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2.xml" ContentType="application/vnd.openxmlformats-officedocument.presentationml.notesSlid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6.xml" ContentType="application/vnd.openxmlformats-officedocument.drawingml.chart+xml"/>
  <Override PartName="/ppt/notesSlides/notesSlide13.xml" ContentType="application/vnd.openxmlformats-officedocument.presentationml.notesSlide+xml"/>
  <Override PartName="/ppt/charts/chart7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8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4"/>
  </p:notesMasterIdLst>
  <p:sldIdLst>
    <p:sldId id="349" r:id="rId2"/>
    <p:sldId id="383" r:id="rId3"/>
    <p:sldId id="384" r:id="rId4"/>
    <p:sldId id="385" r:id="rId5"/>
    <p:sldId id="386" r:id="rId6"/>
    <p:sldId id="317" r:id="rId7"/>
    <p:sldId id="318" r:id="rId8"/>
    <p:sldId id="391" r:id="rId9"/>
    <p:sldId id="392" r:id="rId10"/>
    <p:sldId id="393" r:id="rId11"/>
    <p:sldId id="394" r:id="rId12"/>
    <p:sldId id="395" r:id="rId13"/>
    <p:sldId id="319" r:id="rId14"/>
    <p:sldId id="364" r:id="rId15"/>
    <p:sldId id="322" r:id="rId16"/>
    <p:sldId id="404" r:id="rId17"/>
    <p:sldId id="354" r:id="rId18"/>
    <p:sldId id="356" r:id="rId19"/>
    <p:sldId id="367" r:id="rId20"/>
    <p:sldId id="381" r:id="rId21"/>
    <p:sldId id="396" r:id="rId22"/>
    <p:sldId id="365" r:id="rId23"/>
    <p:sldId id="397" r:id="rId24"/>
    <p:sldId id="398" r:id="rId25"/>
    <p:sldId id="399" r:id="rId26"/>
    <p:sldId id="400" r:id="rId27"/>
    <p:sldId id="401" r:id="rId28"/>
    <p:sldId id="402" r:id="rId29"/>
    <p:sldId id="403" r:id="rId30"/>
    <p:sldId id="405" r:id="rId31"/>
    <p:sldId id="376" r:id="rId32"/>
    <p:sldId id="377" r:id="rId33"/>
    <p:sldId id="378" r:id="rId34"/>
    <p:sldId id="379" r:id="rId35"/>
    <p:sldId id="380" r:id="rId36"/>
    <p:sldId id="382" r:id="rId37"/>
    <p:sldId id="333" r:id="rId38"/>
    <p:sldId id="334" r:id="rId39"/>
    <p:sldId id="336" r:id="rId40"/>
    <p:sldId id="373" r:id="rId41"/>
    <p:sldId id="406" r:id="rId42"/>
    <p:sldId id="411" r:id="rId43"/>
    <p:sldId id="412" r:id="rId44"/>
    <p:sldId id="413" r:id="rId45"/>
    <p:sldId id="414" r:id="rId46"/>
    <p:sldId id="415" r:id="rId47"/>
    <p:sldId id="408" r:id="rId48"/>
    <p:sldId id="409" r:id="rId49"/>
    <p:sldId id="416" r:id="rId50"/>
    <p:sldId id="417" r:id="rId51"/>
    <p:sldId id="418" r:id="rId52"/>
    <p:sldId id="375" r:id="rId53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67" userDrawn="1">
          <p15:clr>
            <a:srgbClr val="A4A3A4"/>
          </p15:clr>
        </p15:guide>
        <p15:guide id="2" pos="2608" userDrawn="1">
          <p15:clr>
            <a:srgbClr val="A4A3A4"/>
          </p15:clr>
        </p15:guide>
        <p15:guide id="3" pos="48" userDrawn="1">
          <p15:clr>
            <a:srgbClr val="A4A3A4"/>
          </p15:clr>
        </p15:guide>
        <p15:guide id="4" orient="horz" pos="4068" userDrawn="1">
          <p15:clr>
            <a:srgbClr val="A4A3A4"/>
          </p15:clr>
        </p15:guide>
        <p15:guide id="5" pos="573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F2F2"/>
    <a:srgbClr val="FF0000"/>
    <a:srgbClr val="385D8A"/>
    <a:srgbClr val="A43134"/>
    <a:srgbClr val="005F8A"/>
    <a:srgbClr val="0074A8"/>
    <a:srgbClr val="0098DB"/>
    <a:srgbClr val="00547A"/>
    <a:srgbClr val="29BDFF"/>
    <a:srgbClr val="4FC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77" autoAdjust="0"/>
    <p:restoredTop sz="94434" autoAdjust="0"/>
  </p:normalViewPr>
  <p:slideViewPr>
    <p:cSldViewPr snapToGrid="0">
      <p:cViewPr>
        <p:scale>
          <a:sx n="60" d="100"/>
          <a:sy n="60" d="100"/>
        </p:scale>
        <p:origin x="1626" y="216"/>
      </p:cViewPr>
      <p:guideLst>
        <p:guide orient="horz" pos="867"/>
        <p:guide pos="2608"/>
        <p:guide pos="48"/>
        <p:guide orient="horz" pos="4068"/>
        <p:guide pos="5738"/>
      </p:guideLst>
    </p:cSldViewPr>
  </p:slideViewPr>
  <p:outlineViewPr>
    <p:cViewPr>
      <p:scale>
        <a:sx n="33" d="100"/>
        <a:sy n="33" d="100"/>
      </p:scale>
      <p:origin x="0" y="-2424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97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edro.lipkin\Documents\Macroplan\S&#227;o%20Lu&#237;s\Manpower2013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chemeClr val="accent4">
                <a:lumMod val="90000"/>
                <a:lumOff val="1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Dez. 2004</c:v>
                </c:pt>
                <c:pt idx="1">
                  <c:v>Dez. 2007</c:v>
                </c:pt>
                <c:pt idx="2">
                  <c:v>Dez. 2010</c:v>
                </c:pt>
                <c:pt idx="3">
                  <c:v>Dez. 2011</c:v>
                </c:pt>
                <c:pt idx="4">
                  <c:v>Jun. 2012</c:v>
                </c:pt>
                <c:pt idx="5">
                  <c:v>Jun. 2013</c:v>
                </c:pt>
                <c:pt idx="6">
                  <c:v>Set. 2014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58</c:v>
                </c:pt>
                <c:pt idx="2">
                  <c:v>608</c:v>
                </c:pt>
                <c:pt idx="3">
                  <c:v>845</c:v>
                </c:pt>
                <c:pt idx="4">
                  <c:v>955</c:v>
                </c:pt>
                <c:pt idx="5">
                  <c:v>1155</c:v>
                </c:pt>
                <c:pt idx="6">
                  <c:v>1350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axId val="224477984"/>
        <c:axId val="224476864"/>
      </c:barChart>
      <c:catAx>
        <c:axId val="224477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>
            <a:solidFill>
              <a:schemeClr val="bg1">
                <a:lumMod val="75000"/>
              </a:schemeClr>
            </a:solidFill>
          </a:ln>
        </c:spPr>
        <c:txPr>
          <a:bodyPr/>
          <a:lstStyle/>
          <a:p>
            <a:pPr>
              <a:defRPr sz="1200"/>
            </a:pPr>
            <a:endParaRPr lang="pt-BR"/>
          </a:p>
        </c:txPr>
        <c:crossAx val="224476864"/>
        <c:crosses val="autoZero"/>
        <c:auto val="1"/>
        <c:lblAlgn val="ctr"/>
        <c:lblOffset val="100"/>
        <c:noMultiLvlLbl val="0"/>
      </c:catAx>
      <c:valAx>
        <c:axId val="22447686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22447798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>
          <a:solidFill>
            <a:schemeClr val="tx1"/>
          </a:solidFill>
        </a:defRPr>
      </a:pPr>
      <a:endParaRPr lang="pt-B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1980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Plan1!$A$2:$A$4</c:f>
              <c:strCache>
                <c:ptCount val="3"/>
                <c:pt idx="0">
                  <c:v>Brasil/EUA</c:v>
                </c:pt>
                <c:pt idx="1">
                  <c:v>Brasil/China</c:v>
                </c:pt>
                <c:pt idx="2">
                  <c:v>Brasil/Corea do Sul</c:v>
                </c:pt>
              </c:strCache>
            </c:strRef>
          </c:cat>
          <c:val>
            <c:numRef>
              <c:f>Plan1!$B$2:$B$4</c:f>
              <c:numCache>
                <c:formatCode>0%</c:formatCode>
                <c:ptCount val="3"/>
                <c:pt idx="0">
                  <c:v>0.31</c:v>
                </c:pt>
                <c:pt idx="1">
                  <c:v>7.71</c:v>
                </c:pt>
                <c:pt idx="2">
                  <c:v>1.1000000000000001</c:v>
                </c:pt>
              </c:numCache>
            </c:numRef>
          </c:val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2013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Plan1!$A$2:$A$4</c:f>
              <c:strCache>
                <c:ptCount val="3"/>
                <c:pt idx="0">
                  <c:v>Brasil/EUA</c:v>
                </c:pt>
                <c:pt idx="1">
                  <c:v>Brasil/China</c:v>
                </c:pt>
                <c:pt idx="2">
                  <c:v>Brasil/Corea do Sul</c:v>
                </c:pt>
              </c:strCache>
            </c:strRef>
          </c:cat>
          <c:val>
            <c:numRef>
              <c:f>Plan1!$C$2:$C$4</c:f>
              <c:numCache>
                <c:formatCode>0%</c:formatCode>
                <c:ptCount val="3"/>
                <c:pt idx="0">
                  <c:v>0.19</c:v>
                </c:pt>
                <c:pt idx="1">
                  <c:v>0.81</c:v>
                </c:pt>
                <c:pt idx="2">
                  <c:v>0.28999999999999998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24484144"/>
        <c:axId val="224484704"/>
      </c:barChart>
      <c:catAx>
        <c:axId val="224484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224484704"/>
        <c:crosses val="autoZero"/>
        <c:auto val="1"/>
        <c:lblAlgn val="ctr"/>
        <c:lblOffset val="100"/>
        <c:noMultiLvlLbl val="0"/>
      </c:catAx>
      <c:valAx>
        <c:axId val="224484704"/>
        <c:scaling>
          <c:orientation val="minMax"/>
          <c:max val="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224484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9693905168929222"/>
          <c:y val="4.5893048920490316E-3"/>
          <c:w val="0.5464070777005865"/>
          <c:h val="0.8443765507536199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5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Plan1!$A$2:$A$7</c:f>
              <c:strCache>
                <c:ptCount val="6"/>
                <c:pt idx="0">
                  <c:v>Serviços de alta qualificação</c:v>
                </c:pt>
                <c:pt idx="1">
                  <c:v>Industria</c:v>
                </c:pt>
                <c:pt idx="2">
                  <c:v>Comércio</c:v>
                </c:pt>
                <c:pt idx="3">
                  <c:v>Construção</c:v>
                </c:pt>
                <c:pt idx="4">
                  <c:v>Serviços de baixa qualificação</c:v>
                </c:pt>
                <c:pt idx="5">
                  <c:v>Agorpecuária</c:v>
                </c:pt>
              </c:strCache>
            </c:strRef>
          </c:cat>
          <c:val>
            <c:numRef>
              <c:f>Plan1!$B$2:$B$7</c:f>
              <c:numCache>
                <c:formatCode>General</c:formatCode>
                <c:ptCount val="6"/>
                <c:pt idx="0">
                  <c:v>16</c:v>
                </c:pt>
                <c:pt idx="1">
                  <c:v>26</c:v>
                </c:pt>
                <c:pt idx="2">
                  <c:v>45</c:v>
                </c:pt>
                <c:pt idx="3">
                  <c:v>46</c:v>
                </c:pt>
                <c:pt idx="4">
                  <c:v>63</c:v>
                </c:pt>
                <c:pt idx="5">
                  <c:v>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24486944"/>
        <c:axId val="224487504"/>
      </c:barChart>
      <c:catAx>
        <c:axId val="2244869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224487504"/>
        <c:crosses val="autoZero"/>
        <c:auto val="1"/>
        <c:lblAlgn val="ctr"/>
        <c:lblOffset val="100"/>
        <c:noMultiLvlLbl val="0"/>
      </c:catAx>
      <c:valAx>
        <c:axId val="22448750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2244869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pt-B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4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Plan1!$A$2:$A$6</c:f>
              <c:strCache>
                <c:ptCount val="5"/>
                <c:pt idx="0">
                  <c:v>Coreia do Sul</c:v>
                </c:pt>
                <c:pt idx="1">
                  <c:v>Japão</c:v>
                </c:pt>
                <c:pt idx="2">
                  <c:v>França</c:v>
                </c:pt>
                <c:pt idx="3">
                  <c:v>EUA</c:v>
                </c:pt>
                <c:pt idx="4">
                  <c:v>Brasil</c:v>
                </c:pt>
              </c:strCache>
            </c:strRef>
          </c:cat>
          <c:val>
            <c:numRef>
              <c:f>Plan1!$B$2:$B$6</c:f>
              <c:numCache>
                <c:formatCode>0%</c:formatCode>
                <c:ptCount val="5"/>
                <c:pt idx="0">
                  <c:v>0.63</c:v>
                </c:pt>
                <c:pt idx="1">
                  <c:v>0.56000000000000005</c:v>
                </c:pt>
                <c:pt idx="2">
                  <c:v>0.43</c:v>
                </c:pt>
                <c:pt idx="3">
                  <c:v>0.41</c:v>
                </c:pt>
                <c:pt idx="4">
                  <c:v>0.12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3468224"/>
        <c:axId val="273468784"/>
      </c:barChart>
      <c:catAx>
        <c:axId val="273468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273468784"/>
        <c:crosses val="autoZero"/>
        <c:auto val="1"/>
        <c:lblAlgn val="ctr"/>
        <c:lblOffset val="100"/>
        <c:noMultiLvlLbl val="0"/>
      </c:catAx>
      <c:valAx>
        <c:axId val="273468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2734682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  <a:effectLst/>
          </c:spPr>
          <c:invertIfNegative val="0"/>
          <c:dPt>
            <c:idx val="4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Plan1!$A$2:$A$6</c:f>
              <c:strCache>
                <c:ptCount val="5"/>
                <c:pt idx="0">
                  <c:v>Coreis do Sul</c:v>
                </c:pt>
                <c:pt idx="1">
                  <c:v>Japão</c:v>
                </c:pt>
                <c:pt idx="2">
                  <c:v>França</c:v>
                </c:pt>
                <c:pt idx="3">
                  <c:v>EUA</c:v>
                </c:pt>
                <c:pt idx="4">
                  <c:v>BRASIL</c:v>
                </c:pt>
              </c:strCache>
            </c:strRef>
          </c:cat>
          <c:val>
            <c:numRef>
              <c:f>Plan1!$B$2:$B$6</c:f>
              <c:numCache>
                <c:formatCode>0%</c:formatCode>
                <c:ptCount val="5"/>
                <c:pt idx="0">
                  <c:v>0.23</c:v>
                </c:pt>
                <c:pt idx="1">
                  <c:v>0.19</c:v>
                </c:pt>
                <c:pt idx="2">
                  <c:v>0.16</c:v>
                </c:pt>
                <c:pt idx="3">
                  <c:v>0.06</c:v>
                </c:pt>
                <c:pt idx="4">
                  <c:v>0.04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3471024"/>
        <c:axId val="273471584"/>
      </c:barChart>
      <c:catAx>
        <c:axId val="273471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273471584"/>
        <c:crosses val="autoZero"/>
        <c:auto val="1"/>
        <c:lblAlgn val="ctr"/>
        <c:lblOffset val="100"/>
        <c:noMultiLvlLbl val="0"/>
      </c:catAx>
      <c:valAx>
        <c:axId val="273471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2734710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8480533683289591E-2"/>
          <c:y val="4.3330539749024052E-2"/>
          <c:w val="0.9209639107611548"/>
          <c:h val="0.64739052137464193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C9C9C9"/>
            </a:solidFill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/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Plan1!$L$2:$L$16</c:f>
              <c:strCache>
                <c:ptCount val="15"/>
                <c:pt idx="0">
                  <c:v>Japão</c:v>
                </c:pt>
                <c:pt idx="1">
                  <c:v>Brasil</c:v>
                </c:pt>
                <c:pt idx="2">
                  <c:v>India</c:v>
                </c:pt>
                <c:pt idx="3">
                  <c:v>Turquia</c:v>
                </c:pt>
                <c:pt idx="4">
                  <c:v>Argentina</c:v>
                </c:pt>
                <c:pt idx="5">
                  <c:v>EUA</c:v>
                </c:pt>
                <c:pt idx="6">
                  <c:v>México</c:v>
                </c:pt>
                <c:pt idx="7">
                  <c:v>Alemanha</c:v>
                </c:pt>
                <c:pt idx="8">
                  <c:v>China</c:v>
                </c:pt>
                <c:pt idx="9">
                  <c:v>França</c:v>
                </c:pt>
                <c:pt idx="10">
                  <c:v>Itália</c:v>
                </c:pt>
                <c:pt idx="11">
                  <c:v>Reino Unido</c:v>
                </c:pt>
                <c:pt idx="12">
                  <c:v>África do Sul</c:v>
                </c:pt>
                <c:pt idx="13">
                  <c:v>Espanha</c:v>
                </c:pt>
                <c:pt idx="14">
                  <c:v>Irlanda</c:v>
                </c:pt>
              </c:strCache>
            </c:strRef>
          </c:cat>
          <c:val>
            <c:numRef>
              <c:f>Plan1!$M$2:$M$16</c:f>
              <c:numCache>
                <c:formatCode>0.00%</c:formatCode>
                <c:ptCount val="15"/>
                <c:pt idx="0">
                  <c:v>0.85</c:v>
                </c:pt>
                <c:pt idx="1">
                  <c:v>0.68</c:v>
                </c:pt>
                <c:pt idx="2">
                  <c:v>0.61</c:v>
                </c:pt>
                <c:pt idx="3">
                  <c:v>0.57999999999999996</c:v>
                </c:pt>
                <c:pt idx="4">
                  <c:v>0.41</c:v>
                </c:pt>
                <c:pt idx="5">
                  <c:v>0.39</c:v>
                </c:pt>
                <c:pt idx="6">
                  <c:v>0.38</c:v>
                </c:pt>
                <c:pt idx="7">
                  <c:v>0.35</c:v>
                </c:pt>
                <c:pt idx="8">
                  <c:v>0.35</c:v>
                </c:pt>
                <c:pt idx="9">
                  <c:v>0.33</c:v>
                </c:pt>
                <c:pt idx="10">
                  <c:v>0.17</c:v>
                </c:pt>
                <c:pt idx="11">
                  <c:v>0.13</c:v>
                </c:pt>
                <c:pt idx="12">
                  <c:v>0.06</c:v>
                </c:pt>
                <c:pt idx="13">
                  <c:v>0.03</c:v>
                </c:pt>
                <c:pt idx="14">
                  <c:v>0.03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6"/>
        <c:axId val="273474384"/>
        <c:axId val="273474944"/>
      </c:barChart>
      <c:lineChart>
        <c:grouping val="standard"/>
        <c:varyColors val="0"/>
        <c:ser>
          <c:idx val="1"/>
          <c:order val="1"/>
          <c:spPr>
            <a:ln>
              <a:solidFill>
                <a:srgbClr val="C00000"/>
              </a:solidFill>
            </a:ln>
          </c:spPr>
          <c:marker>
            <c:symbol val="none"/>
          </c:marker>
          <c:dLbls>
            <c:dLbl>
              <c:idx val="14"/>
              <c:layout>
                <c:manualLayout>
                  <c:x val="-4.7222222222222221E-2"/>
                  <c:y val="-9.847849942960013E-2"/>
                </c:manualLayout>
              </c:layout>
              <c:tx>
                <c:rich>
                  <a:bodyPr/>
                  <a:lstStyle/>
                  <a:p>
                    <a:r>
                      <a:rPr lang="en-US" sz="1100" b="1" noProof="0" smtClean="0">
                        <a:solidFill>
                          <a:srgbClr val="C00000"/>
                        </a:solidFill>
                      </a:rPr>
                      <a:t>Média Mundial 35%</a:t>
                    </a:r>
                    <a:endParaRPr lang="en-US" dirty="0">
                      <a:solidFill>
                        <a:srgbClr val="FF0000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pt-BR" sz="1100" b="1" noProof="0">
                    <a:solidFill>
                      <a:srgbClr val="C00000"/>
                    </a:solidFill>
                  </a:defRPr>
                </a:pPr>
                <a:endParaRPr lang="pt-B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Plan1!$N$2:$N$16</c:f>
              <c:numCache>
                <c:formatCode>0%</c:formatCode>
                <c:ptCount val="15"/>
                <c:pt idx="0">
                  <c:v>0.35</c:v>
                </c:pt>
                <c:pt idx="1">
                  <c:v>0.35</c:v>
                </c:pt>
                <c:pt idx="2">
                  <c:v>0.35</c:v>
                </c:pt>
                <c:pt idx="3">
                  <c:v>0.35</c:v>
                </c:pt>
                <c:pt idx="4">
                  <c:v>0.35</c:v>
                </c:pt>
                <c:pt idx="5">
                  <c:v>0.35</c:v>
                </c:pt>
                <c:pt idx="6">
                  <c:v>0.35</c:v>
                </c:pt>
                <c:pt idx="7">
                  <c:v>0.35</c:v>
                </c:pt>
                <c:pt idx="8">
                  <c:v>0.35</c:v>
                </c:pt>
                <c:pt idx="9">
                  <c:v>0.35</c:v>
                </c:pt>
                <c:pt idx="10">
                  <c:v>0.35</c:v>
                </c:pt>
                <c:pt idx="11">
                  <c:v>0.35</c:v>
                </c:pt>
                <c:pt idx="12">
                  <c:v>0.35</c:v>
                </c:pt>
                <c:pt idx="13">
                  <c:v>0.35</c:v>
                </c:pt>
                <c:pt idx="14">
                  <c:v>0.35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73474384"/>
        <c:axId val="273474944"/>
      </c:lineChart>
      <c:catAx>
        <c:axId val="27347438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chemeClr val="bg1">
                <a:lumMod val="75000"/>
              </a:schemeClr>
            </a:solidFill>
          </a:ln>
        </c:spPr>
        <c:txPr>
          <a:bodyPr/>
          <a:lstStyle/>
          <a:p>
            <a:pPr>
              <a:defRPr sz="1100"/>
            </a:pPr>
            <a:endParaRPr lang="pt-BR"/>
          </a:p>
        </c:txPr>
        <c:crossAx val="273474944"/>
        <c:crosses val="autoZero"/>
        <c:auto val="1"/>
        <c:lblAlgn val="ctr"/>
        <c:lblOffset val="100"/>
        <c:noMultiLvlLbl val="0"/>
      </c:catAx>
      <c:valAx>
        <c:axId val="273474944"/>
        <c:scaling>
          <c:orientation val="minMax"/>
        </c:scaling>
        <c:delete val="1"/>
        <c:axPos val="l"/>
        <c:numFmt formatCode="0.00%" sourceLinked="1"/>
        <c:majorTickMark val="out"/>
        <c:minorTickMark val="none"/>
        <c:tickLblPos val="nextTo"/>
        <c:crossAx val="27347438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dirty="0" err="1"/>
              <a:t>Velocidade</a:t>
            </a:r>
            <a:r>
              <a:rPr lang="en-US" sz="2000" dirty="0"/>
              <a:t> media  da </a:t>
            </a:r>
            <a:r>
              <a:rPr lang="en-US" sz="2000" dirty="0" err="1"/>
              <a:t>banda</a:t>
            </a:r>
            <a:r>
              <a:rPr lang="en-US" sz="2000" dirty="0"/>
              <a:t> </a:t>
            </a:r>
            <a:r>
              <a:rPr lang="en-US" sz="2000" dirty="0" err="1"/>
              <a:t>larga</a:t>
            </a:r>
            <a:r>
              <a:rPr lang="en-US" sz="2000" dirty="0"/>
              <a:t> </a:t>
            </a:r>
            <a:r>
              <a:rPr lang="en-US" sz="2000" dirty="0" err="1"/>
              <a:t>em</a:t>
            </a:r>
            <a:r>
              <a:rPr lang="en-US" sz="2000" dirty="0"/>
              <a:t> megabits </a:t>
            </a:r>
            <a:r>
              <a:rPr lang="en-US" sz="2000" dirty="0" err="1"/>
              <a:t>por</a:t>
            </a:r>
            <a:r>
              <a:rPr lang="en-US" sz="2000" dirty="0"/>
              <a:t> </a:t>
            </a:r>
            <a:r>
              <a:rPr lang="en-US" sz="2000" dirty="0" err="1"/>
              <a:t>segundo</a:t>
            </a:r>
            <a:endParaRPr lang="en-US" sz="2000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Plan1!$A$2:$A$3</c:f>
              <c:strCache>
                <c:ptCount val="2"/>
                <c:pt idx="0">
                  <c:v>Brasil</c:v>
                </c:pt>
                <c:pt idx="1">
                  <c:v>Corea do Sul</c:v>
                </c:pt>
              </c:strCache>
            </c:strRef>
          </c:cat>
          <c:val>
            <c:numRef>
              <c:f>Plan1!$B$2:$B$3</c:f>
              <c:numCache>
                <c:formatCode>General</c:formatCode>
                <c:ptCount val="2"/>
                <c:pt idx="0">
                  <c:v>2.2999999999999998</c:v>
                </c:pt>
                <c:pt idx="1">
                  <c:v>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64470160"/>
        <c:axId val="364470720"/>
      </c:barChart>
      <c:catAx>
        <c:axId val="3644701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364470720"/>
        <c:crosses val="autoZero"/>
        <c:auto val="1"/>
        <c:lblAlgn val="ctr"/>
        <c:lblOffset val="100"/>
        <c:noMultiLvlLbl val="0"/>
      </c:catAx>
      <c:valAx>
        <c:axId val="36447072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3644701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pt-BR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err="1" smtClean="0"/>
              <a:t>Índice</a:t>
            </a:r>
            <a:r>
              <a:rPr lang="en-US" baseline="0" dirty="0" smtClean="0"/>
              <a:t> de </a:t>
            </a:r>
            <a:r>
              <a:rPr lang="en-US" baseline="0" dirty="0" err="1" smtClean="0"/>
              <a:t>integração</a:t>
            </a:r>
            <a:r>
              <a:rPr lang="en-US" baseline="0" dirty="0" smtClean="0"/>
              <a:t> das </a:t>
            </a:r>
            <a:r>
              <a:rPr lang="en-US" baseline="0" dirty="0" err="1" smtClean="0"/>
              <a:t>exportações</a:t>
            </a:r>
            <a:r>
              <a:rPr lang="en-US" baseline="0" dirty="0" smtClean="0"/>
              <a:t> as </a:t>
            </a:r>
            <a:r>
              <a:rPr lang="en-US" baseline="0" dirty="0" err="1" smtClean="0"/>
              <a:t>cadeisa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produtivas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globais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Quanto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maior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pontos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maior</a:t>
            </a:r>
            <a:r>
              <a:rPr lang="en-US" baseline="0" dirty="0" smtClean="0"/>
              <a:t> a </a:t>
            </a:r>
            <a:r>
              <a:rPr lang="en-US" baseline="0" dirty="0" err="1" smtClean="0"/>
              <a:t>integração</a:t>
            </a:r>
            <a:r>
              <a:rPr lang="en-US" baseline="0" dirty="0" smtClean="0"/>
              <a:t> </a:t>
            </a:r>
            <a:endParaRPr lang="en-US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Plan1!$A$2:$A$6</c:f>
              <c:strCache>
                <c:ptCount val="5"/>
                <c:pt idx="0">
                  <c:v>Singapura</c:v>
                </c:pt>
                <c:pt idx="1">
                  <c:v>Malasia</c:v>
                </c:pt>
                <c:pt idx="2">
                  <c:v>Corea do Sul</c:v>
                </c:pt>
                <c:pt idx="3">
                  <c:v>Taiwan</c:v>
                </c:pt>
                <c:pt idx="4">
                  <c:v>Brasil</c:v>
                </c:pt>
              </c:strCache>
            </c:strRef>
          </c:cat>
          <c:val>
            <c:numRef>
              <c:f>Plan1!$B$2:$B$6</c:f>
              <c:numCache>
                <c:formatCode>General</c:formatCode>
                <c:ptCount val="5"/>
                <c:pt idx="0">
                  <c:v>82</c:v>
                </c:pt>
                <c:pt idx="1">
                  <c:v>68</c:v>
                </c:pt>
                <c:pt idx="2">
                  <c:v>63</c:v>
                </c:pt>
                <c:pt idx="3">
                  <c:v>50</c:v>
                </c:pt>
                <c:pt idx="4">
                  <c:v>37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64474080"/>
        <c:axId val="364474640"/>
      </c:barChart>
      <c:catAx>
        <c:axId val="3644740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364474640"/>
        <c:crosses val="autoZero"/>
        <c:auto val="1"/>
        <c:lblAlgn val="ctr"/>
        <c:lblOffset val="100"/>
        <c:noMultiLvlLbl val="0"/>
      </c:catAx>
      <c:valAx>
        <c:axId val="36447464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3644740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EC1C113-C698-4820-BA7C-3A5FD4981CCA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FB8BD9BD-CD49-40F0-B393-865751D8EB78}">
      <dgm:prSet phldrT="[Texto]"/>
      <dgm:spPr>
        <a:solidFill>
          <a:srgbClr val="E46C0A"/>
        </a:solidFill>
        <a:ln w="12700">
          <a:noFill/>
        </a:ln>
        <a:effectLst/>
      </dgm:spPr>
      <dgm:t>
        <a:bodyPr/>
        <a:lstStyle/>
        <a:p>
          <a:pPr>
            <a:lnSpc>
              <a:spcPct val="114000"/>
            </a:lnSpc>
          </a:pPr>
          <a:r>
            <a:rPr lang="pt-BR" b="0" cap="small" baseline="0" dirty="0" smtClean="0">
              <a:solidFill>
                <a:schemeClr val="bg1"/>
              </a:solidFill>
            </a:rPr>
            <a:t>Alta Escala de produção</a:t>
          </a:r>
          <a:endParaRPr lang="pt-BR" b="0" cap="small" baseline="0" dirty="0">
            <a:solidFill>
              <a:schemeClr val="bg1"/>
            </a:solidFill>
          </a:endParaRPr>
        </a:p>
      </dgm:t>
    </dgm:pt>
    <dgm:pt modelId="{1ADD3470-7C48-494D-B9EA-715F551203BC}" type="parTrans" cxnId="{03655374-8D5D-4AD0-9DBD-587354C5743C}">
      <dgm:prSet/>
      <dgm:spPr/>
      <dgm:t>
        <a:bodyPr/>
        <a:lstStyle/>
        <a:p>
          <a:endParaRPr lang="pt-BR" b="1"/>
        </a:p>
      </dgm:t>
    </dgm:pt>
    <dgm:pt modelId="{DBCA53AB-362C-4812-8660-A35B370D3EEA}" type="sibTrans" cxnId="{03655374-8D5D-4AD0-9DBD-587354C5743C}">
      <dgm:prSet/>
      <dgm:spPr/>
      <dgm:t>
        <a:bodyPr/>
        <a:lstStyle/>
        <a:p>
          <a:endParaRPr lang="pt-BR" b="1"/>
        </a:p>
      </dgm:t>
    </dgm:pt>
    <dgm:pt modelId="{460F2DF1-622A-452D-AC97-BD36A735AC30}">
      <dgm:prSet phldrT="[Texto]"/>
      <dgm:spPr>
        <a:solidFill>
          <a:srgbClr val="E46C0A"/>
        </a:solidFill>
        <a:ln w="12700">
          <a:noFill/>
        </a:ln>
        <a:effectLst/>
      </dgm:spPr>
      <dgm:t>
        <a:bodyPr/>
        <a:lstStyle/>
        <a:p>
          <a:pPr>
            <a:lnSpc>
              <a:spcPct val="114000"/>
            </a:lnSpc>
          </a:pPr>
          <a:r>
            <a:rPr lang="pt-BR" b="0" cap="small" baseline="0" dirty="0" smtClean="0">
              <a:solidFill>
                <a:schemeClr val="bg1"/>
              </a:solidFill>
            </a:rPr>
            <a:t>Alta densidade tecnológica</a:t>
          </a:r>
          <a:endParaRPr lang="pt-BR" b="0" cap="small" baseline="0" dirty="0">
            <a:solidFill>
              <a:schemeClr val="bg1"/>
            </a:solidFill>
          </a:endParaRPr>
        </a:p>
      </dgm:t>
    </dgm:pt>
    <dgm:pt modelId="{747D8AF1-942D-4E49-86B3-DCF405462856}" type="parTrans" cxnId="{43D1DA3A-E93A-47E5-95F9-3EAAAD40B5FB}">
      <dgm:prSet/>
      <dgm:spPr/>
      <dgm:t>
        <a:bodyPr/>
        <a:lstStyle/>
        <a:p>
          <a:endParaRPr lang="pt-BR" b="1"/>
        </a:p>
      </dgm:t>
    </dgm:pt>
    <dgm:pt modelId="{276DF842-7323-47F4-BB66-8AC73247D898}" type="sibTrans" cxnId="{43D1DA3A-E93A-47E5-95F9-3EAAAD40B5FB}">
      <dgm:prSet/>
      <dgm:spPr/>
      <dgm:t>
        <a:bodyPr/>
        <a:lstStyle/>
        <a:p>
          <a:endParaRPr lang="pt-BR" b="1"/>
        </a:p>
      </dgm:t>
    </dgm:pt>
    <dgm:pt modelId="{655AF423-7817-40FC-A627-7466BCF6D17F}">
      <dgm:prSet phldrT="[Texto]"/>
      <dgm:spPr>
        <a:solidFill>
          <a:srgbClr val="E46C0A"/>
        </a:solidFill>
        <a:ln w="12700">
          <a:noFill/>
        </a:ln>
        <a:effectLst/>
      </dgm:spPr>
      <dgm:t>
        <a:bodyPr/>
        <a:lstStyle/>
        <a:p>
          <a:pPr>
            <a:lnSpc>
              <a:spcPct val="114000"/>
            </a:lnSpc>
          </a:pPr>
          <a:r>
            <a:rPr lang="pt-BR" b="0" cap="small" baseline="0" dirty="0" smtClean="0">
              <a:solidFill>
                <a:schemeClr val="bg1"/>
              </a:solidFill>
            </a:rPr>
            <a:t>Baixo              custo</a:t>
          </a:r>
          <a:endParaRPr lang="pt-BR" b="0" cap="small" baseline="0" dirty="0">
            <a:solidFill>
              <a:schemeClr val="bg1"/>
            </a:solidFill>
          </a:endParaRPr>
        </a:p>
      </dgm:t>
    </dgm:pt>
    <dgm:pt modelId="{123B2E4D-AF42-4329-ABA8-FC20CF82EB8F}" type="parTrans" cxnId="{09FB52C8-8121-4EDE-8B75-0E614CE5A218}">
      <dgm:prSet/>
      <dgm:spPr/>
      <dgm:t>
        <a:bodyPr/>
        <a:lstStyle/>
        <a:p>
          <a:endParaRPr lang="pt-BR" b="1"/>
        </a:p>
      </dgm:t>
    </dgm:pt>
    <dgm:pt modelId="{8B4A7A4C-7674-4905-9F55-63092D4D3967}" type="sibTrans" cxnId="{09FB52C8-8121-4EDE-8B75-0E614CE5A218}">
      <dgm:prSet/>
      <dgm:spPr/>
      <dgm:t>
        <a:bodyPr/>
        <a:lstStyle/>
        <a:p>
          <a:endParaRPr lang="pt-BR" b="1"/>
        </a:p>
      </dgm:t>
    </dgm:pt>
    <dgm:pt modelId="{F2B8490B-0F03-41FB-842A-8B5CF136C1BA}" type="pres">
      <dgm:prSet presAssocID="{0EC1C113-C698-4820-BA7C-3A5FD4981CCA}" presName="CompostProcess" presStyleCnt="0">
        <dgm:presLayoutVars>
          <dgm:dir/>
          <dgm:resizeHandles val="exact"/>
        </dgm:presLayoutVars>
      </dgm:prSet>
      <dgm:spPr/>
    </dgm:pt>
    <dgm:pt modelId="{D125D70D-F5F6-4030-ABFB-9FDFDB770997}" type="pres">
      <dgm:prSet presAssocID="{0EC1C113-C698-4820-BA7C-3A5FD4981CCA}" presName="arrow" presStyleLbl="bgShp" presStyleIdx="0" presStyleCnt="1" custScaleX="117647"/>
      <dgm:spPr>
        <a:solidFill>
          <a:schemeClr val="bg1">
            <a:lumMod val="75000"/>
          </a:schemeClr>
        </a:solidFill>
      </dgm:spPr>
    </dgm:pt>
    <dgm:pt modelId="{BEC4C40E-0AFE-40F2-B5C8-158450F030C6}" type="pres">
      <dgm:prSet presAssocID="{0EC1C113-C698-4820-BA7C-3A5FD4981CCA}" presName="linearProcess" presStyleCnt="0"/>
      <dgm:spPr/>
    </dgm:pt>
    <dgm:pt modelId="{88B5E50B-15E9-4D92-AAC5-F022C0E89937}" type="pres">
      <dgm:prSet presAssocID="{FB8BD9BD-CD49-40F0-B393-865751D8EB78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FDAC4D6-BB23-4DC8-99D3-0F58B27102BB}" type="pres">
      <dgm:prSet presAssocID="{DBCA53AB-362C-4812-8660-A35B370D3EEA}" presName="sibTrans" presStyleCnt="0"/>
      <dgm:spPr/>
    </dgm:pt>
    <dgm:pt modelId="{1F6E1E4A-0514-4553-8593-8F614A8B2A8D}" type="pres">
      <dgm:prSet presAssocID="{460F2DF1-622A-452D-AC97-BD36A735AC30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6EE56563-6477-44A5-BC13-D0B4C232C63A}" type="pres">
      <dgm:prSet presAssocID="{276DF842-7323-47F4-BB66-8AC73247D898}" presName="sibTrans" presStyleCnt="0"/>
      <dgm:spPr/>
    </dgm:pt>
    <dgm:pt modelId="{1C005734-6E4D-4F33-88ED-D9623E45BC12}" type="pres">
      <dgm:prSet presAssocID="{655AF423-7817-40FC-A627-7466BCF6D17F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85BE4150-3ED1-4B40-BAD0-03BA60E46E27}" type="presOf" srcId="{655AF423-7817-40FC-A627-7466BCF6D17F}" destId="{1C005734-6E4D-4F33-88ED-D9623E45BC12}" srcOrd="0" destOrd="0" presId="urn:microsoft.com/office/officeart/2005/8/layout/hProcess9"/>
    <dgm:cxn modelId="{847C02A2-7C6D-4C1B-830E-A597633AF628}" type="presOf" srcId="{460F2DF1-622A-452D-AC97-BD36A735AC30}" destId="{1F6E1E4A-0514-4553-8593-8F614A8B2A8D}" srcOrd="0" destOrd="0" presId="urn:microsoft.com/office/officeart/2005/8/layout/hProcess9"/>
    <dgm:cxn modelId="{09FB52C8-8121-4EDE-8B75-0E614CE5A218}" srcId="{0EC1C113-C698-4820-BA7C-3A5FD4981CCA}" destId="{655AF423-7817-40FC-A627-7466BCF6D17F}" srcOrd="2" destOrd="0" parTransId="{123B2E4D-AF42-4329-ABA8-FC20CF82EB8F}" sibTransId="{8B4A7A4C-7674-4905-9F55-63092D4D3967}"/>
    <dgm:cxn modelId="{66BF5508-1972-474F-B119-DBCF7A4C7E6B}" type="presOf" srcId="{0EC1C113-C698-4820-BA7C-3A5FD4981CCA}" destId="{F2B8490B-0F03-41FB-842A-8B5CF136C1BA}" srcOrd="0" destOrd="0" presId="urn:microsoft.com/office/officeart/2005/8/layout/hProcess9"/>
    <dgm:cxn modelId="{91D0BBF9-0117-4A60-823C-5A9491D2D9D5}" type="presOf" srcId="{FB8BD9BD-CD49-40F0-B393-865751D8EB78}" destId="{88B5E50B-15E9-4D92-AAC5-F022C0E89937}" srcOrd="0" destOrd="0" presId="urn:microsoft.com/office/officeart/2005/8/layout/hProcess9"/>
    <dgm:cxn modelId="{43D1DA3A-E93A-47E5-95F9-3EAAAD40B5FB}" srcId="{0EC1C113-C698-4820-BA7C-3A5FD4981CCA}" destId="{460F2DF1-622A-452D-AC97-BD36A735AC30}" srcOrd="1" destOrd="0" parTransId="{747D8AF1-942D-4E49-86B3-DCF405462856}" sibTransId="{276DF842-7323-47F4-BB66-8AC73247D898}"/>
    <dgm:cxn modelId="{03655374-8D5D-4AD0-9DBD-587354C5743C}" srcId="{0EC1C113-C698-4820-BA7C-3A5FD4981CCA}" destId="{FB8BD9BD-CD49-40F0-B393-865751D8EB78}" srcOrd="0" destOrd="0" parTransId="{1ADD3470-7C48-494D-B9EA-715F551203BC}" sibTransId="{DBCA53AB-362C-4812-8660-A35B370D3EEA}"/>
    <dgm:cxn modelId="{9491B034-5B82-4F39-820C-A6AFF5006E71}" type="presParOf" srcId="{F2B8490B-0F03-41FB-842A-8B5CF136C1BA}" destId="{D125D70D-F5F6-4030-ABFB-9FDFDB770997}" srcOrd="0" destOrd="0" presId="urn:microsoft.com/office/officeart/2005/8/layout/hProcess9"/>
    <dgm:cxn modelId="{444C192B-21C9-4C7B-A899-254263769DAB}" type="presParOf" srcId="{F2B8490B-0F03-41FB-842A-8B5CF136C1BA}" destId="{BEC4C40E-0AFE-40F2-B5C8-158450F030C6}" srcOrd="1" destOrd="0" presId="urn:microsoft.com/office/officeart/2005/8/layout/hProcess9"/>
    <dgm:cxn modelId="{6CF44B40-7BA9-4678-9AFB-74ED087645E5}" type="presParOf" srcId="{BEC4C40E-0AFE-40F2-B5C8-158450F030C6}" destId="{88B5E50B-15E9-4D92-AAC5-F022C0E89937}" srcOrd="0" destOrd="0" presId="urn:microsoft.com/office/officeart/2005/8/layout/hProcess9"/>
    <dgm:cxn modelId="{A5B23964-C73A-4E8E-9B4C-C39A8ED1C1C8}" type="presParOf" srcId="{BEC4C40E-0AFE-40F2-B5C8-158450F030C6}" destId="{FFDAC4D6-BB23-4DC8-99D3-0F58B27102BB}" srcOrd="1" destOrd="0" presId="urn:microsoft.com/office/officeart/2005/8/layout/hProcess9"/>
    <dgm:cxn modelId="{4201087F-F4D0-45D7-839A-511B7252785E}" type="presParOf" srcId="{BEC4C40E-0AFE-40F2-B5C8-158450F030C6}" destId="{1F6E1E4A-0514-4553-8593-8F614A8B2A8D}" srcOrd="2" destOrd="0" presId="urn:microsoft.com/office/officeart/2005/8/layout/hProcess9"/>
    <dgm:cxn modelId="{8509F0E1-59C5-46A7-BFA3-4E0796FFCA0A}" type="presParOf" srcId="{BEC4C40E-0AFE-40F2-B5C8-158450F030C6}" destId="{6EE56563-6477-44A5-BC13-D0B4C232C63A}" srcOrd="3" destOrd="0" presId="urn:microsoft.com/office/officeart/2005/8/layout/hProcess9"/>
    <dgm:cxn modelId="{5064CE8D-86B9-47C8-9222-4B9938BB8769}" type="presParOf" srcId="{BEC4C40E-0AFE-40F2-B5C8-158450F030C6}" destId="{1C005734-6E4D-4F33-88ED-D9623E45BC12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25D70D-F5F6-4030-ABFB-9FDFDB770997}">
      <dsp:nvSpPr>
        <dsp:cNvPr id="0" name=""/>
        <dsp:cNvSpPr/>
      </dsp:nvSpPr>
      <dsp:spPr>
        <a:xfrm>
          <a:off x="1" y="0"/>
          <a:ext cx="6428602" cy="2952328"/>
        </a:xfrm>
        <a:prstGeom prst="rightArrow">
          <a:avLst/>
        </a:prstGeom>
        <a:solidFill>
          <a:schemeClr val="bg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B5E50B-15E9-4D92-AAC5-F022C0E89937}">
      <dsp:nvSpPr>
        <dsp:cNvPr id="0" name=""/>
        <dsp:cNvSpPr/>
      </dsp:nvSpPr>
      <dsp:spPr>
        <a:xfrm>
          <a:off x="6905" y="885698"/>
          <a:ext cx="2069207" cy="1180931"/>
        </a:xfrm>
        <a:prstGeom prst="roundRect">
          <a:avLst/>
        </a:prstGeom>
        <a:solidFill>
          <a:srgbClr val="E46C0A"/>
        </a:solid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114000"/>
            </a:lnSpc>
            <a:spcBef>
              <a:spcPct val="0"/>
            </a:spcBef>
            <a:spcAft>
              <a:spcPct val="35000"/>
            </a:spcAft>
          </a:pPr>
          <a:r>
            <a:rPr lang="pt-BR" sz="2400" b="0" kern="1200" cap="small" baseline="0" dirty="0" smtClean="0">
              <a:solidFill>
                <a:schemeClr val="bg1"/>
              </a:solidFill>
            </a:rPr>
            <a:t>Alta Escala de produção</a:t>
          </a:r>
          <a:endParaRPr lang="pt-BR" sz="2400" b="0" kern="1200" cap="small" baseline="0" dirty="0">
            <a:solidFill>
              <a:schemeClr val="bg1"/>
            </a:solidFill>
          </a:endParaRPr>
        </a:p>
      </dsp:txBody>
      <dsp:txXfrm>
        <a:off x="64553" y="943346"/>
        <a:ext cx="1953911" cy="1065635"/>
      </dsp:txXfrm>
    </dsp:sp>
    <dsp:sp modelId="{1F6E1E4A-0514-4553-8593-8F614A8B2A8D}">
      <dsp:nvSpPr>
        <dsp:cNvPr id="0" name=""/>
        <dsp:cNvSpPr/>
      </dsp:nvSpPr>
      <dsp:spPr>
        <a:xfrm>
          <a:off x="2179699" y="885698"/>
          <a:ext cx="2069207" cy="1180931"/>
        </a:xfrm>
        <a:prstGeom prst="roundRect">
          <a:avLst/>
        </a:prstGeom>
        <a:solidFill>
          <a:srgbClr val="E46C0A"/>
        </a:solid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114000"/>
            </a:lnSpc>
            <a:spcBef>
              <a:spcPct val="0"/>
            </a:spcBef>
            <a:spcAft>
              <a:spcPct val="35000"/>
            </a:spcAft>
          </a:pPr>
          <a:r>
            <a:rPr lang="pt-BR" sz="2400" b="0" kern="1200" cap="small" baseline="0" dirty="0" smtClean="0">
              <a:solidFill>
                <a:schemeClr val="bg1"/>
              </a:solidFill>
            </a:rPr>
            <a:t>Alta densidade tecnológica</a:t>
          </a:r>
          <a:endParaRPr lang="pt-BR" sz="2400" b="0" kern="1200" cap="small" baseline="0" dirty="0">
            <a:solidFill>
              <a:schemeClr val="bg1"/>
            </a:solidFill>
          </a:endParaRPr>
        </a:p>
      </dsp:txBody>
      <dsp:txXfrm>
        <a:off x="2237347" y="943346"/>
        <a:ext cx="1953911" cy="1065635"/>
      </dsp:txXfrm>
    </dsp:sp>
    <dsp:sp modelId="{1C005734-6E4D-4F33-88ED-D9623E45BC12}">
      <dsp:nvSpPr>
        <dsp:cNvPr id="0" name=""/>
        <dsp:cNvSpPr/>
      </dsp:nvSpPr>
      <dsp:spPr>
        <a:xfrm>
          <a:off x="4352492" y="885698"/>
          <a:ext cx="2069207" cy="1180931"/>
        </a:xfrm>
        <a:prstGeom prst="roundRect">
          <a:avLst/>
        </a:prstGeom>
        <a:solidFill>
          <a:srgbClr val="E46C0A"/>
        </a:solid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114000"/>
            </a:lnSpc>
            <a:spcBef>
              <a:spcPct val="0"/>
            </a:spcBef>
            <a:spcAft>
              <a:spcPct val="35000"/>
            </a:spcAft>
          </a:pPr>
          <a:r>
            <a:rPr lang="pt-BR" sz="2400" b="0" kern="1200" cap="small" baseline="0" dirty="0" smtClean="0">
              <a:solidFill>
                <a:schemeClr val="bg1"/>
              </a:solidFill>
            </a:rPr>
            <a:t>Baixo              custo</a:t>
          </a:r>
          <a:endParaRPr lang="pt-BR" sz="2400" b="0" kern="1200" cap="small" baseline="0" dirty="0">
            <a:solidFill>
              <a:schemeClr val="bg1"/>
            </a:solidFill>
          </a:endParaRPr>
        </a:p>
      </dsp:txBody>
      <dsp:txXfrm>
        <a:off x="4410140" y="943346"/>
        <a:ext cx="1953911" cy="10656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64DDED-BCD8-48B6-B7F2-709E911293B6}" type="datetimeFigureOut">
              <a:rPr lang="pt-BR" smtClean="0"/>
              <a:t>22/09/2015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5912B5-7543-4108-AC2D-8F5369D5CB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853775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revistaepoca.globo.com/opiniao/fernando-abrucio/noticia/2012/06/lei-de-acesso-informacao-e-cidadania.html" TargetMode="External"/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://www1.folha.uol.com.br/fsp/opiniao/64242-a-lei-de-acesso-a-informacao-pegou.shtml" TargetMode="External"/><Relationship Id="rId4" Type="http://schemas.openxmlformats.org/officeDocument/2006/relationships/hyperlink" Target="http://www.ppgcsoc.ufma.br/index.php?option=com_content&amp;view=article&amp;id=318&amp;catid=72&amp;Itemid=114" TargetMode="Externa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33425" indent="-2825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30300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82738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35175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492375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49575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06775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63975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4F2AEEF-57C1-48B3-A50F-67DBF86C03C2}" type="slidenum">
              <a:rPr lang="pt-BR" altLang="pt-BR" smtClean="0"/>
              <a:pPr>
                <a:spcBef>
                  <a:spcPct val="0"/>
                </a:spcBef>
              </a:pPr>
              <a:t>4</a:t>
            </a:fld>
            <a:endParaRPr lang="pt-BR" altLang="pt-BR" smtClean="0"/>
          </a:p>
        </p:txBody>
      </p:sp>
      <p:sp>
        <p:nvSpPr>
          <p:cNvPr id="15363" name="Rectangle 7"/>
          <p:cNvSpPr txBox="1">
            <a:spLocks noGrp="1" noChangeArrowheads="1"/>
          </p:cNvSpPr>
          <p:nvPr/>
        </p:nvSpPr>
        <p:spPr bwMode="auto">
          <a:xfrm>
            <a:off x="3838575" y="8597900"/>
            <a:ext cx="2938463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358" tIns="43679" rIns="87358" bIns="43679" anchor="b"/>
          <a:lstStyle>
            <a:lvl1pPr defTabSz="8826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8826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8826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8826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8826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8826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8826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8826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8826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ECF966D4-1125-4531-BADA-BD8FB0B47083}" type="slidenum">
              <a:rPr lang="pt-BR" altLang="pt-BR" sz="1100"/>
              <a:pPr algn="r" eaLnBrk="1" hangingPunct="1">
                <a:spcBef>
                  <a:spcPct val="0"/>
                </a:spcBef>
              </a:pPr>
              <a:t>4</a:t>
            </a:fld>
            <a:endParaRPr lang="pt-BR" altLang="pt-BR" sz="1100"/>
          </a:p>
        </p:txBody>
      </p:sp>
      <p:sp>
        <p:nvSpPr>
          <p:cNvPr id="15364" name="Rectangle 7"/>
          <p:cNvSpPr txBox="1">
            <a:spLocks noGrp="1" noChangeArrowheads="1"/>
          </p:cNvSpPr>
          <p:nvPr/>
        </p:nvSpPr>
        <p:spPr bwMode="auto">
          <a:xfrm>
            <a:off x="3838575" y="8597900"/>
            <a:ext cx="2938463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358" tIns="43679" rIns="87358" bIns="43679" anchor="b"/>
          <a:lstStyle>
            <a:lvl1pPr defTabSz="8826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8826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8826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8826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8826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8826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8826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8826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8826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4263A2C8-7E35-40E1-8496-C1D8AE7C1DFB}" type="slidenum">
              <a:rPr lang="pt-BR" altLang="pt-BR" sz="1100"/>
              <a:pPr algn="r" eaLnBrk="1" hangingPunct="1">
                <a:spcBef>
                  <a:spcPct val="0"/>
                </a:spcBef>
              </a:pPr>
              <a:t>4</a:t>
            </a:fld>
            <a:endParaRPr lang="pt-BR" altLang="pt-BR" sz="1100"/>
          </a:p>
        </p:txBody>
      </p:sp>
      <p:sp>
        <p:nvSpPr>
          <p:cNvPr id="1536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7863" y="4302125"/>
            <a:ext cx="5422900" cy="4071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7358" tIns="43679" rIns="87358" bIns="43679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pt-BR" smtClean="0"/>
          </a:p>
        </p:txBody>
      </p:sp>
    </p:spTree>
    <p:extLst>
      <p:ext uri="{BB962C8B-B14F-4D97-AF65-F5344CB8AC3E}">
        <p14:creationId xmlns:p14="http://schemas.microsoft.com/office/powerpoint/2010/main" val="11236097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47800A9-ADDF-4BF8-B24B-8496BB92EDBF}" type="slidenum">
              <a:rPr lang="pt-BR" smtClean="0">
                <a:solidFill>
                  <a:prstClr val="black"/>
                </a:solidFill>
                <a:latin typeface="Calibri" pitchFamily="34" charset="0"/>
              </a:rPr>
              <a:pPr eaLnBrk="1" hangingPunct="1"/>
              <a:t>6</a:t>
            </a:fld>
            <a:endParaRPr lang="pt-BR" dirty="0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20835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0836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t-BR" smtClean="0"/>
          </a:p>
        </p:txBody>
      </p:sp>
      <p:sp>
        <p:nvSpPr>
          <p:cNvPr id="120837" name="Espaço Reservado para Número de Slide 3"/>
          <p:cNvSpPr txBox="1">
            <a:spLocks noGrp="1"/>
          </p:cNvSpPr>
          <p:nvPr/>
        </p:nvSpPr>
        <p:spPr bwMode="auto">
          <a:xfrm>
            <a:off x="3854939" y="9445169"/>
            <a:ext cx="2949099" cy="497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E4CA90C8-9A33-4C87-8953-C3CEE7A6A940}" type="slidenum">
              <a:rPr lang="pt-BR" sz="1200">
                <a:solidFill>
                  <a:prstClr val="black"/>
                </a:solidFill>
                <a:latin typeface="Calibri" pitchFamily="34" charset="0"/>
              </a:rPr>
              <a:pPr algn="r" eaLnBrk="1" hangingPunct="1"/>
              <a:t>6</a:t>
            </a:fld>
            <a:endParaRPr lang="pt-BR" sz="1200">
              <a:solidFill>
                <a:prstClr val="black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41434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5912B5-7543-4108-AC2D-8F5369D5CB7F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56475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400" dirty="0" smtClean="0">
                <a:solidFill>
                  <a:schemeClr val="tx1"/>
                </a:solidFill>
              </a:rPr>
              <a:t> O Brasil é o país de maior potencial de desenvolvimento agrícola, com previsão de crescimento de 40% na sua produção até 2020 (FAO)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E6E0D2-F5B3-4174-8314-A5A088D39259}" type="slidenum">
              <a:rPr lang="pt-BR" smtClean="0"/>
              <a:pPr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18386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23888" marR="0" lvl="1" indent="-200025" algn="l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pt-BR" sz="1400" dirty="0" smtClean="0">
                <a:solidFill>
                  <a:schemeClr val="tx1"/>
                </a:solidFill>
              </a:rPr>
              <a:t> </a:t>
            </a:r>
            <a:r>
              <a:rPr lang="pt-BR" sz="1400" dirty="0" err="1" smtClean="0">
                <a:solidFill>
                  <a:prstClr val="black"/>
                </a:solidFill>
              </a:rPr>
              <a:t>Ultrasonografia</a:t>
            </a:r>
            <a:r>
              <a:rPr lang="pt-BR" sz="1400" dirty="0" smtClean="0">
                <a:solidFill>
                  <a:prstClr val="black"/>
                </a:solidFill>
              </a:rPr>
              <a:t> com foco no grande mercado de massa Indiano / </a:t>
            </a:r>
            <a:r>
              <a:rPr lang="pt-BR" sz="1400" b="1" dirty="0" smtClean="0"/>
              <a:t>“Inovação reversa”: </a:t>
            </a:r>
            <a:r>
              <a:rPr lang="pt-BR" sz="1400" dirty="0" smtClean="0"/>
              <a:t>transferência dos esforços de pesquisa e desenvolvimento de grandes corporações para os mercados emergentes, mudando o seu centro gravitacional para onde a inovação acontecerá, mais próxima do cliente final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E6E0D2-F5B3-4174-8314-A5A088D39259}" type="slidenum">
              <a:rPr lang="pt-BR" smtClean="0">
                <a:solidFill>
                  <a:prstClr val="black"/>
                </a:solidFill>
              </a:rPr>
              <a:pPr/>
              <a:t>10</a:t>
            </a:fld>
            <a:endParaRPr lang="pt-B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50614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BR" dirty="0" smtClean="0"/>
              <a:t>http://www.estadao.com.br/noticias/geral,china-conquista-espaco-na-ciencia-global,1159273</a:t>
            </a:r>
          </a:p>
          <a:p>
            <a:pPr eaLnBrk="1" hangingPunct="1"/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340737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b="1" dirty="0" smtClean="0">
                <a:solidFill>
                  <a:srgbClr val="FF0000"/>
                </a:solidFill>
              </a:rPr>
              <a:t>Importância</a:t>
            </a:r>
            <a:r>
              <a:rPr lang="pt-PT" b="1" baseline="0" dirty="0" smtClean="0">
                <a:solidFill>
                  <a:srgbClr val="FF0000"/>
                </a:solidFill>
              </a:rPr>
              <a:t> crescente das redes sociais. Facebook é um exemplo bem sucedido, impulsionando a interação entre as pessoas de diferentes regiões e países. Ao mesmo tempo, essa maior interação abre espaço para a criação de novas e melhores redes de conhecimento (a China ainda é um país fechado – por causa do regime político -, então as possibilidades de expansão das redes são imensas).</a:t>
            </a:r>
            <a:endParaRPr lang="pt-PT" b="1" dirty="0" smtClean="0">
              <a:solidFill>
                <a:srgbClr val="FF0000"/>
              </a:solidFill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b="1" dirty="0" smtClean="0">
                <a:solidFill>
                  <a:srgbClr val="FF0000"/>
                </a:solidFill>
              </a:rPr>
              <a:t>OBS: O dado</a:t>
            </a:r>
            <a:r>
              <a:rPr lang="pt-PT" b="1" baseline="0" dirty="0" smtClean="0">
                <a:solidFill>
                  <a:srgbClr val="FF0000"/>
                </a:solidFill>
              </a:rPr>
              <a:t> de proporção de artigos produzidos por autores de mais de um país é de </a:t>
            </a:r>
            <a:r>
              <a:rPr lang="pt-PT" b="1" dirty="0" smtClean="0">
                <a:solidFill>
                  <a:srgbClr val="FF0000"/>
                </a:solidFill>
              </a:rPr>
              <a:t>um artigo que foi publicado em 2011 e não teve atualização. A base de dados é fechada (exige</a:t>
            </a:r>
            <a:r>
              <a:rPr lang="pt-PT" b="1" baseline="0" dirty="0" smtClean="0">
                <a:solidFill>
                  <a:srgbClr val="FF0000"/>
                </a:solidFill>
              </a:rPr>
              <a:t> pagamento)</a:t>
            </a:r>
            <a:endParaRPr lang="pt-PT" b="1" dirty="0" smtClean="0">
              <a:solidFill>
                <a:srgbClr val="FF0000"/>
              </a:solidFill>
            </a:endParaRP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5912B5-7543-4108-AC2D-8F5369D5CB7F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416610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Atenção</a:t>
            </a:r>
            <a:r>
              <a:rPr lang="pt-BR" baseline="0" dirty="0" smtClean="0"/>
              <a:t> para o fato de China e Índia ainda não estarem inseridos nesse fluxo! Questões políticas? Barreiras tecnológicas?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5912B5-7543-4108-AC2D-8F5369D5CB7F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24827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47800A9-ADDF-4BF8-B24B-8496BB92EDBF}" type="slidenum">
              <a:rPr lang="pt-BR" smtClean="0">
                <a:solidFill>
                  <a:prstClr val="black"/>
                </a:solidFill>
                <a:latin typeface="Calibri" pitchFamily="34" charset="0"/>
              </a:rPr>
              <a:pPr eaLnBrk="1" hangingPunct="1"/>
              <a:t>16</a:t>
            </a:fld>
            <a:endParaRPr lang="pt-BR" dirty="0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20835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0836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t-BR" smtClean="0"/>
          </a:p>
        </p:txBody>
      </p:sp>
      <p:sp>
        <p:nvSpPr>
          <p:cNvPr id="120837" name="Espaço Reservado para Número de Slide 3"/>
          <p:cNvSpPr txBox="1">
            <a:spLocks noGrp="1"/>
          </p:cNvSpPr>
          <p:nvPr/>
        </p:nvSpPr>
        <p:spPr bwMode="auto">
          <a:xfrm>
            <a:off x="3854939" y="9445169"/>
            <a:ext cx="2949099" cy="497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E4CA90C8-9A33-4C87-8953-C3CEE7A6A940}" type="slidenum">
              <a:rPr lang="pt-BR" sz="1200">
                <a:solidFill>
                  <a:prstClr val="black"/>
                </a:solidFill>
                <a:latin typeface="Calibri" pitchFamily="34" charset="0"/>
              </a:rPr>
              <a:pPr algn="r" eaLnBrk="1" hangingPunct="1"/>
              <a:t>16</a:t>
            </a:fld>
            <a:endParaRPr lang="pt-BR" sz="1200">
              <a:solidFill>
                <a:prstClr val="black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73043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Atenção: o</a:t>
            </a:r>
            <a:r>
              <a:rPr lang="pt-BR" baseline="0" dirty="0" smtClean="0"/>
              <a:t> Global </a:t>
            </a:r>
            <a:r>
              <a:rPr lang="pt-BR" baseline="0" dirty="0" err="1" smtClean="0"/>
              <a:t>Competitiveness</a:t>
            </a:r>
            <a:r>
              <a:rPr lang="pt-BR" baseline="0" dirty="0" smtClean="0"/>
              <a:t> </a:t>
            </a:r>
            <a:r>
              <a:rPr lang="pt-BR" baseline="0" dirty="0" err="1" smtClean="0"/>
              <a:t>Report</a:t>
            </a:r>
            <a:r>
              <a:rPr lang="pt-BR" baseline="0" dirty="0" smtClean="0"/>
              <a:t> é resultado de um </a:t>
            </a:r>
            <a:r>
              <a:rPr lang="pt-BR" baseline="0" dirty="0" err="1" smtClean="0"/>
              <a:t>survey</a:t>
            </a:r>
            <a:r>
              <a:rPr lang="pt-BR" baseline="0" dirty="0" smtClean="0"/>
              <a:t> realizado com executivos e participantes do Fórum Econômico Mundial.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5912B5-7543-4108-AC2D-8F5369D5CB7F}" type="slidenum">
              <a:rPr lang="pt-BR" smtClean="0"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223740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Glaucio, não</a:t>
            </a:r>
            <a:r>
              <a:rPr lang="pt-BR" baseline="0" dirty="0" smtClean="0"/>
              <a:t> sei a fonte. Seria legal explicar de onde saíram essas contas.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5912B5-7543-4108-AC2D-8F5369D5CB7F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16025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371600" y="636588"/>
            <a:ext cx="4248150" cy="3186112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5401616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F8A3438-B290-41A9-B056-D601561A2CD5}" type="slidenum">
              <a:rPr lang="pt-BR" smtClean="0"/>
              <a:pPr>
                <a:defRPr/>
              </a:pPr>
              <a:t>22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3960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65526" indent="-165526">
              <a:buFontTx/>
              <a:buChar char="-"/>
            </a:pPr>
            <a:r>
              <a:rPr lang="pt-BR" sz="800">
                <a:hlinkClick r:id="rId3"/>
              </a:rPr>
              <a:t>http://revistaepoca.globo.com/opiniao/fernando-abrucio/noticia/2012/06/lei-de-acesso-informacao-e-cidadania.html</a:t>
            </a:r>
            <a:endParaRPr lang="pt-BR" sz="700" b="1"/>
          </a:p>
          <a:p>
            <a:pPr marL="165526" indent="-165526">
              <a:buFontTx/>
              <a:buChar char="-"/>
            </a:pPr>
            <a:r>
              <a:rPr lang="pt-BR" sz="700" b="1"/>
              <a:t>Controle externo</a:t>
            </a:r>
            <a:r>
              <a:rPr lang="pt-BR" sz="700"/>
              <a:t>: Judiciário, Ministério Público, Legislativo e sociedade</a:t>
            </a:r>
          </a:p>
          <a:p>
            <a:pPr marL="165526" indent="-165526">
              <a:buFontTx/>
              <a:buChar char="-"/>
            </a:pPr>
            <a:r>
              <a:rPr lang="pt-BR" sz="700"/>
              <a:t>Conselhos: </a:t>
            </a:r>
            <a:r>
              <a:rPr lang="pt-BR" smtClean="0"/>
              <a:t>mecanismos formais de participação, deliberação e controle social das políticas públicas (</a:t>
            </a:r>
            <a:r>
              <a:rPr lang="pt-BR" sz="800">
                <a:hlinkClick r:id="rId4"/>
              </a:rPr>
              <a:t>http://www.ppgcsoc.ufma.br/index.php?option=com_content&amp;view=article&amp;id=318&amp;catid=72&amp;Itemid=114</a:t>
            </a:r>
            <a:r>
              <a:rPr lang="pt-BR" sz="800"/>
              <a:t>)</a:t>
            </a:r>
          </a:p>
          <a:p>
            <a:pPr marL="165526" indent="-165526">
              <a:buFontTx/>
              <a:buChar char="-"/>
            </a:pPr>
            <a:r>
              <a:rPr lang="pt-BR" sz="800"/>
              <a:t>Lei de acesso: </a:t>
            </a:r>
            <a:r>
              <a:rPr lang="pt-BR" sz="800">
                <a:hlinkClick r:id="rId5"/>
              </a:rPr>
              <a:t>http://www1.folha.uol.com.br/fsp/opiniao/64242-a-lei-de-acesso-a-informacao-pegou.shtml</a:t>
            </a:r>
            <a:endParaRPr lang="pt-BR" sz="700"/>
          </a:p>
          <a:p>
            <a:pPr marL="165526" indent="-165526">
              <a:buFontTx/>
              <a:buChar char="-"/>
            </a:pPr>
            <a:endParaRPr lang="pt-BR" sz="700"/>
          </a:p>
        </p:txBody>
      </p:sp>
      <p:sp>
        <p:nvSpPr>
          <p:cNvPr id="38916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FD765EB-B046-4067-BF28-316992748701}" type="slidenum">
              <a:rPr lang="pt-BR" smtClean="0">
                <a:solidFill>
                  <a:prstClr val="black"/>
                </a:solidFill>
              </a:rPr>
              <a:pPr/>
              <a:t>29</a:t>
            </a:fld>
            <a:endParaRPr lang="pt-BR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62457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47800A9-ADDF-4BF8-B24B-8496BB92EDBF}" type="slidenum">
              <a:rPr lang="pt-BR" smtClean="0">
                <a:solidFill>
                  <a:prstClr val="black"/>
                </a:solidFill>
                <a:latin typeface="Calibri" pitchFamily="34" charset="0"/>
              </a:rPr>
              <a:pPr eaLnBrk="1" hangingPunct="1"/>
              <a:t>30</a:t>
            </a:fld>
            <a:endParaRPr lang="pt-BR" dirty="0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20835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0836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t-BR" smtClean="0"/>
          </a:p>
        </p:txBody>
      </p:sp>
      <p:sp>
        <p:nvSpPr>
          <p:cNvPr id="120837" name="Espaço Reservado para Número de Slide 3"/>
          <p:cNvSpPr txBox="1">
            <a:spLocks noGrp="1"/>
          </p:cNvSpPr>
          <p:nvPr/>
        </p:nvSpPr>
        <p:spPr bwMode="auto">
          <a:xfrm>
            <a:off x="3854939" y="9445169"/>
            <a:ext cx="2949099" cy="497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E4CA90C8-9A33-4C87-8953-C3CEE7A6A940}" type="slidenum">
              <a:rPr lang="pt-BR" sz="1200">
                <a:solidFill>
                  <a:prstClr val="black"/>
                </a:solidFill>
                <a:latin typeface="Calibri" pitchFamily="34" charset="0"/>
              </a:rPr>
              <a:pPr algn="r" eaLnBrk="1" hangingPunct="1"/>
              <a:t>30</a:t>
            </a:fld>
            <a:endParaRPr lang="pt-BR" sz="1200">
              <a:solidFill>
                <a:prstClr val="black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11555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BR" b="0" dirty="0" smtClean="0">
              <a:solidFill>
                <a:srgbClr val="FF0000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F8A3438-B290-41A9-B056-D601561A2CD5}" type="slidenum">
              <a:rPr lang="pt-BR" smtClean="0"/>
              <a:pPr>
                <a:defRPr/>
              </a:pPr>
              <a:t>31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33672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BR" b="0" dirty="0" smtClean="0">
              <a:solidFill>
                <a:srgbClr val="FF0000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F8A3438-B290-41A9-B056-D601561A2CD5}" type="slidenum">
              <a:rPr lang="pt-BR" smtClean="0"/>
              <a:pPr>
                <a:defRPr/>
              </a:pPr>
              <a:t>32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301307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BR" b="0" dirty="0" smtClean="0">
              <a:solidFill>
                <a:srgbClr val="FF0000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F8A3438-B290-41A9-B056-D601561A2CD5}" type="slidenum">
              <a:rPr lang="pt-BR" smtClean="0"/>
              <a:pPr>
                <a:defRPr/>
              </a:pPr>
              <a:t>33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183847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BR" b="0" dirty="0" smtClean="0">
              <a:solidFill>
                <a:srgbClr val="FF0000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F8A3438-B290-41A9-B056-D601561A2CD5}" type="slidenum">
              <a:rPr lang="pt-BR" smtClean="0"/>
              <a:pPr>
                <a:defRPr/>
              </a:pPr>
              <a:t>34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15812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BR" b="0" dirty="0" smtClean="0">
              <a:solidFill>
                <a:srgbClr val="FF0000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F8A3438-B290-41A9-B056-D601561A2CD5}" type="slidenum">
              <a:rPr lang="pt-BR" smtClean="0"/>
              <a:pPr>
                <a:defRPr/>
              </a:pPr>
              <a:t>35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18748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BR" b="0" dirty="0" smtClean="0">
              <a:solidFill>
                <a:srgbClr val="FF0000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F8A3438-B290-41A9-B056-D601561A2CD5}" type="slidenum">
              <a:rPr lang="pt-BR" smtClean="0"/>
              <a:pPr>
                <a:defRPr/>
              </a:pPr>
              <a:t>36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683170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218A26-B710-46ED-9D31-73991739D6AE}" type="slidenum">
              <a:rPr lang="pt-BR" smtClean="0">
                <a:solidFill>
                  <a:prstClr val="black"/>
                </a:solidFill>
              </a:rPr>
              <a:pPr/>
              <a:t>37</a:t>
            </a:fld>
            <a:endParaRPr lang="pt-B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725123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47800A9-ADDF-4BF8-B24B-8496BB92EDBF}" type="slidenum">
              <a:rPr lang="pt-BR" smtClean="0">
                <a:solidFill>
                  <a:prstClr val="black"/>
                </a:solidFill>
                <a:latin typeface="Calibri" pitchFamily="34" charset="0"/>
              </a:rPr>
              <a:pPr eaLnBrk="1" hangingPunct="1"/>
              <a:t>41</a:t>
            </a:fld>
            <a:endParaRPr lang="pt-BR" dirty="0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20835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0836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t-BR" smtClean="0"/>
          </a:p>
        </p:txBody>
      </p:sp>
      <p:sp>
        <p:nvSpPr>
          <p:cNvPr id="120837" name="Espaço Reservado para Número de Slide 3"/>
          <p:cNvSpPr txBox="1">
            <a:spLocks noGrp="1"/>
          </p:cNvSpPr>
          <p:nvPr/>
        </p:nvSpPr>
        <p:spPr bwMode="auto">
          <a:xfrm>
            <a:off x="3854939" y="9445169"/>
            <a:ext cx="2949099" cy="497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E4CA90C8-9A33-4C87-8953-C3CEE7A6A940}" type="slidenum">
              <a:rPr lang="pt-BR" sz="1200">
                <a:solidFill>
                  <a:prstClr val="black"/>
                </a:solidFill>
                <a:latin typeface="Calibri" pitchFamily="34" charset="0"/>
              </a:rPr>
              <a:pPr algn="r" eaLnBrk="1" hangingPunct="1"/>
              <a:t>41</a:t>
            </a:fld>
            <a:endParaRPr lang="pt-BR" sz="1200">
              <a:solidFill>
                <a:prstClr val="black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845036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6125"/>
            <a:ext cx="4972050" cy="3729038"/>
          </a:xfrm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38598699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6" descr="Capa Final op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m 6" descr="logo alternativa preta.jp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836613"/>
            <a:ext cx="2400300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Conector reto 6"/>
          <p:cNvCxnSpPr/>
          <p:nvPr userDrawn="1"/>
        </p:nvCxnSpPr>
        <p:spPr>
          <a:xfrm rot="5400000">
            <a:off x="1276350" y="4779963"/>
            <a:ext cx="15113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/>
          <p:cNvSpPr>
            <a:spLocks noGrp="1"/>
          </p:cNvSpPr>
          <p:nvPr>
            <p:ph type="ctrTitle" hasCustomPrompt="1"/>
          </p:nvPr>
        </p:nvSpPr>
        <p:spPr>
          <a:xfrm>
            <a:off x="2176736" y="3971305"/>
            <a:ext cx="5040560" cy="998967"/>
          </a:xfrm>
        </p:spPr>
        <p:txBody>
          <a:bodyPr/>
          <a:lstStyle>
            <a:lvl1pPr>
              <a:defRPr sz="2800" b="1" baseline="0">
                <a:solidFill>
                  <a:schemeClr val="accent4"/>
                </a:solidFill>
              </a:defRPr>
            </a:lvl1pPr>
          </a:lstStyle>
          <a:p>
            <a:r>
              <a:rPr lang="pt-BR" dirty="0" smtClean="0"/>
              <a:t>Título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2175504" y="5068072"/>
            <a:ext cx="5032648" cy="504056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dirty="0" smtClean="0"/>
              <a:t>Subtítulo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868776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6348" y="-1"/>
            <a:ext cx="6423578" cy="1298713"/>
          </a:xfrm>
        </p:spPr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 hasCustomPrompt="1"/>
          </p:nvPr>
        </p:nvSpPr>
        <p:spPr>
          <a:xfrm>
            <a:off x="596348" y="1590261"/>
            <a:ext cx="8090452" cy="5078827"/>
          </a:xfrm>
        </p:spPr>
        <p:txBody>
          <a:bodyPr/>
          <a:lstStyle/>
          <a:p>
            <a:pPr lvl="0"/>
            <a:r>
              <a:rPr lang="pt-BR" dirty="0" smtClean="0"/>
              <a:t>Clique para editar os estilos do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C35BA5-46A4-4FC8-B9C4-88F14CDFB3C3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0517612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158">
          <p15:clr>
            <a:srgbClr val="FBAE40"/>
          </p15:clr>
        </p15:guide>
        <p15:guide id="2" pos="4422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6" descr="Capítulo copy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584641" y="3879863"/>
            <a:ext cx="2808312" cy="1800200"/>
          </a:xfrm>
        </p:spPr>
        <p:txBody>
          <a:bodyPr/>
          <a:lstStyle>
            <a:lvl1pPr algn="l">
              <a:defRPr sz="2400" b="1" cap="none" baseline="0">
                <a:solidFill>
                  <a:schemeClr val="accent3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12305" y="1673375"/>
            <a:ext cx="3346276" cy="996131"/>
          </a:xfrm>
        </p:spPr>
        <p:txBody>
          <a:bodyPr anchor="ctr"/>
          <a:lstStyle>
            <a:lvl1pPr marL="0" indent="0">
              <a:buNone/>
              <a:defRPr sz="10000" b="1">
                <a:solidFill>
                  <a:schemeClr val="accent3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dirty="0" smtClean="0"/>
              <a:t>C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3887EB-0AF6-48CE-851E-C994C2B5BCE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cxnSp>
        <p:nvCxnSpPr>
          <p:cNvPr id="9" name="Conector reto 8"/>
          <p:cNvCxnSpPr/>
          <p:nvPr userDrawn="1"/>
        </p:nvCxnSpPr>
        <p:spPr>
          <a:xfrm rot="5400000">
            <a:off x="4646613" y="4779963"/>
            <a:ext cx="15113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66948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 hasCustomPrompt="1"/>
          </p:nvPr>
        </p:nvSpPr>
        <p:spPr>
          <a:xfrm>
            <a:off x="611188" y="1603513"/>
            <a:ext cx="3960000" cy="513785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dirty="0" smtClean="0"/>
              <a:t>Clique para editar os estilos do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 hasCustomPrompt="1"/>
          </p:nvPr>
        </p:nvSpPr>
        <p:spPr>
          <a:xfrm>
            <a:off x="4740964" y="1603513"/>
            <a:ext cx="3960000" cy="513785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dirty="0" smtClean="0"/>
              <a:t>Clique para editar os estilos do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2BCA39-B30A-4AA0-A49F-A214A326EFF5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573972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-13251"/>
            <a:ext cx="6410326" cy="1311964"/>
          </a:xfrm>
        </p:spPr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Número de Slide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12607737-2631-4A55-B7A9-3027D40216C2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409676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-13251"/>
            <a:ext cx="6410324" cy="1325216"/>
          </a:xfrm>
        </p:spPr>
        <p:txBody>
          <a:bodyPr/>
          <a:lstStyle>
            <a:lvl1pPr>
              <a:defRPr b="0"/>
            </a:lvl1pPr>
          </a:lstStyle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47113" y="6434138"/>
            <a:ext cx="442912" cy="2889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000" b="1" smtClean="0">
                <a:solidFill>
                  <a:srgbClr val="483018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E7AA847-1DD4-4AD1-A810-EF8C8BBB1EF4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205405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 userDrawn="1"/>
        </p:nvSpPr>
        <p:spPr>
          <a:xfrm>
            <a:off x="0" y="1338470"/>
            <a:ext cx="9144000" cy="531412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prstClr val="white"/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0"/>
            <a:ext cx="6427304" cy="1311965"/>
          </a:xfrm>
        </p:spPr>
        <p:txBody>
          <a:bodyPr/>
          <a:lstStyle/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7FC9E8-A6B4-4407-8647-97F214A558B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862307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47113" y="6434138"/>
            <a:ext cx="442912" cy="2889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000" b="1" smtClean="0">
                <a:solidFill>
                  <a:srgbClr val="483018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E7AA847-1DD4-4AD1-A810-EF8C8BBB1EF4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  <p:pic>
        <p:nvPicPr>
          <p:cNvPr id="4" name="Imagem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11038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jpe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4" descr="Slide interno copy.jpg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m 7" descr="logo alternativa preta.jpg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8350" y="298450"/>
            <a:ext cx="1751013" cy="20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611188" y="0"/>
            <a:ext cx="6440490" cy="1325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dirty="0" smtClean="0"/>
              <a:t>Clique para editar o estilo do título mestre</a:t>
            </a:r>
          </a:p>
        </p:txBody>
      </p:sp>
      <p:sp>
        <p:nvSpPr>
          <p:cNvPr id="1029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611188" y="1600200"/>
            <a:ext cx="8075612" cy="506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dirty="0" smtClean="0"/>
              <a:t>Clique para editar os estilos do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47113" y="6434138"/>
            <a:ext cx="442912" cy="2889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000" b="1" smtClean="0">
                <a:solidFill>
                  <a:srgbClr val="483018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E7AA847-1DD4-4AD1-A810-EF8C8BBB1EF4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01335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9" r:id="rId5"/>
    <p:sldLayoutId id="2147483680" r:id="rId6"/>
    <p:sldLayoutId id="2147483682" r:id="rId7"/>
    <p:sldLayoutId id="2147483684" r:id="rId8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kern="1200" cap="none" baseline="0">
          <a:solidFill>
            <a:schemeClr val="accent3">
              <a:lumMod val="90000"/>
              <a:lumOff val="10000"/>
            </a:schemeClr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483018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483018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483018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483018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483018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483018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483018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483018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ts val="1200"/>
        </a:spcBef>
        <a:spcAft>
          <a:spcPts val="600"/>
        </a:spcAft>
        <a:buClr>
          <a:schemeClr val="accent1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800100" indent="-342900" algn="l" rtl="0" eaLnBrk="0" fontAlgn="base" hangingPunct="0">
        <a:lnSpc>
          <a:spcPct val="120000"/>
        </a:lnSpc>
        <a:spcBef>
          <a:spcPts val="1200"/>
        </a:spcBef>
        <a:spcAft>
          <a:spcPts val="600"/>
        </a:spcAft>
        <a:buClr>
          <a:schemeClr val="accent4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85750" algn="l" rtl="0" eaLnBrk="0" fontAlgn="base" hangingPunct="0">
        <a:lnSpc>
          <a:spcPct val="120000"/>
        </a:lnSpc>
        <a:spcBef>
          <a:spcPts val="1200"/>
        </a:spcBef>
        <a:spcAft>
          <a:spcPts val="600"/>
        </a:spcAft>
        <a:buClr>
          <a:schemeClr val="accent2"/>
        </a:buClr>
        <a:buFont typeface="Wingdings" panose="05000000000000000000" pitchFamily="2" charset="2"/>
        <a:buChar char="§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657350" indent="-285750" algn="l" rtl="0" eaLnBrk="0" fontAlgn="base" hangingPunct="0">
        <a:lnSpc>
          <a:spcPct val="120000"/>
        </a:lnSpc>
        <a:spcBef>
          <a:spcPts val="1200"/>
        </a:spcBef>
        <a:spcAft>
          <a:spcPts val="600"/>
        </a:spcAft>
        <a:buClr>
          <a:srgbClr val="595959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114550" indent="-285750" algn="l" rtl="0" eaLnBrk="0" fontAlgn="base" hangingPunct="0">
        <a:lnSpc>
          <a:spcPct val="120000"/>
        </a:lnSpc>
        <a:spcBef>
          <a:spcPts val="1200"/>
        </a:spcBef>
        <a:spcAft>
          <a:spcPts val="600"/>
        </a:spcAft>
        <a:buClr>
          <a:srgbClr val="595959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jpeg"/><Relationship Id="rId10" Type="http://schemas.openxmlformats.org/officeDocument/2006/relationships/image" Target="../media/image15.pn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4.png"/><Relationship Id="rId18" Type="http://schemas.openxmlformats.org/officeDocument/2006/relationships/image" Target="../media/image39.emf"/><Relationship Id="rId26" Type="http://schemas.openxmlformats.org/officeDocument/2006/relationships/image" Target="../media/image47.png"/><Relationship Id="rId39" Type="http://schemas.openxmlformats.org/officeDocument/2006/relationships/image" Target="../media/image60.jpeg"/><Relationship Id="rId21" Type="http://schemas.openxmlformats.org/officeDocument/2006/relationships/image" Target="../media/image42.jpeg"/><Relationship Id="rId34" Type="http://schemas.openxmlformats.org/officeDocument/2006/relationships/image" Target="../media/image55.png"/><Relationship Id="rId42" Type="http://schemas.openxmlformats.org/officeDocument/2006/relationships/image" Target="../media/image63.png"/><Relationship Id="rId47" Type="http://schemas.openxmlformats.org/officeDocument/2006/relationships/image" Target="../media/image68.png"/><Relationship Id="rId50" Type="http://schemas.openxmlformats.org/officeDocument/2006/relationships/image" Target="../media/image71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37.png"/><Relationship Id="rId29" Type="http://schemas.openxmlformats.org/officeDocument/2006/relationships/image" Target="../media/image50.png"/><Relationship Id="rId11" Type="http://schemas.openxmlformats.org/officeDocument/2006/relationships/image" Target="../media/image32.emf"/><Relationship Id="rId24" Type="http://schemas.openxmlformats.org/officeDocument/2006/relationships/image" Target="../media/image45.png"/><Relationship Id="rId32" Type="http://schemas.openxmlformats.org/officeDocument/2006/relationships/image" Target="../media/image53.jpeg"/><Relationship Id="rId37" Type="http://schemas.openxmlformats.org/officeDocument/2006/relationships/image" Target="../media/image58.png"/><Relationship Id="rId40" Type="http://schemas.openxmlformats.org/officeDocument/2006/relationships/image" Target="../media/image61.png"/><Relationship Id="rId45" Type="http://schemas.openxmlformats.org/officeDocument/2006/relationships/image" Target="../media/image66.jpeg"/><Relationship Id="rId5" Type="http://schemas.openxmlformats.org/officeDocument/2006/relationships/image" Target="../media/image26.png"/><Relationship Id="rId15" Type="http://schemas.openxmlformats.org/officeDocument/2006/relationships/image" Target="../media/image36.jpeg"/><Relationship Id="rId23" Type="http://schemas.openxmlformats.org/officeDocument/2006/relationships/image" Target="../media/image44.png"/><Relationship Id="rId28" Type="http://schemas.openxmlformats.org/officeDocument/2006/relationships/image" Target="../media/image49.png"/><Relationship Id="rId36" Type="http://schemas.openxmlformats.org/officeDocument/2006/relationships/image" Target="../media/image57.jpeg"/><Relationship Id="rId49" Type="http://schemas.openxmlformats.org/officeDocument/2006/relationships/image" Target="../media/image70.jpeg"/><Relationship Id="rId10" Type="http://schemas.openxmlformats.org/officeDocument/2006/relationships/image" Target="../media/image31.jpeg"/><Relationship Id="rId19" Type="http://schemas.openxmlformats.org/officeDocument/2006/relationships/image" Target="../media/image40.jpeg"/><Relationship Id="rId31" Type="http://schemas.openxmlformats.org/officeDocument/2006/relationships/image" Target="../media/image52.jpeg"/><Relationship Id="rId44" Type="http://schemas.openxmlformats.org/officeDocument/2006/relationships/image" Target="../media/image65.jpeg"/><Relationship Id="rId4" Type="http://schemas.openxmlformats.org/officeDocument/2006/relationships/image" Target="../media/image25.jpeg"/><Relationship Id="rId9" Type="http://schemas.openxmlformats.org/officeDocument/2006/relationships/image" Target="../media/image30.png"/><Relationship Id="rId14" Type="http://schemas.openxmlformats.org/officeDocument/2006/relationships/image" Target="../media/image35.png"/><Relationship Id="rId22" Type="http://schemas.openxmlformats.org/officeDocument/2006/relationships/image" Target="../media/image43.jpeg"/><Relationship Id="rId27" Type="http://schemas.openxmlformats.org/officeDocument/2006/relationships/image" Target="../media/image48.jpeg"/><Relationship Id="rId30" Type="http://schemas.openxmlformats.org/officeDocument/2006/relationships/image" Target="../media/image51.png"/><Relationship Id="rId35" Type="http://schemas.openxmlformats.org/officeDocument/2006/relationships/image" Target="../media/image56.jpeg"/><Relationship Id="rId43" Type="http://schemas.openxmlformats.org/officeDocument/2006/relationships/image" Target="../media/image64.jpeg"/><Relationship Id="rId48" Type="http://schemas.openxmlformats.org/officeDocument/2006/relationships/image" Target="../media/image69.jpeg"/><Relationship Id="rId8" Type="http://schemas.openxmlformats.org/officeDocument/2006/relationships/image" Target="../media/image29.png"/><Relationship Id="rId51" Type="http://schemas.openxmlformats.org/officeDocument/2006/relationships/image" Target="../media/image72.jpeg"/><Relationship Id="rId3" Type="http://schemas.openxmlformats.org/officeDocument/2006/relationships/image" Target="../media/image24.png"/><Relationship Id="rId12" Type="http://schemas.openxmlformats.org/officeDocument/2006/relationships/image" Target="../media/image33.png"/><Relationship Id="rId17" Type="http://schemas.openxmlformats.org/officeDocument/2006/relationships/image" Target="../media/image38.jpeg"/><Relationship Id="rId25" Type="http://schemas.openxmlformats.org/officeDocument/2006/relationships/image" Target="../media/image46.jpeg"/><Relationship Id="rId33" Type="http://schemas.openxmlformats.org/officeDocument/2006/relationships/image" Target="../media/image54.jpeg"/><Relationship Id="rId38" Type="http://schemas.openxmlformats.org/officeDocument/2006/relationships/image" Target="../media/image59.emf"/><Relationship Id="rId46" Type="http://schemas.openxmlformats.org/officeDocument/2006/relationships/image" Target="../media/image67.png"/><Relationship Id="rId20" Type="http://schemas.openxmlformats.org/officeDocument/2006/relationships/image" Target="../media/image41.jpeg"/><Relationship Id="rId41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jpeg"/><Relationship Id="rId13" Type="http://schemas.openxmlformats.org/officeDocument/2006/relationships/image" Target="../media/image84.jpeg"/><Relationship Id="rId3" Type="http://schemas.openxmlformats.org/officeDocument/2006/relationships/image" Target="../media/image74.jpeg"/><Relationship Id="rId7" Type="http://schemas.openxmlformats.org/officeDocument/2006/relationships/image" Target="../media/image78.jpeg"/><Relationship Id="rId12" Type="http://schemas.openxmlformats.org/officeDocument/2006/relationships/image" Target="../media/image83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7.jpeg"/><Relationship Id="rId11" Type="http://schemas.openxmlformats.org/officeDocument/2006/relationships/image" Target="../media/image82.jpeg"/><Relationship Id="rId5" Type="http://schemas.openxmlformats.org/officeDocument/2006/relationships/image" Target="../media/image76.jpeg"/><Relationship Id="rId10" Type="http://schemas.openxmlformats.org/officeDocument/2006/relationships/image" Target="../media/image81.jpeg"/><Relationship Id="rId4" Type="http://schemas.openxmlformats.org/officeDocument/2006/relationships/image" Target="../media/image75.jpeg"/><Relationship Id="rId9" Type="http://schemas.openxmlformats.org/officeDocument/2006/relationships/image" Target="../media/image8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6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jpeg"/><Relationship Id="rId3" Type="http://schemas.openxmlformats.org/officeDocument/2006/relationships/image" Target="../media/image87.jpeg"/><Relationship Id="rId7" Type="http://schemas.openxmlformats.org/officeDocument/2006/relationships/image" Target="../media/image9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0.jpeg"/><Relationship Id="rId11" Type="http://schemas.openxmlformats.org/officeDocument/2006/relationships/image" Target="../media/image95.jpg"/><Relationship Id="rId5" Type="http://schemas.openxmlformats.org/officeDocument/2006/relationships/image" Target="../media/image89.png"/><Relationship Id="rId10" Type="http://schemas.openxmlformats.org/officeDocument/2006/relationships/image" Target="../media/image94.png"/><Relationship Id="rId4" Type="http://schemas.openxmlformats.org/officeDocument/2006/relationships/image" Target="../media/image88.jpeg"/><Relationship Id="rId9" Type="http://schemas.openxmlformats.org/officeDocument/2006/relationships/image" Target="../media/image9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jpeg"/><Relationship Id="rId13" Type="http://schemas.openxmlformats.org/officeDocument/2006/relationships/image" Target="../media/image101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slide" Target="slide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100.jpe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99.jpeg"/><Relationship Id="rId4" Type="http://schemas.openxmlformats.org/officeDocument/2006/relationships/diagramLayout" Target="../diagrams/layout1.xml"/><Relationship Id="rId9" Type="http://schemas.openxmlformats.org/officeDocument/2006/relationships/image" Target="../media/image9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3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01.png"/><Relationship Id="rId4" Type="http://schemas.openxmlformats.org/officeDocument/2006/relationships/slide" Target="slide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theatlanticcities.com/technology/2013/05/how-twitter-changing-geography-communication/5601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6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6" Type="http://schemas.openxmlformats.org/officeDocument/2006/relationships/chart" Target="../charts/chart6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2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6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7" Type="http://schemas.openxmlformats.org/officeDocument/2006/relationships/image" Target="../media/image11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2.png"/><Relationship Id="rId5" Type="http://schemas.openxmlformats.org/officeDocument/2006/relationships/image" Target="../media/image111.png"/><Relationship Id="rId4" Type="http://schemas.openxmlformats.org/officeDocument/2006/relationships/image" Target="../media/image11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2.png"/><Relationship Id="rId5" Type="http://schemas.openxmlformats.org/officeDocument/2006/relationships/image" Target="../media/image111.png"/><Relationship Id="rId4" Type="http://schemas.openxmlformats.org/officeDocument/2006/relationships/image" Target="../media/image11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2.png"/><Relationship Id="rId5" Type="http://schemas.openxmlformats.org/officeDocument/2006/relationships/image" Target="../media/image111.png"/><Relationship Id="rId4" Type="http://schemas.openxmlformats.org/officeDocument/2006/relationships/image" Target="../media/image11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1.png"/><Relationship Id="rId5" Type="http://schemas.openxmlformats.org/officeDocument/2006/relationships/image" Target="../media/image112.png"/><Relationship Id="rId4" Type="http://schemas.openxmlformats.org/officeDocument/2006/relationships/image" Target="../media/image11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2.png"/><Relationship Id="rId5" Type="http://schemas.openxmlformats.org/officeDocument/2006/relationships/image" Target="../media/image111.png"/><Relationship Id="rId4" Type="http://schemas.openxmlformats.org/officeDocument/2006/relationships/image" Target="../media/image11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7" Type="http://schemas.openxmlformats.org/officeDocument/2006/relationships/image" Target="../media/image11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2.png"/><Relationship Id="rId5" Type="http://schemas.openxmlformats.org/officeDocument/2006/relationships/image" Target="../media/image111.png"/><Relationship Id="rId4" Type="http://schemas.openxmlformats.org/officeDocument/2006/relationships/image" Target="../media/image110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5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6.emf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em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1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119861" y="3893348"/>
            <a:ext cx="5005879" cy="1178715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ts val="2400"/>
              </a:spcBef>
            </a:pPr>
            <a:r>
              <a:rPr lang="pt-BR" sz="2000" dirty="0" smtClean="0"/>
              <a:t>Cenários Nacionais e os Desafios Estratégicos para o Brasil</a:t>
            </a:r>
            <a:endParaRPr lang="pt-BR" sz="18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622274" y="5072063"/>
            <a:ext cx="5032648" cy="504056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150000"/>
              </a:lnSpc>
              <a:spcBef>
                <a:spcPts val="2400"/>
              </a:spcBef>
              <a:spcAft>
                <a:spcPct val="0"/>
              </a:spcAft>
            </a:pPr>
            <a:r>
              <a:rPr lang="pt-BR" sz="1400" b="1" dirty="0" smtClean="0">
                <a:solidFill>
                  <a:schemeClr val="accent4"/>
                </a:solidFill>
                <a:latin typeface="+mj-lt"/>
                <a:ea typeface="+mj-ea"/>
                <a:cs typeface="+mj-cs"/>
              </a:rPr>
              <a:t>|</a:t>
            </a:r>
            <a:r>
              <a:rPr lang="pt-BR" sz="1400" dirty="0" smtClean="0">
                <a:solidFill>
                  <a:schemeClr val="accent3"/>
                </a:solidFill>
                <a:latin typeface="+mj-lt"/>
                <a:ea typeface="+mj-ea"/>
                <a:cs typeface="+mj-cs"/>
              </a:rPr>
              <a:t> </a:t>
            </a:r>
            <a:r>
              <a:rPr lang="pt-BR" sz="1400" dirty="0" smtClean="0">
                <a:solidFill>
                  <a:srgbClr val="A43134"/>
                </a:solidFill>
                <a:latin typeface="+mj-lt"/>
                <a:ea typeface="+mj-ea"/>
                <a:cs typeface="+mj-cs"/>
              </a:rPr>
              <a:t> </a:t>
            </a:r>
            <a:r>
              <a:rPr lang="pt-BR" sz="1400" dirty="0" smtClean="0">
                <a:latin typeface="+mj-lt"/>
                <a:ea typeface="+mj-ea"/>
                <a:cs typeface="+mj-cs"/>
              </a:rPr>
              <a:t>27 </a:t>
            </a:r>
            <a:r>
              <a:rPr lang="pt-BR" sz="1400" dirty="0">
                <a:latin typeface="+mj-lt"/>
                <a:ea typeface="+mj-ea"/>
                <a:cs typeface="+mj-cs"/>
              </a:rPr>
              <a:t>de Novembro de 2014</a:t>
            </a:r>
          </a:p>
        </p:txBody>
      </p:sp>
      <p:sp>
        <p:nvSpPr>
          <p:cNvPr id="4" name="Retângulo de cantos arredondados 3"/>
          <p:cNvSpPr/>
          <p:nvPr/>
        </p:nvSpPr>
        <p:spPr>
          <a:xfrm>
            <a:off x="2217971" y="5186366"/>
            <a:ext cx="1391130" cy="340519"/>
          </a:xfrm>
          <a:prstGeom prst="roundRect">
            <a:avLst/>
          </a:prstGeom>
          <a:solidFill>
            <a:schemeClr val="accent4">
              <a:lumMod val="90000"/>
              <a:lumOff val="10000"/>
            </a:schemeClr>
          </a:solidFill>
          <a:ln>
            <a:noFill/>
          </a:ln>
        </p:spPr>
        <p:txBody>
          <a:bodyPr wrap="none">
            <a:spAutoFit/>
          </a:bodyPr>
          <a:lstStyle/>
          <a:p>
            <a:r>
              <a:rPr lang="pt-BR" sz="1400" dirty="0" smtClean="0">
                <a:solidFill>
                  <a:schemeClr val="bg1"/>
                </a:solidFill>
              </a:rPr>
              <a:t>GLAUCIO NEVES</a:t>
            </a:r>
            <a:endParaRPr lang="pt-BR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1032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de cantos arredondados 1"/>
          <p:cNvSpPr/>
          <p:nvPr/>
        </p:nvSpPr>
        <p:spPr>
          <a:xfrm>
            <a:off x="336550" y="1479550"/>
            <a:ext cx="4175125" cy="5186363"/>
          </a:xfrm>
          <a:prstGeom prst="roundRect">
            <a:avLst>
              <a:gd name="adj" fmla="val 4190"/>
            </a:avLst>
          </a:prstGeom>
          <a:solidFill>
            <a:schemeClr val="bg1"/>
          </a:solidFill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>
              <a:solidFill>
                <a:prstClr val="white"/>
              </a:solidFill>
            </a:endParaRPr>
          </a:p>
        </p:txBody>
      </p:sp>
      <p:sp>
        <p:nvSpPr>
          <p:cNvPr id="12291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pt-BR" smtClean="0">
                <a:ea typeface="ＭＳ Ｐゴシック" panose="020B0600070205080204" pitchFamily="34" charset="-128"/>
              </a:rPr>
              <a:t>A Macroplan®</a:t>
            </a:r>
            <a:endParaRPr lang="pt-BR" altLang="pt-BR" sz="2000" smtClean="0">
              <a:ea typeface="ＭＳ Ｐゴシック" panose="020B0600070205080204" pitchFamily="34" charset="-128"/>
            </a:endParaRPr>
          </a:p>
        </p:txBody>
      </p:sp>
      <p:sp>
        <p:nvSpPr>
          <p:cNvPr id="12292" name="Espaço Reservado para Conteúdo 2"/>
          <p:cNvSpPr>
            <a:spLocks noGrp="1"/>
          </p:cNvSpPr>
          <p:nvPr>
            <p:ph sz="half" idx="4294967295"/>
          </p:nvPr>
        </p:nvSpPr>
        <p:spPr>
          <a:xfrm>
            <a:off x="390525" y="1573213"/>
            <a:ext cx="4019550" cy="5092700"/>
          </a:xfrm>
        </p:spPr>
        <p:txBody>
          <a:bodyPr/>
          <a:lstStyle/>
          <a:p>
            <a:pPr indent="-234950" defTabSz="1279525" eaLnBrk="1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t-PT" altLang="pt-BR" sz="1300" smtClean="0">
                <a:ea typeface="ＭＳ Ｐゴシック" panose="020B0600070205080204" pitchFamily="34" charset="-128"/>
              </a:rPr>
              <a:t>Empresa brasileira de consultoria especializada em  </a:t>
            </a:r>
            <a:r>
              <a:rPr lang="pt-PT" altLang="pt-BR" sz="1300" b="1" smtClean="0">
                <a:ea typeface="ＭＳ Ｐゴシック" panose="020B0600070205080204" pitchFamily="34" charset="-128"/>
              </a:rPr>
              <a:t>Gestão Estratégica, </a:t>
            </a:r>
            <a:r>
              <a:rPr lang="pt-PT" altLang="pt-BR" sz="1300" smtClean="0">
                <a:ea typeface="ＭＳ Ｐゴシック" panose="020B0600070205080204" pitchFamily="34" charset="-128"/>
              </a:rPr>
              <a:t>fundada em 1989, com escritórios em São Paulo, Rio de Janeiro e Brasília, e atuação em todo o Brasil.</a:t>
            </a:r>
          </a:p>
          <a:p>
            <a:pPr indent="-234950" defTabSz="1279525" eaLnBrk="1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t-PT" altLang="pt-BR" sz="1300" smtClean="0">
                <a:ea typeface="ＭＳ Ｐゴシック" panose="020B0600070205080204" pitchFamily="34" charset="-128"/>
              </a:rPr>
              <a:t>Áreas de Competência</a:t>
            </a:r>
          </a:p>
        </p:txBody>
      </p:sp>
      <p:sp>
        <p:nvSpPr>
          <p:cNvPr id="9" name="Retângulo 8"/>
          <p:cNvSpPr/>
          <p:nvPr/>
        </p:nvSpPr>
        <p:spPr>
          <a:xfrm>
            <a:off x="552450" y="3971925"/>
            <a:ext cx="3744913" cy="298450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857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rgbClr val="336699"/>
              </a:buClr>
              <a:defRPr/>
            </a:pPr>
            <a:r>
              <a:rPr lang="pt-BR" sz="1050" kern="0" dirty="0">
                <a:solidFill>
                  <a:srgbClr val="000000"/>
                </a:solidFill>
              </a:rPr>
              <a:t>Grandes escolhas, coesão e senso de direção a Longo Prazo</a:t>
            </a:r>
          </a:p>
        </p:txBody>
      </p:sp>
      <p:sp>
        <p:nvSpPr>
          <p:cNvPr id="10" name="Arredondar Retângulo no Mesmo Canto Lateral 9"/>
          <p:cNvSpPr/>
          <p:nvPr/>
        </p:nvSpPr>
        <p:spPr>
          <a:xfrm>
            <a:off x="552450" y="3692525"/>
            <a:ext cx="2640013" cy="244475"/>
          </a:xfrm>
          <a:prstGeom prst="round2Same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>
                <a:srgbClr val="003366"/>
              </a:buClr>
              <a:defRPr/>
            </a:pPr>
            <a:r>
              <a:rPr lang="pt-BR" sz="1400" b="1" kern="0" cap="small" dirty="0">
                <a:solidFill>
                  <a:prstClr val="white"/>
                </a:solidFill>
              </a:rPr>
              <a:t>Planejamento Estratégico</a:t>
            </a:r>
          </a:p>
        </p:txBody>
      </p:sp>
      <p:sp>
        <p:nvSpPr>
          <p:cNvPr id="11" name="Retângulo 10"/>
          <p:cNvSpPr/>
          <p:nvPr/>
        </p:nvSpPr>
        <p:spPr>
          <a:xfrm>
            <a:off x="552450" y="4603750"/>
            <a:ext cx="3744913" cy="298450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857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rgbClr val="336699"/>
              </a:buClr>
              <a:defRPr/>
            </a:pPr>
            <a:r>
              <a:rPr lang="pt-BR" sz="1050" kern="0" dirty="0">
                <a:solidFill>
                  <a:srgbClr val="000000"/>
                </a:solidFill>
              </a:rPr>
              <a:t>Transformação estratégias em ações e resultados concretos</a:t>
            </a:r>
          </a:p>
        </p:txBody>
      </p:sp>
      <p:sp>
        <p:nvSpPr>
          <p:cNvPr id="12" name="Arredondar Retângulo no Mesmo Canto Lateral 11"/>
          <p:cNvSpPr/>
          <p:nvPr/>
        </p:nvSpPr>
        <p:spPr>
          <a:xfrm>
            <a:off x="552450" y="4324350"/>
            <a:ext cx="2640013" cy="238125"/>
          </a:xfrm>
          <a:prstGeom prst="round2Same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>
                <a:srgbClr val="003366"/>
              </a:buClr>
              <a:defRPr/>
            </a:pPr>
            <a:r>
              <a:rPr lang="pt-BR" sz="1400" b="1" kern="0" cap="small" dirty="0">
                <a:solidFill>
                  <a:prstClr val="white"/>
                </a:solidFill>
              </a:rPr>
              <a:t>Gestão para Resultados</a:t>
            </a:r>
          </a:p>
        </p:txBody>
      </p:sp>
      <p:sp>
        <p:nvSpPr>
          <p:cNvPr id="13" name="Retângulo 12"/>
          <p:cNvSpPr/>
          <p:nvPr/>
        </p:nvSpPr>
        <p:spPr>
          <a:xfrm>
            <a:off x="552450" y="5248275"/>
            <a:ext cx="3744913" cy="298450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857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rgbClr val="336699"/>
              </a:buClr>
              <a:defRPr/>
            </a:pPr>
            <a:r>
              <a:rPr lang="pt-BR" sz="1050" kern="0" dirty="0">
                <a:solidFill>
                  <a:srgbClr val="000000"/>
                </a:solidFill>
              </a:rPr>
              <a:t>Criação de valor para ampliar a competitividade/sustentabilidade</a:t>
            </a:r>
          </a:p>
        </p:txBody>
      </p:sp>
      <p:sp>
        <p:nvSpPr>
          <p:cNvPr id="14" name="Arredondar Retângulo no Mesmo Canto Lateral 13"/>
          <p:cNvSpPr/>
          <p:nvPr/>
        </p:nvSpPr>
        <p:spPr>
          <a:xfrm>
            <a:off x="552450" y="4970463"/>
            <a:ext cx="2640013" cy="247650"/>
          </a:xfrm>
          <a:prstGeom prst="round2Same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>
                <a:srgbClr val="003366"/>
              </a:buClr>
              <a:defRPr/>
            </a:pPr>
            <a:r>
              <a:rPr lang="pt-BR" sz="1400" b="1" kern="0" cap="small" dirty="0">
                <a:solidFill>
                  <a:prstClr val="white"/>
                </a:solidFill>
              </a:rPr>
              <a:t>Gestão Estratégica da Inovação</a:t>
            </a:r>
          </a:p>
        </p:txBody>
      </p:sp>
      <p:sp>
        <p:nvSpPr>
          <p:cNvPr id="15" name="Retângulo 14"/>
          <p:cNvSpPr/>
          <p:nvPr/>
        </p:nvSpPr>
        <p:spPr>
          <a:xfrm>
            <a:off x="552450" y="5886450"/>
            <a:ext cx="3744913" cy="542925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-2857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rgbClr val="336699"/>
              </a:buClr>
              <a:defRPr/>
            </a:pPr>
            <a:r>
              <a:rPr lang="pt-BR" sz="1050" kern="0" dirty="0">
                <a:solidFill>
                  <a:srgbClr val="000000"/>
                </a:solidFill>
              </a:rPr>
              <a:t>Alinhamento da organização, dos processos e equipe à estratégia para garantir resultados</a:t>
            </a:r>
          </a:p>
        </p:txBody>
      </p:sp>
      <p:sp>
        <p:nvSpPr>
          <p:cNvPr id="16" name="Arredondar Retângulo no Mesmo Canto Lateral 15"/>
          <p:cNvSpPr/>
          <p:nvPr/>
        </p:nvSpPr>
        <p:spPr>
          <a:xfrm>
            <a:off x="552450" y="5608638"/>
            <a:ext cx="2640013" cy="249237"/>
          </a:xfrm>
          <a:prstGeom prst="round2Same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>
                <a:srgbClr val="003366"/>
              </a:buClr>
              <a:defRPr/>
            </a:pPr>
            <a:r>
              <a:rPr lang="pt-BR" sz="1400" b="1" kern="0" cap="small" dirty="0">
                <a:solidFill>
                  <a:prstClr val="white"/>
                </a:solidFill>
              </a:rPr>
              <a:t>Design Organizacional</a:t>
            </a:r>
          </a:p>
        </p:txBody>
      </p:sp>
      <p:sp>
        <p:nvSpPr>
          <p:cNvPr id="17" name="Retângulo 16"/>
          <p:cNvSpPr/>
          <p:nvPr/>
        </p:nvSpPr>
        <p:spPr>
          <a:xfrm>
            <a:off x="552450" y="3348038"/>
            <a:ext cx="3744913" cy="298450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rgbClr val="336699"/>
              </a:buClr>
              <a:defRPr/>
            </a:pPr>
            <a:r>
              <a:rPr lang="pt-BR" sz="1050" kern="0" dirty="0">
                <a:solidFill>
                  <a:srgbClr val="000000"/>
                </a:solidFill>
              </a:rPr>
              <a:t>Antecipações de futuros para iluminar as decisões do presente</a:t>
            </a:r>
          </a:p>
        </p:txBody>
      </p:sp>
      <p:sp>
        <p:nvSpPr>
          <p:cNvPr id="18" name="Arredondar Retângulo no Mesmo Canto Lateral 17"/>
          <p:cNvSpPr/>
          <p:nvPr/>
        </p:nvSpPr>
        <p:spPr>
          <a:xfrm>
            <a:off x="552450" y="3070225"/>
            <a:ext cx="2640013" cy="247650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>
                <a:srgbClr val="003366"/>
              </a:buClr>
              <a:defRPr/>
            </a:pPr>
            <a:r>
              <a:rPr lang="pt-BR" sz="1400" b="1" kern="0" cap="small" dirty="0">
                <a:solidFill>
                  <a:prstClr val="white"/>
                </a:solidFill>
              </a:rPr>
              <a:t>Estudo de Cenários</a:t>
            </a:r>
          </a:p>
        </p:txBody>
      </p:sp>
      <p:sp>
        <p:nvSpPr>
          <p:cNvPr id="12303" name="Espaço Reservado para Número de Slide 2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>
                <a:srgbClr val="E46C0A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>
                <a:srgbClr val="006666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>
                <a:srgbClr val="953735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>
                <a:srgbClr val="595959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>
                <a:srgbClr val="595959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>
                <a:srgbClr val="595959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>
                <a:srgbClr val="595959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>
                <a:srgbClr val="595959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>
                <a:srgbClr val="595959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38985979-0E09-4BAC-83E6-F67EB2ACE678}" type="slidenum">
              <a:rPr lang="pt-BR" altLang="pt-BR" sz="1000" smtClean="0">
                <a:solidFill>
                  <a:srgbClr val="483018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2</a:t>
            </a:fld>
            <a:endParaRPr lang="pt-BR" altLang="pt-BR" sz="1000" smtClean="0">
              <a:solidFill>
                <a:srgbClr val="483018"/>
              </a:solidFill>
            </a:endParaRPr>
          </a:p>
        </p:txBody>
      </p:sp>
      <p:pic>
        <p:nvPicPr>
          <p:cNvPr id="1038" name="Picture 14" descr="http://www.macroplan.com.br/fotos/Publicacao201154134547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84875" y="4910138"/>
            <a:ext cx="1228725" cy="181768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http://img.travessa.com.br/livro/DT/90/90422d7c-475c-458e-8f9a-550ade58a35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0" y="4895850"/>
            <a:ext cx="1231900" cy="182562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http://www.asmetro.org.br/portal/images/site/Revistas/aaaPEx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79950" y="1554163"/>
            <a:ext cx="1120775" cy="146526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http://www.macroplan.com.br/fotos/MonitoramentoCenario201281612562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431088" y="1584325"/>
            <a:ext cx="1495425" cy="20605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08" name="Imagem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7750" y="3810000"/>
            <a:ext cx="1606550" cy="1227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9" name="Imagem 2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2975" y="5087938"/>
            <a:ext cx="1743075" cy="172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Imagem 2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11850" y="3824288"/>
            <a:ext cx="1406525" cy="9890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Picture 2" descr="https://fbcdn-sphotos-f-a.akamaihd.net/hphotos-ak-prn1/1003391_549396611780674_1071049460_n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672013" y="3111500"/>
            <a:ext cx="1136650" cy="152558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Imagem 2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91213" y="1562100"/>
            <a:ext cx="1398587" cy="10493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9" name="Imagem 2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99150" y="2679700"/>
            <a:ext cx="1403350" cy="10572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29861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>
              <a:latin typeface="+mj-lt"/>
            </a:endParaRPr>
          </a:p>
        </p:txBody>
      </p:sp>
      <p:sp>
        <p:nvSpPr>
          <p:cNvPr id="22" name="Retângulo de cantos arredondados 21"/>
          <p:cNvSpPr/>
          <p:nvPr/>
        </p:nvSpPr>
        <p:spPr>
          <a:xfrm>
            <a:off x="368300" y="3124200"/>
            <a:ext cx="6507163" cy="820738"/>
          </a:xfrm>
          <a:prstGeom prst="roundRect">
            <a:avLst>
              <a:gd name="adj" fmla="val 20750"/>
            </a:avLst>
          </a:prstGeom>
          <a:solidFill>
            <a:schemeClr val="bg1"/>
          </a:solidFill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sz="1600">
              <a:solidFill>
                <a:prstClr val="white"/>
              </a:solidFill>
              <a:latin typeface="+mj-lt"/>
            </a:endParaRPr>
          </a:p>
        </p:txBody>
      </p:sp>
      <p:sp>
        <p:nvSpPr>
          <p:cNvPr id="7" name="Retângulo de cantos arredondados 6"/>
          <p:cNvSpPr/>
          <p:nvPr/>
        </p:nvSpPr>
        <p:spPr>
          <a:xfrm>
            <a:off x="368300" y="838200"/>
            <a:ext cx="6507163" cy="819150"/>
          </a:xfrm>
          <a:prstGeom prst="roundRect">
            <a:avLst>
              <a:gd name="adj" fmla="val 20750"/>
            </a:avLst>
          </a:prstGeom>
          <a:solidFill>
            <a:schemeClr val="bg1"/>
          </a:solidFill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sz="1600">
              <a:solidFill>
                <a:prstClr val="white"/>
              </a:solidFill>
              <a:latin typeface="+mj-lt"/>
            </a:endParaRPr>
          </a:p>
        </p:txBody>
      </p:sp>
      <p:sp>
        <p:nvSpPr>
          <p:cNvPr id="8" name="Retângulo de cantos arredondados 7"/>
          <p:cNvSpPr/>
          <p:nvPr/>
        </p:nvSpPr>
        <p:spPr>
          <a:xfrm>
            <a:off x="2341563" y="1743075"/>
            <a:ext cx="5943600" cy="1281113"/>
          </a:xfrm>
          <a:prstGeom prst="roundRect">
            <a:avLst>
              <a:gd name="adj" fmla="val 14457"/>
            </a:avLst>
          </a:prstGeom>
          <a:solidFill>
            <a:schemeClr val="bg1"/>
          </a:solidFill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sz="1600">
              <a:solidFill>
                <a:prstClr val="white"/>
              </a:solidFill>
              <a:latin typeface="+mj-lt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85788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marL="95250">
              <a:defRPr/>
            </a:pPr>
            <a:r>
              <a:rPr lang="pt-BR" sz="24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ＭＳ Ｐゴシック" pitchFamily="34" charset="-128"/>
              </a:rPr>
              <a:t>MACROPLAN®</a:t>
            </a:r>
            <a:r>
              <a:rPr lang="pt-PT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EM NÚMEROS</a:t>
            </a:r>
            <a:endParaRPr lang="pt-PT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453B23D-753F-4149-9221-D20AF2B725E5}" type="slidenum">
              <a:rPr lang="pt-BR" sz="900">
                <a:latin typeface="+mj-lt"/>
              </a:rPr>
              <a:pPr>
                <a:defRPr/>
              </a:pPr>
              <a:t>3</a:t>
            </a:fld>
            <a:endParaRPr lang="pt-BR" sz="900" dirty="0">
              <a:latin typeface="+mj-lt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582613" y="836613"/>
            <a:ext cx="6132512" cy="831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1279525">
              <a:lnSpc>
                <a:spcPct val="120000"/>
              </a:lnSpc>
              <a:spcBef>
                <a:spcPts val="1800"/>
              </a:spcBef>
              <a:buClr>
                <a:schemeClr val="accent1"/>
              </a:buClr>
              <a:defRPr/>
            </a:pPr>
            <a:r>
              <a:rPr lang="pt-PT" sz="20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+mj-lt"/>
                <a:ea typeface="ＭＳ Ｐゴシック" pitchFamily="34" charset="-128"/>
              </a:rPr>
              <a:t>25 ANOS </a:t>
            </a:r>
            <a:r>
              <a:rPr lang="pt-PT" sz="14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+mj-lt"/>
                <a:ea typeface="ＭＳ Ｐゴシック" pitchFamily="34" charset="-128"/>
              </a:rPr>
              <a:t>DE ANÁLISES PROSPECTIVAS </a:t>
            </a:r>
            <a:r>
              <a:rPr lang="pt-PT" sz="1200" dirty="0">
                <a:latin typeface="+mj-lt"/>
                <a:ea typeface="ＭＳ Ｐゴシック" pitchFamily="34" charset="-128"/>
              </a:rPr>
              <a:t>e estratégicas sobre o ambiente   econômico brasileiro.  Carteira com </a:t>
            </a:r>
            <a:r>
              <a:rPr lang="pt-PT" sz="20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+mj-lt"/>
                <a:ea typeface="ＭＳ Ｐゴシック" pitchFamily="34" charset="-128"/>
              </a:rPr>
              <a:t>104 </a:t>
            </a:r>
            <a:r>
              <a:rPr lang="pt-PT" sz="14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+mj-lt"/>
                <a:ea typeface="ＭＳ Ｐゴシック" pitchFamily="34" charset="-128"/>
              </a:rPr>
              <a:t>CLIENTES DE DIVERSOS SETORES</a:t>
            </a:r>
            <a:r>
              <a:rPr lang="pt-PT" sz="2000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+mj-lt"/>
                <a:ea typeface="ＭＳ Ｐゴシック" pitchFamily="34" charset="-128"/>
              </a:rPr>
              <a:t>. </a:t>
            </a:r>
          </a:p>
        </p:txBody>
      </p:sp>
      <p:sp>
        <p:nvSpPr>
          <p:cNvPr id="21" name="CaixaDeTexto 20"/>
          <p:cNvSpPr txBox="1"/>
          <p:nvPr/>
        </p:nvSpPr>
        <p:spPr>
          <a:xfrm>
            <a:off x="666750" y="3154363"/>
            <a:ext cx="6132513" cy="6826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1279525">
              <a:lnSpc>
                <a:spcPct val="120000"/>
              </a:lnSpc>
              <a:spcBef>
                <a:spcPts val="1800"/>
              </a:spcBef>
              <a:buClr>
                <a:schemeClr val="accent1"/>
              </a:buClr>
              <a:defRPr/>
            </a:pPr>
            <a:r>
              <a:rPr lang="pt-PT" sz="1400" b="1" dirty="0">
                <a:solidFill>
                  <a:schemeClr val="accent2"/>
                </a:solidFill>
                <a:latin typeface="+mj-lt"/>
                <a:ea typeface="ＭＳ Ｐゴシック" pitchFamily="34" charset="-128"/>
              </a:rPr>
              <a:t>Mais de </a:t>
            </a:r>
            <a:r>
              <a:rPr lang="pt-PT" sz="2000" b="1" dirty="0">
                <a:solidFill>
                  <a:schemeClr val="accent2"/>
                </a:solidFill>
                <a:latin typeface="+mj-lt"/>
                <a:ea typeface="ＭＳ Ｐゴシック" pitchFamily="34" charset="-128"/>
              </a:rPr>
              <a:t>360 PROJETOS </a:t>
            </a:r>
            <a:r>
              <a:rPr lang="pt-PT" sz="1400" b="1" dirty="0">
                <a:solidFill>
                  <a:schemeClr val="accent2"/>
                </a:solidFill>
                <a:latin typeface="+mj-lt"/>
                <a:ea typeface="ＭＳ Ｐゴシック" pitchFamily="34" charset="-128"/>
              </a:rPr>
              <a:t>DE CONSULTORIA </a:t>
            </a:r>
            <a:r>
              <a:rPr lang="pt-PT" sz="1200" dirty="0">
                <a:latin typeface="+mj-lt"/>
                <a:ea typeface="ＭＳ Ｐゴシック" pitchFamily="34" charset="-128"/>
              </a:rPr>
              <a:t>para grandes organizações, dos quais </a:t>
            </a:r>
            <a:r>
              <a:rPr lang="pt-PT" sz="1200" b="1" dirty="0">
                <a:latin typeface="+mj-lt"/>
                <a:ea typeface="ＭＳ Ｐゴシック" pitchFamily="34" charset="-128"/>
              </a:rPr>
              <a:t>150 </a:t>
            </a:r>
            <a:r>
              <a:rPr lang="pt-PT" sz="1200" b="1" cap="all" dirty="0">
                <a:latin typeface="+mj-lt"/>
                <a:ea typeface="ＭＳ Ｐゴシック" pitchFamily="34" charset="-128"/>
              </a:rPr>
              <a:t>Projetos de planeamento estratégico e modelagem de negócios.</a:t>
            </a:r>
          </a:p>
        </p:txBody>
      </p:sp>
      <p:sp>
        <p:nvSpPr>
          <p:cNvPr id="23" name="CaixaDeTexto 22"/>
          <p:cNvSpPr txBox="1"/>
          <p:nvPr/>
        </p:nvSpPr>
        <p:spPr>
          <a:xfrm>
            <a:off x="1963738" y="1901825"/>
            <a:ext cx="6132512" cy="904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712788" defTabSz="1279525">
              <a:lnSpc>
                <a:spcPct val="120000"/>
              </a:lnSpc>
              <a:spcBef>
                <a:spcPts val="1800"/>
              </a:spcBef>
              <a:buClr>
                <a:schemeClr val="accent1"/>
              </a:buClr>
              <a:defRPr/>
            </a:pPr>
            <a:r>
              <a:rPr lang="pt-PT" sz="1400" b="1" dirty="0">
                <a:solidFill>
                  <a:schemeClr val="accent1"/>
                </a:solidFill>
                <a:latin typeface="+mj-lt"/>
                <a:ea typeface="ＭＳ Ｐゴシック" pitchFamily="34" charset="-128"/>
              </a:rPr>
              <a:t>MAIS DE </a:t>
            </a:r>
            <a:r>
              <a:rPr lang="pt-PT" sz="2000" b="1" dirty="0">
                <a:solidFill>
                  <a:schemeClr val="accent1"/>
                </a:solidFill>
                <a:latin typeface="+mj-lt"/>
                <a:ea typeface="ＭＳ Ｐゴシック" pitchFamily="34" charset="-128"/>
              </a:rPr>
              <a:t>80 ANÁLISES </a:t>
            </a:r>
            <a:r>
              <a:rPr lang="pt-PT" sz="1400" b="1" dirty="0">
                <a:solidFill>
                  <a:schemeClr val="accent1"/>
                </a:solidFill>
                <a:latin typeface="+mj-lt"/>
                <a:ea typeface="ＭＳ Ｐゴシック" pitchFamily="34" charset="-128"/>
              </a:rPr>
              <a:t>PROSPETIVAS OU DE CENÁRIOS </a:t>
            </a:r>
            <a:r>
              <a:rPr lang="pt-PT" sz="1200" dirty="0">
                <a:solidFill>
                  <a:srgbClr val="000000"/>
                </a:solidFill>
                <a:latin typeface="+mj-lt"/>
                <a:ea typeface="ＭＳ Ｐゴシック" pitchFamily="34" charset="-128"/>
              </a:rPr>
              <a:t>para 28 </a:t>
            </a:r>
            <a:r>
              <a:rPr lang="pt-PT" sz="1200" dirty="0">
                <a:latin typeface="+mj-lt"/>
                <a:ea typeface="ＭＳ Ｐゴシック" pitchFamily="34" charset="-128"/>
              </a:rPr>
              <a:t>clientes em diversos setores, tais como economia, energia, governo, indústria, agronegócio </a:t>
            </a:r>
            <a:r>
              <a:rPr lang="pt-PT" sz="1200" dirty="0">
                <a:solidFill>
                  <a:srgbClr val="000000"/>
                </a:solidFill>
                <a:latin typeface="+mj-lt"/>
                <a:ea typeface="ＭＳ Ｐゴシック" pitchFamily="34" charset="-128"/>
              </a:rPr>
              <a:t>entre outros</a:t>
            </a:r>
          </a:p>
        </p:txBody>
      </p:sp>
      <p:sp>
        <p:nvSpPr>
          <p:cNvPr id="25" name="Retângulo de cantos arredondados 24"/>
          <p:cNvSpPr/>
          <p:nvPr/>
        </p:nvSpPr>
        <p:spPr>
          <a:xfrm>
            <a:off x="1758950" y="4019550"/>
            <a:ext cx="6507163" cy="820738"/>
          </a:xfrm>
          <a:prstGeom prst="roundRect">
            <a:avLst>
              <a:gd name="adj" fmla="val 20750"/>
            </a:avLst>
          </a:prstGeom>
          <a:solidFill>
            <a:schemeClr val="bg1"/>
          </a:solidFill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sz="1600">
              <a:solidFill>
                <a:prstClr val="white"/>
              </a:solidFill>
              <a:latin typeface="+mj-lt"/>
            </a:endParaRPr>
          </a:p>
        </p:txBody>
      </p:sp>
      <p:sp>
        <p:nvSpPr>
          <p:cNvPr id="24" name="CaixaDeTexto 23"/>
          <p:cNvSpPr txBox="1"/>
          <p:nvPr/>
        </p:nvSpPr>
        <p:spPr>
          <a:xfrm>
            <a:off x="1889125" y="4064000"/>
            <a:ext cx="6132513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1279525">
              <a:lnSpc>
                <a:spcPct val="120000"/>
              </a:lnSpc>
              <a:spcBef>
                <a:spcPts val="800"/>
              </a:spcBef>
              <a:buClr>
                <a:schemeClr val="accent1"/>
              </a:buClr>
              <a:defRPr/>
            </a:pPr>
            <a:r>
              <a:rPr lang="pt-PT" b="1" cap="all" dirty="0">
                <a:solidFill>
                  <a:schemeClr val="accent6">
                    <a:lumMod val="10000"/>
                  </a:schemeClr>
                </a:solidFill>
                <a:latin typeface="+mj-lt"/>
                <a:ea typeface="ＭＳ Ｐゴシック" pitchFamily="34" charset="-128"/>
              </a:rPr>
              <a:t>40 profissionais </a:t>
            </a:r>
            <a:r>
              <a:rPr lang="pt-PT" sz="1200" b="1" cap="all" dirty="0">
                <a:solidFill>
                  <a:schemeClr val="accent6">
                    <a:lumMod val="10000"/>
                  </a:schemeClr>
                </a:solidFill>
                <a:latin typeface="+mj-lt"/>
                <a:ea typeface="ＭＳ Ｐゴシック" pitchFamily="34" charset="-128"/>
              </a:rPr>
              <a:t>com formação pluridisciplinar  </a:t>
            </a:r>
            <a:r>
              <a:rPr lang="pt-PT" sz="1200" dirty="0">
                <a:latin typeface="+mj-lt"/>
                <a:ea typeface="ＭＳ Ｐゴシック" pitchFamily="34" charset="-128"/>
              </a:rPr>
              <a:t>em vínculo permanente aliados a uma ampla </a:t>
            </a:r>
            <a:r>
              <a:rPr lang="pt-PT" sz="1200" b="1" dirty="0">
                <a:latin typeface="+mj-lt"/>
                <a:ea typeface="ＭＳ Ｐゴシック" pitchFamily="34" charset="-128"/>
              </a:rPr>
              <a:t>rede de  especialistas</a:t>
            </a:r>
            <a:r>
              <a:rPr lang="pt-PT" sz="1200" dirty="0">
                <a:latin typeface="+mj-lt"/>
                <a:ea typeface="ＭＳ Ｐゴシック" pitchFamily="34" charset="-128"/>
              </a:rPr>
              <a:t>.</a:t>
            </a:r>
          </a:p>
        </p:txBody>
      </p:sp>
      <p:sp>
        <p:nvSpPr>
          <p:cNvPr id="26" name="Retângulo de cantos arredondados 25"/>
          <p:cNvSpPr/>
          <p:nvPr/>
        </p:nvSpPr>
        <p:spPr>
          <a:xfrm>
            <a:off x="1420813" y="4976813"/>
            <a:ext cx="2641600" cy="820737"/>
          </a:xfrm>
          <a:prstGeom prst="roundRect">
            <a:avLst>
              <a:gd name="adj" fmla="val 20750"/>
            </a:avLst>
          </a:prstGeom>
          <a:solidFill>
            <a:schemeClr val="bg1"/>
          </a:solidFill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sz="1600">
              <a:solidFill>
                <a:prstClr val="white"/>
              </a:solidFill>
              <a:latin typeface="+mj-lt"/>
            </a:endParaRPr>
          </a:p>
        </p:txBody>
      </p:sp>
      <p:sp>
        <p:nvSpPr>
          <p:cNvPr id="27" name="CaixaDeTexto 26"/>
          <p:cNvSpPr txBox="1"/>
          <p:nvPr/>
        </p:nvSpPr>
        <p:spPr>
          <a:xfrm>
            <a:off x="1531938" y="5178425"/>
            <a:ext cx="2530475" cy="403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1279525">
              <a:lnSpc>
                <a:spcPct val="120000"/>
              </a:lnSpc>
              <a:spcBef>
                <a:spcPts val="1800"/>
              </a:spcBef>
              <a:buClr>
                <a:schemeClr val="accent1"/>
              </a:buClr>
              <a:defRPr/>
            </a:pPr>
            <a:r>
              <a:rPr lang="pt-PT" b="1" cap="all" dirty="0">
                <a:solidFill>
                  <a:schemeClr val="accent4">
                    <a:lumMod val="90000"/>
                    <a:lumOff val="10000"/>
                  </a:schemeClr>
                </a:solidFill>
                <a:latin typeface="+mj-lt"/>
                <a:ea typeface="ＭＳ Ｐゴシック" pitchFamily="34" charset="-128"/>
              </a:rPr>
              <a:t>Cinco livros </a:t>
            </a:r>
            <a:r>
              <a:rPr lang="pt-PT" sz="1200" b="1" dirty="0">
                <a:latin typeface="+mj-lt"/>
                <a:ea typeface="ＭＳ Ｐゴシック" pitchFamily="34" charset="-128"/>
              </a:rPr>
              <a:t>editados</a:t>
            </a:r>
          </a:p>
        </p:txBody>
      </p:sp>
      <p:sp>
        <p:nvSpPr>
          <p:cNvPr id="28" name="Retângulo de cantos arredondados 27"/>
          <p:cNvSpPr/>
          <p:nvPr/>
        </p:nvSpPr>
        <p:spPr>
          <a:xfrm>
            <a:off x="4951413" y="4976813"/>
            <a:ext cx="3981450" cy="820737"/>
          </a:xfrm>
          <a:prstGeom prst="roundRect">
            <a:avLst>
              <a:gd name="adj" fmla="val 20750"/>
            </a:avLst>
          </a:prstGeom>
          <a:solidFill>
            <a:schemeClr val="bg1"/>
          </a:solidFill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sz="1600">
              <a:solidFill>
                <a:prstClr val="white"/>
              </a:solidFill>
              <a:latin typeface="+mj-lt"/>
            </a:endParaRPr>
          </a:p>
        </p:txBody>
      </p:sp>
      <p:sp>
        <p:nvSpPr>
          <p:cNvPr id="29" name="CaixaDeTexto 28"/>
          <p:cNvSpPr txBox="1"/>
          <p:nvPr/>
        </p:nvSpPr>
        <p:spPr>
          <a:xfrm>
            <a:off x="5014913" y="5070475"/>
            <a:ext cx="3787775" cy="4254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1279525">
              <a:lnSpc>
                <a:spcPct val="120000"/>
              </a:lnSpc>
              <a:spcBef>
                <a:spcPts val="2800"/>
              </a:spcBef>
              <a:buClr>
                <a:schemeClr val="accent1"/>
              </a:buClr>
              <a:defRPr/>
            </a:pPr>
            <a:r>
              <a:rPr lang="pt-BR" b="1" cap="all" dirty="0">
                <a:solidFill>
                  <a:schemeClr val="bg1">
                    <a:lumMod val="50000"/>
                  </a:schemeClr>
                </a:solidFill>
                <a:latin typeface="+mj-lt"/>
                <a:ea typeface="ＭＳ Ｐゴシック" pitchFamily="34" charset="-128"/>
              </a:rPr>
              <a:t>150 projetos </a:t>
            </a:r>
            <a:r>
              <a:rPr lang="pt-BR" sz="1200" dirty="0">
                <a:latin typeface="Calibri" panose="020F0502020204030204" pitchFamily="34" charset="0"/>
              </a:rPr>
              <a:t>estratégicos para </a:t>
            </a:r>
            <a:r>
              <a:rPr lang="pt-BR" sz="1200" b="1" dirty="0">
                <a:latin typeface="Calibri" panose="020F0502020204030204" pitchFamily="34" charset="0"/>
              </a:rPr>
              <a:t>EMPRESAS</a:t>
            </a:r>
            <a:endParaRPr lang="pt-PT" altLang="ja-JP" sz="1200" b="1" dirty="0">
              <a:latin typeface="Calibri" panose="020F0502020204030204" pitchFamily="34" charset="0"/>
            </a:endParaRPr>
          </a:p>
        </p:txBody>
      </p:sp>
      <p:sp>
        <p:nvSpPr>
          <p:cNvPr id="30" name="Retângulo de cantos arredondados 29"/>
          <p:cNvSpPr/>
          <p:nvPr/>
        </p:nvSpPr>
        <p:spPr>
          <a:xfrm>
            <a:off x="311150" y="5924550"/>
            <a:ext cx="6507163" cy="868363"/>
          </a:xfrm>
          <a:prstGeom prst="roundRect">
            <a:avLst>
              <a:gd name="adj" fmla="val 20750"/>
            </a:avLst>
          </a:prstGeom>
          <a:solidFill>
            <a:schemeClr val="bg1"/>
          </a:solidFill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sz="1600">
              <a:solidFill>
                <a:prstClr val="white"/>
              </a:solidFill>
              <a:latin typeface="+mj-lt"/>
            </a:endParaRPr>
          </a:p>
        </p:txBody>
      </p:sp>
      <p:sp>
        <p:nvSpPr>
          <p:cNvPr id="20" name="CaixaDeTexto 19"/>
          <p:cNvSpPr txBox="1"/>
          <p:nvPr/>
        </p:nvSpPr>
        <p:spPr>
          <a:xfrm>
            <a:off x="460375" y="5940425"/>
            <a:ext cx="6132513" cy="835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1279525">
              <a:lnSpc>
                <a:spcPct val="120000"/>
              </a:lnSpc>
              <a:spcBef>
                <a:spcPts val="600"/>
              </a:spcBef>
              <a:buClr>
                <a:schemeClr val="accent1"/>
              </a:buClr>
              <a:defRPr/>
            </a:pPr>
            <a:r>
              <a:rPr lang="pt-PT" b="1" cap="all" dirty="0">
                <a:solidFill>
                  <a:schemeClr val="accent5"/>
                </a:solidFill>
                <a:latin typeface="+mj-lt"/>
                <a:ea typeface="ＭＳ Ｐゴシック" pitchFamily="34" charset="-128"/>
              </a:rPr>
              <a:t>Relacionamentos duradouros </a:t>
            </a:r>
            <a:r>
              <a:rPr lang="pt-PT" sz="1200" b="1" dirty="0">
                <a:latin typeface="+mj-lt"/>
                <a:ea typeface="ＭＳ Ｐゴシック" pitchFamily="34" charset="-128"/>
              </a:rPr>
              <a:t>com os clientes.  </a:t>
            </a:r>
          </a:p>
          <a:p>
            <a:pPr algn="r" defTabSz="1279525">
              <a:lnSpc>
                <a:spcPct val="120000"/>
              </a:lnSpc>
              <a:spcBef>
                <a:spcPts val="600"/>
              </a:spcBef>
              <a:buClr>
                <a:schemeClr val="accent1"/>
              </a:buClr>
              <a:defRPr/>
            </a:pPr>
            <a:r>
              <a:rPr lang="pt-PT" b="1" cap="all" dirty="0">
                <a:solidFill>
                  <a:schemeClr val="accent5"/>
                </a:solidFill>
                <a:latin typeface="+mj-lt"/>
                <a:ea typeface="ＭＳ Ｐゴシック" pitchFamily="34" charset="-128"/>
              </a:rPr>
              <a:t>72% DE RECONTRATAÇão</a:t>
            </a:r>
          </a:p>
        </p:txBody>
      </p:sp>
      <p:pic>
        <p:nvPicPr>
          <p:cNvPr id="33" name="Imagem 32"/>
          <p:cNvPicPr>
            <a:picLocks noChangeAspect="1"/>
          </p:cNvPicPr>
          <p:nvPr/>
        </p:nvPicPr>
        <p:blipFill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9640" y="860948"/>
            <a:ext cx="874050" cy="874050"/>
          </a:xfrm>
          <a:prstGeom prst="rect">
            <a:avLst/>
          </a:prstGeom>
        </p:spPr>
      </p:pic>
      <p:pic>
        <p:nvPicPr>
          <p:cNvPr id="34" name="Imagem 33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5598" y="3092327"/>
            <a:ext cx="768702" cy="768702"/>
          </a:xfrm>
          <a:prstGeom prst="rect">
            <a:avLst/>
          </a:prstGeom>
        </p:spPr>
      </p:pic>
      <p:pic>
        <p:nvPicPr>
          <p:cNvPr id="35" name="Imagem 34"/>
          <p:cNvPicPr>
            <a:picLocks noChangeAspect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300" y="1843554"/>
            <a:ext cx="597998" cy="597998"/>
          </a:xfrm>
          <a:prstGeom prst="rect">
            <a:avLst/>
          </a:prstGeom>
        </p:spPr>
      </p:pic>
      <p:pic>
        <p:nvPicPr>
          <p:cNvPr id="36" name="Imagem 35"/>
          <p:cNvPicPr>
            <a:picLocks noChangeAspect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0798" y="5063877"/>
            <a:ext cx="636113" cy="636113"/>
          </a:xfrm>
          <a:prstGeom prst="rect">
            <a:avLst/>
          </a:prstGeom>
        </p:spPr>
      </p:pic>
      <p:pic>
        <p:nvPicPr>
          <p:cNvPr id="37" name="Imagem 36"/>
          <p:cNvPicPr>
            <a:picLocks noChangeAspect="1"/>
          </p:cNvPicPr>
          <p:nvPr/>
        </p:nvPicPr>
        <p:blipFill>
          <a:blip r:embed="rId6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775" y="4088801"/>
            <a:ext cx="721631" cy="721631"/>
          </a:xfrm>
          <a:prstGeom prst="rect">
            <a:avLst/>
          </a:prstGeom>
        </p:spPr>
      </p:pic>
      <p:pic>
        <p:nvPicPr>
          <p:cNvPr id="39" name="Imagem 38"/>
          <p:cNvPicPr>
            <a:picLocks noChangeAspect="1"/>
          </p:cNvPicPr>
          <p:nvPr/>
        </p:nvPicPr>
        <p:blipFill rotWithShape="1">
          <a:blip r:embed="rId7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110" r="70489" b="56077"/>
          <a:stretch/>
        </p:blipFill>
        <p:spPr>
          <a:xfrm>
            <a:off x="6942184" y="6157913"/>
            <a:ext cx="579875" cy="428625"/>
          </a:xfrm>
          <a:prstGeom prst="rect">
            <a:avLst/>
          </a:prstGeom>
        </p:spPr>
      </p:pic>
      <p:pic>
        <p:nvPicPr>
          <p:cNvPr id="40" name="Imagem 39"/>
          <p:cNvPicPr>
            <a:picLocks noChangeAspect="1"/>
          </p:cNvPicPr>
          <p:nvPr/>
        </p:nvPicPr>
        <p:blipFill>
          <a:blip r:embed="rId8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61711" y="5339173"/>
            <a:ext cx="501091" cy="347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011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pt-BR" smtClean="0"/>
              <a:t>Amostra de clientes</a:t>
            </a:r>
          </a:p>
        </p:txBody>
      </p:sp>
      <p:sp>
        <p:nvSpPr>
          <p:cNvPr id="84" name="AutoShape 68"/>
          <p:cNvSpPr>
            <a:spLocks noChangeArrowheads="1"/>
          </p:cNvSpPr>
          <p:nvPr/>
        </p:nvSpPr>
        <p:spPr bwMode="auto">
          <a:xfrm>
            <a:off x="7731125" y="2303463"/>
            <a:ext cx="1143000" cy="546100"/>
          </a:xfrm>
          <a:prstGeom prst="roundRect">
            <a:avLst/>
          </a:prstGeom>
          <a:solidFill>
            <a:schemeClr val="bg1"/>
          </a:solidFill>
          <a:ln w="3175" algn="ctr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85" name="AutoShape 68"/>
          <p:cNvSpPr>
            <a:spLocks noChangeArrowheads="1"/>
          </p:cNvSpPr>
          <p:nvPr/>
        </p:nvSpPr>
        <p:spPr bwMode="auto">
          <a:xfrm>
            <a:off x="7729538" y="5033963"/>
            <a:ext cx="1144587" cy="554037"/>
          </a:xfrm>
          <a:prstGeom prst="roundRect">
            <a:avLst/>
          </a:prstGeom>
          <a:solidFill>
            <a:schemeClr val="bg1"/>
          </a:solidFill>
          <a:ln w="3175" algn="ctr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86" name="AutoShape 68"/>
          <p:cNvSpPr>
            <a:spLocks noChangeArrowheads="1"/>
          </p:cNvSpPr>
          <p:nvPr/>
        </p:nvSpPr>
        <p:spPr bwMode="auto">
          <a:xfrm>
            <a:off x="7729538" y="1638300"/>
            <a:ext cx="1144587" cy="546100"/>
          </a:xfrm>
          <a:prstGeom prst="roundRect">
            <a:avLst/>
          </a:prstGeom>
          <a:solidFill>
            <a:schemeClr val="bg1"/>
          </a:solidFill>
          <a:ln w="3175" algn="ctr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87" name="AutoShape 68"/>
          <p:cNvSpPr>
            <a:spLocks noChangeArrowheads="1"/>
          </p:cNvSpPr>
          <p:nvPr/>
        </p:nvSpPr>
        <p:spPr bwMode="auto">
          <a:xfrm>
            <a:off x="7729538" y="4337050"/>
            <a:ext cx="1144587" cy="557213"/>
          </a:xfrm>
          <a:prstGeom prst="roundRect">
            <a:avLst/>
          </a:prstGeom>
          <a:solidFill>
            <a:schemeClr val="bg1"/>
          </a:solidFill>
          <a:ln w="3175" algn="ctr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88" name="AutoShape 68"/>
          <p:cNvSpPr>
            <a:spLocks noChangeArrowheads="1"/>
          </p:cNvSpPr>
          <p:nvPr/>
        </p:nvSpPr>
        <p:spPr bwMode="auto">
          <a:xfrm>
            <a:off x="7729538" y="5740400"/>
            <a:ext cx="1144587" cy="557213"/>
          </a:xfrm>
          <a:prstGeom prst="roundRect">
            <a:avLst/>
          </a:prstGeom>
          <a:solidFill>
            <a:schemeClr val="bg1"/>
          </a:solidFill>
          <a:ln w="3175" algn="ctr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89" name="AutoShape 68"/>
          <p:cNvSpPr>
            <a:spLocks noChangeArrowheads="1"/>
          </p:cNvSpPr>
          <p:nvPr/>
        </p:nvSpPr>
        <p:spPr bwMode="auto">
          <a:xfrm>
            <a:off x="7729538" y="3656013"/>
            <a:ext cx="1144587" cy="555625"/>
          </a:xfrm>
          <a:prstGeom prst="roundRect">
            <a:avLst/>
          </a:prstGeom>
          <a:solidFill>
            <a:schemeClr val="bg1"/>
          </a:solidFill>
          <a:ln w="3175" algn="ctr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90" name="AutoShape 68"/>
          <p:cNvSpPr>
            <a:spLocks noChangeArrowheads="1"/>
          </p:cNvSpPr>
          <p:nvPr/>
        </p:nvSpPr>
        <p:spPr bwMode="auto">
          <a:xfrm>
            <a:off x="1560513" y="2303463"/>
            <a:ext cx="1144587" cy="557212"/>
          </a:xfrm>
          <a:prstGeom prst="roundRect">
            <a:avLst/>
          </a:prstGeom>
          <a:solidFill>
            <a:schemeClr val="bg1"/>
          </a:solidFill>
          <a:ln w="3175" algn="ctr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solidFill>
                <a:prstClr val="black"/>
              </a:solidFill>
              <a:latin typeface="Calibri" panose="020F0502020204030204" pitchFamily="34" charset="0"/>
              <a:cs typeface="Calibri" pitchFamily="34" charset="0"/>
            </a:endParaRPr>
          </a:p>
        </p:txBody>
      </p:sp>
      <p:sp>
        <p:nvSpPr>
          <p:cNvPr id="91" name="AutoShape 68"/>
          <p:cNvSpPr>
            <a:spLocks noChangeArrowheads="1"/>
          </p:cNvSpPr>
          <p:nvPr/>
        </p:nvSpPr>
        <p:spPr bwMode="auto">
          <a:xfrm>
            <a:off x="2778125" y="2303463"/>
            <a:ext cx="1144588" cy="557212"/>
          </a:xfrm>
          <a:prstGeom prst="roundRect">
            <a:avLst/>
          </a:prstGeom>
          <a:solidFill>
            <a:schemeClr val="bg1"/>
          </a:solidFill>
          <a:ln w="3175" algn="ctr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solidFill>
                <a:prstClr val="black"/>
              </a:solidFill>
              <a:latin typeface="Calibri" panose="020F0502020204030204" pitchFamily="34" charset="0"/>
              <a:cs typeface="Calibri" pitchFamily="34" charset="0"/>
            </a:endParaRPr>
          </a:p>
        </p:txBody>
      </p:sp>
      <p:sp>
        <p:nvSpPr>
          <p:cNvPr id="92" name="AutoShape 68"/>
          <p:cNvSpPr>
            <a:spLocks noChangeArrowheads="1"/>
          </p:cNvSpPr>
          <p:nvPr/>
        </p:nvSpPr>
        <p:spPr bwMode="auto">
          <a:xfrm>
            <a:off x="300038" y="2303463"/>
            <a:ext cx="1143000" cy="557212"/>
          </a:xfrm>
          <a:prstGeom prst="roundRect">
            <a:avLst/>
          </a:prstGeom>
          <a:solidFill>
            <a:schemeClr val="bg1"/>
          </a:solidFill>
          <a:ln w="3175" algn="ctr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solidFill>
                <a:prstClr val="black"/>
              </a:solidFill>
              <a:latin typeface="Calibri" panose="020F0502020204030204" pitchFamily="34" charset="0"/>
              <a:cs typeface="Calibri" pitchFamily="34" charset="0"/>
            </a:endParaRPr>
          </a:p>
        </p:txBody>
      </p:sp>
      <p:sp>
        <p:nvSpPr>
          <p:cNvPr id="93" name="AutoShape 68"/>
          <p:cNvSpPr>
            <a:spLocks noChangeArrowheads="1"/>
          </p:cNvSpPr>
          <p:nvPr/>
        </p:nvSpPr>
        <p:spPr bwMode="auto">
          <a:xfrm>
            <a:off x="6473825" y="1625600"/>
            <a:ext cx="1143000" cy="546100"/>
          </a:xfrm>
          <a:prstGeom prst="roundRect">
            <a:avLst/>
          </a:prstGeom>
          <a:solidFill>
            <a:schemeClr val="bg1"/>
          </a:solidFill>
          <a:ln w="3175" algn="ctr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94" name="AutoShape 68"/>
          <p:cNvSpPr>
            <a:spLocks noChangeArrowheads="1"/>
          </p:cNvSpPr>
          <p:nvPr/>
        </p:nvSpPr>
        <p:spPr bwMode="auto">
          <a:xfrm>
            <a:off x="300038" y="3643313"/>
            <a:ext cx="1143000" cy="557212"/>
          </a:xfrm>
          <a:prstGeom prst="roundRect">
            <a:avLst/>
          </a:prstGeom>
          <a:solidFill>
            <a:schemeClr val="bg1"/>
          </a:solidFill>
          <a:ln w="3175" algn="ctr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solidFill>
                <a:prstClr val="black"/>
              </a:solidFill>
              <a:latin typeface="Calibri" panose="020F0502020204030204" pitchFamily="34" charset="0"/>
              <a:cs typeface="Calibri" pitchFamily="34" charset="0"/>
            </a:endParaRPr>
          </a:p>
        </p:txBody>
      </p:sp>
      <p:sp>
        <p:nvSpPr>
          <p:cNvPr id="95" name="AutoShape 68"/>
          <p:cNvSpPr>
            <a:spLocks noChangeArrowheads="1"/>
          </p:cNvSpPr>
          <p:nvPr/>
        </p:nvSpPr>
        <p:spPr bwMode="auto">
          <a:xfrm>
            <a:off x="1560513" y="2970213"/>
            <a:ext cx="1144587" cy="558800"/>
          </a:xfrm>
          <a:prstGeom prst="roundRect">
            <a:avLst/>
          </a:prstGeom>
          <a:solidFill>
            <a:schemeClr val="bg1"/>
          </a:solidFill>
          <a:ln w="3175" algn="ctr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solidFill>
                <a:prstClr val="black"/>
              </a:solidFill>
              <a:latin typeface="Calibri" panose="020F0502020204030204" pitchFamily="34" charset="0"/>
              <a:cs typeface="Calibri" pitchFamily="34" charset="0"/>
            </a:endParaRPr>
          </a:p>
        </p:txBody>
      </p:sp>
      <p:sp>
        <p:nvSpPr>
          <p:cNvPr id="96" name="AutoShape 68"/>
          <p:cNvSpPr>
            <a:spLocks noChangeArrowheads="1"/>
          </p:cNvSpPr>
          <p:nvPr/>
        </p:nvSpPr>
        <p:spPr bwMode="auto">
          <a:xfrm>
            <a:off x="300038" y="2970213"/>
            <a:ext cx="1143000" cy="558800"/>
          </a:xfrm>
          <a:prstGeom prst="roundRect">
            <a:avLst/>
          </a:prstGeom>
          <a:solidFill>
            <a:schemeClr val="bg1"/>
          </a:solidFill>
          <a:ln w="3175" algn="ctr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pt-BR" dirty="0">
              <a:solidFill>
                <a:prstClr val="black"/>
              </a:solidFill>
              <a:latin typeface="Calibri" panose="020F0502020204030204" pitchFamily="34" charset="0"/>
              <a:cs typeface="Calibri" pitchFamily="34" charset="0"/>
            </a:endParaRPr>
          </a:p>
        </p:txBody>
      </p:sp>
      <p:sp>
        <p:nvSpPr>
          <p:cNvPr id="97" name="AutoShape 68"/>
          <p:cNvSpPr>
            <a:spLocks noChangeArrowheads="1"/>
          </p:cNvSpPr>
          <p:nvPr/>
        </p:nvSpPr>
        <p:spPr bwMode="auto">
          <a:xfrm>
            <a:off x="4014788" y="2970213"/>
            <a:ext cx="1143000" cy="558800"/>
          </a:xfrm>
          <a:prstGeom prst="roundRect">
            <a:avLst/>
          </a:prstGeom>
          <a:solidFill>
            <a:schemeClr val="bg1"/>
          </a:solidFill>
          <a:ln w="3175" algn="ctr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pt-BR" dirty="0">
              <a:solidFill>
                <a:prstClr val="black"/>
              </a:solidFill>
              <a:latin typeface="Calibri" panose="020F0502020204030204" pitchFamily="34" charset="0"/>
              <a:cs typeface="Calibri" pitchFamily="34" charset="0"/>
            </a:endParaRPr>
          </a:p>
        </p:txBody>
      </p:sp>
      <p:sp>
        <p:nvSpPr>
          <p:cNvPr id="98" name="AutoShape 68"/>
          <p:cNvSpPr>
            <a:spLocks noChangeArrowheads="1"/>
          </p:cNvSpPr>
          <p:nvPr/>
        </p:nvSpPr>
        <p:spPr bwMode="auto">
          <a:xfrm>
            <a:off x="1560513" y="3643313"/>
            <a:ext cx="1144587" cy="557212"/>
          </a:xfrm>
          <a:prstGeom prst="roundRect">
            <a:avLst/>
          </a:prstGeom>
          <a:solidFill>
            <a:schemeClr val="bg1"/>
          </a:solidFill>
          <a:ln w="3175" algn="ctr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pt-BR" dirty="0">
              <a:solidFill>
                <a:prstClr val="black"/>
              </a:solidFill>
              <a:latin typeface="Calibri" panose="020F0502020204030204" pitchFamily="34" charset="0"/>
              <a:cs typeface="Calibri" pitchFamily="34" charset="0"/>
            </a:endParaRPr>
          </a:p>
        </p:txBody>
      </p:sp>
      <p:sp>
        <p:nvSpPr>
          <p:cNvPr id="102" name="AutoShape 68"/>
          <p:cNvSpPr>
            <a:spLocks noChangeArrowheads="1"/>
          </p:cNvSpPr>
          <p:nvPr/>
        </p:nvSpPr>
        <p:spPr bwMode="auto">
          <a:xfrm>
            <a:off x="2778125" y="2970213"/>
            <a:ext cx="1144588" cy="558800"/>
          </a:xfrm>
          <a:prstGeom prst="roundRect">
            <a:avLst/>
          </a:prstGeom>
          <a:solidFill>
            <a:schemeClr val="bg1"/>
          </a:solidFill>
          <a:ln w="3175" algn="ctr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solidFill>
                <a:prstClr val="black"/>
              </a:solidFill>
              <a:latin typeface="Calibri" panose="020F0502020204030204" pitchFamily="34" charset="0"/>
              <a:cs typeface="Calibri" pitchFamily="34" charset="0"/>
            </a:endParaRPr>
          </a:p>
        </p:txBody>
      </p:sp>
      <p:sp>
        <p:nvSpPr>
          <p:cNvPr id="103" name="AutoShape 68"/>
          <p:cNvSpPr>
            <a:spLocks noChangeArrowheads="1"/>
          </p:cNvSpPr>
          <p:nvPr/>
        </p:nvSpPr>
        <p:spPr bwMode="auto">
          <a:xfrm>
            <a:off x="300038" y="5018088"/>
            <a:ext cx="1143000" cy="557212"/>
          </a:xfrm>
          <a:prstGeom prst="roundRect">
            <a:avLst/>
          </a:prstGeom>
          <a:solidFill>
            <a:schemeClr val="bg1"/>
          </a:solidFill>
          <a:ln w="3175" algn="ctr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solidFill>
                <a:prstClr val="black"/>
              </a:solidFill>
              <a:latin typeface="Calibri" panose="020F0502020204030204" pitchFamily="34" charset="0"/>
              <a:cs typeface="Calibri" pitchFamily="34" charset="0"/>
            </a:endParaRPr>
          </a:p>
        </p:txBody>
      </p:sp>
      <p:sp>
        <p:nvSpPr>
          <p:cNvPr id="104" name="AutoShape 68"/>
          <p:cNvSpPr>
            <a:spLocks noChangeArrowheads="1"/>
          </p:cNvSpPr>
          <p:nvPr/>
        </p:nvSpPr>
        <p:spPr bwMode="auto">
          <a:xfrm>
            <a:off x="5241925" y="5727700"/>
            <a:ext cx="1143000" cy="557213"/>
          </a:xfrm>
          <a:prstGeom prst="roundRect">
            <a:avLst/>
          </a:prstGeom>
          <a:solidFill>
            <a:schemeClr val="bg1"/>
          </a:solidFill>
          <a:ln w="3175" algn="ctr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solidFill>
                <a:prstClr val="black"/>
              </a:solidFill>
              <a:latin typeface="Calibri" panose="020F0502020204030204" pitchFamily="34" charset="0"/>
              <a:cs typeface="Calibri" pitchFamily="34" charset="0"/>
            </a:endParaRPr>
          </a:p>
        </p:txBody>
      </p:sp>
      <p:sp>
        <p:nvSpPr>
          <p:cNvPr id="105" name="AutoShape 68"/>
          <p:cNvSpPr>
            <a:spLocks noChangeArrowheads="1"/>
          </p:cNvSpPr>
          <p:nvPr/>
        </p:nvSpPr>
        <p:spPr bwMode="auto">
          <a:xfrm>
            <a:off x="5241925" y="4324350"/>
            <a:ext cx="1143000" cy="557213"/>
          </a:xfrm>
          <a:prstGeom prst="roundRect">
            <a:avLst/>
          </a:prstGeom>
          <a:solidFill>
            <a:schemeClr val="bg1"/>
          </a:solidFill>
          <a:ln w="3175" algn="ctr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solidFill>
                <a:prstClr val="black"/>
              </a:solidFill>
              <a:latin typeface="Calibri" panose="020F0502020204030204" pitchFamily="34" charset="0"/>
              <a:cs typeface="Calibri" pitchFamily="34" charset="0"/>
            </a:endParaRPr>
          </a:p>
        </p:txBody>
      </p:sp>
      <p:sp>
        <p:nvSpPr>
          <p:cNvPr id="106" name="AutoShape 68"/>
          <p:cNvSpPr>
            <a:spLocks noChangeArrowheads="1"/>
          </p:cNvSpPr>
          <p:nvPr/>
        </p:nvSpPr>
        <p:spPr bwMode="auto">
          <a:xfrm>
            <a:off x="5241925" y="2970213"/>
            <a:ext cx="1143000" cy="558800"/>
          </a:xfrm>
          <a:prstGeom prst="roundRect">
            <a:avLst/>
          </a:prstGeom>
          <a:solidFill>
            <a:schemeClr val="bg1"/>
          </a:solidFill>
          <a:ln w="3175" algn="ctr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solidFill>
                <a:prstClr val="black"/>
              </a:solidFill>
              <a:latin typeface="Calibri" panose="020F0502020204030204" pitchFamily="34" charset="0"/>
              <a:cs typeface="Calibri" pitchFamily="34" charset="0"/>
            </a:endParaRPr>
          </a:p>
        </p:txBody>
      </p:sp>
      <p:sp>
        <p:nvSpPr>
          <p:cNvPr id="107" name="AutoShape 68"/>
          <p:cNvSpPr>
            <a:spLocks noChangeArrowheads="1"/>
          </p:cNvSpPr>
          <p:nvPr/>
        </p:nvSpPr>
        <p:spPr bwMode="auto">
          <a:xfrm>
            <a:off x="5241925" y="3643313"/>
            <a:ext cx="1143000" cy="557212"/>
          </a:xfrm>
          <a:prstGeom prst="roundRect">
            <a:avLst/>
          </a:prstGeom>
          <a:solidFill>
            <a:schemeClr val="bg1"/>
          </a:solidFill>
          <a:ln w="3175" algn="ctr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solidFill>
                <a:prstClr val="black"/>
              </a:solidFill>
              <a:latin typeface="Calibri" panose="020F0502020204030204" pitchFamily="34" charset="0"/>
              <a:cs typeface="Calibri" pitchFamily="34" charset="0"/>
            </a:endParaRPr>
          </a:p>
        </p:txBody>
      </p:sp>
      <p:sp>
        <p:nvSpPr>
          <p:cNvPr id="109" name="AutoShape 68"/>
          <p:cNvSpPr>
            <a:spLocks noChangeArrowheads="1"/>
          </p:cNvSpPr>
          <p:nvPr/>
        </p:nvSpPr>
        <p:spPr bwMode="auto">
          <a:xfrm>
            <a:off x="1560513" y="5727700"/>
            <a:ext cx="1144587" cy="557213"/>
          </a:xfrm>
          <a:prstGeom prst="roundRect">
            <a:avLst/>
          </a:prstGeom>
          <a:solidFill>
            <a:schemeClr val="bg1"/>
          </a:solidFill>
          <a:ln w="3175" algn="ctr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solidFill>
                <a:prstClr val="black"/>
              </a:solidFill>
              <a:latin typeface="Calibri" panose="020F0502020204030204" pitchFamily="34" charset="0"/>
              <a:cs typeface="Calibri" pitchFamily="34" charset="0"/>
            </a:endParaRPr>
          </a:p>
        </p:txBody>
      </p:sp>
      <p:sp>
        <p:nvSpPr>
          <p:cNvPr id="110" name="AutoShape 68"/>
          <p:cNvSpPr>
            <a:spLocks noChangeArrowheads="1"/>
          </p:cNvSpPr>
          <p:nvPr/>
        </p:nvSpPr>
        <p:spPr bwMode="auto">
          <a:xfrm>
            <a:off x="300038" y="4324350"/>
            <a:ext cx="1143000" cy="557213"/>
          </a:xfrm>
          <a:prstGeom prst="roundRect">
            <a:avLst/>
          </a:prstGeom>
          <a:solidFill>
            <a:schemeClr val="bg1"/>
          </a:solidFill>
          <a:ln w="3175" algn="ctr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solidFill>
                <a:prstClr val="black"/>
              </a:solidFill>
              <a:latin typeface="Calibri" panose="020F0502020204030204" pitchFamily="34" charset="0"/>
              <a:cs typeface="Calibri" pitchFamily="34" charset="0"/>
            </a:endParaRPr>
          </a:p>
        </p:txBody>
      </p:sp>
      <p:sp>
        <p:nvSpPr>
          <p:cNvPr id="111" name="AutoShape 68"/>
          <p:cNvSpPr>
            <a:spLocks noChangeArrowheads="1"/>
          </p:cNvSpPr>
          <p:nvPr/>
        </p:nvSpPr>
        <p:spPr bwMode="auto">
          <a:xfrm>
            <a:off x="2778125" y="5727700"/>
            <a:ext cx="1144588" cy="557213"/>
          </a:xfrm>
          <a:prstGeom prst="roundRect">
            <a:avLst/>
          </a:prstGeom>
          <a:solidFill>
            <a:schemeClr val="bg1"/>
          </a:solidFill>
          <a:ln w="3175" algn="ctr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solidFill>
                <a:prstClr val="black"/>
              </a:solidFill>
              <a:latin typeface="Calibri" panose="020F0502020204030204" pitchFamily="34" charset="0"/>
              <a:cs typeface="Calibri" pitchFamily="34" charset="0"/>
            </a:endParaRPr>
          </a:p>
        </p:txBody>
      </p:sp>
      <p:sp>
        <p:nvSpPr>
          <p:cNvPr id="113" name="AutoShape 68"/>
          <p:cNvSpPr>
            <a:spLocks noChangeArrowheads="1"/>
          </p:cNvSpPr>
          <p:nvPr/>
        </p:nvSpPr>
        <p:spPr bwMode="auto">
          <a:xfrm>
            <a:off x="5241925" y="5018088"/>
            <a:ext cx="1143000" cy="557212"/>
          </a:xfrm>
          <a:prstGeom prst="roundRect">
            <a:avLst/>
          </a:prstGeom>
          <a:solidFill>
            <a:schemeClr val="bg1"/>
          </a:solidFill>
          <a:ln w="3175" algn="ctr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solidFill>
                <a:prstClr val="black"/>
              </a:solidFill>
              <a:latin typeface="Calibri" panose="020F0502020204030204" pitchFamily="34" charset="0"/>
              <a:cs typeface="Calibri" pitchFamily="34" charset="0"/>
            </a:endParaRPr>
          </a:p>
        </p:txBody>
      </p:sp>
      <p:sp>
        <p:nvSpPr>
          <p:cNvPr id="114" name="AutoShape 68"/>
          <p:cNvSpPr>
            <a:spLocks noChangeArrowheads="1"/>
          </p:cNvSpPr>
          <p:nvPr/>
        </p:nvSpPr>
        <p:spPr bwMode="auto">
          <a:xfrm>
            <a:off x="4014788" y="3643313"/>
            <a:ext cx="1143000" cy="557212"/>
          </a:xfrm>
          <a:prstGeom prst="roundRect">
            <a:avLst/>
          </a:prstGeom>
          <a:solidFill>
            <a:schemeClr val="bg1"/>
          </a:solidFill>
          <a:ln w="3175" algn="ctr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solidFill>
                <a:prstClr val="black"/>
              </a:solidFill>
              <a:latin typeface="Calibri" panose="020F0502020204030204" pitchFamily="34" charset="0"/>
              <a:cs typeface="Calibri" pitchFamily="34" charset="0"/>
            </a:endParaRPr>
          </a:p>
        </p:txBody>
      </p:sp>
      <p:sp>
        <p:nvSpPr>
          <p:cNvPr id="115" name="AutoShape 68"/>
          <p:cNvSpPr>
            <a:spLocks noChangeArrowheads="1"/>
          </p:cNvSpPr>
          <p:nvPr/>
        </p:nvSpPr>
        <p:spPr bwMode="auto">
          <a:xfrm>
            <a:off x="4014788" y="5727700"/>
            <a:ext cx="1143000" cy="557213"/>
          </a:xfrm>
          <a:prstGeom prst="roundRect">
            <a:avLst/>
          </a:prstGeom>
          <a:solidFill>
            <a:schemeClr val="bg1"/>
          </a:solidFill>
          <a:ln w="3175" algn="ctr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solidFill>
                <a:prstClr val="black"/>
              </a:solidFill>
              <a:latin typeface="Calibri" panose="020F0502020204030204" pitchFamily="34" charset="0"/>
              <a:cs typeface="Calibri" pitchFamily="34" charset="0"/>
            </a:endParaRPr>
          </a:p>
        </p:txBody>
      </p:sp>
      <p:sp>
        <p:nvSpPr>
          <p:cNvPr id="116" name="AutoShape 68"/>
          <p:cNvSpPr>
            <a:spLocks noChangeArrowheads="1"/>
          </p:cNvSpPr>
          <p:nvPr/>
        </p:nvSpPr>
        <p:spPr bwMode="auto">
          <a:xfrm>
            <a:off x="3994150" y="4344988"/>
            <a:ext cx="1144588" cy="558800"/>
          </a:xfrm>
          <a:prstGeom prst="roundRect">
            <a:avLst/>
          </a:prstGeom>
          <a:solidFill>
            <a:schemeClr val="bg1"/>
          </a:solidFill>
          <a:ln w="3175" algn="ctr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solidFill>
                <a:prstClr val="black"/>
              </a:solidFill>
              <a:latin typeface="Calibri" panose="020F0502020204030204" pitchFamily="34" charset="0"/>
              <a:cs typeface="Calibri" pitchFamily="34" charset="0"/>
            </a:endParaRPr>
          </a:p>
        </p:txBody>
      </p:sp>
      <p:sp>
        <p:nvSpPr>
          <p:cNvPr id="117" name="AutoShape 68"/>
          <p:cNvSpPr>
            <a:spLocks noChangeArrowheads="1"/>
          </p:cNvSpPr>
          <p:nvPr/>
        </p:nvSpPr>
        <p:spPr bwMode="auto">
          <a:xfrm>
            <a:off x="2778125" y="5018088"/>
            <a:ext cx="1144588" cy="557212"/>
          </a:xfrm>
          <a:prstGeom prst="roundRect">
            <a:avLst/>
          </a:prstGeom>
          <a:solidFill>
            <a:schemeClr val="bg1"/>
          </a:solidFill>
          <a:ln w="3175" algn="ctr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solidFill>
                <a:prstClr val="black"/>
              </a:solidFill>
              <a:latin typeface="Calibri" panose="020F0502020204030204" pitchFamily="34" charset="0"/>
              <a:cs typeface="Calibri" pitchFamily="34" charset="0"/>
            </a:endParaRPr>
          </a:p>
        </p:txBody>
      </p:sp>
      <p:sp>
        <p:nvSpPr>
          <p:cNvPr id="118" name="AutoShape 68"/>
          <p:cNvSpPr>
            <a:spLocks noChangeArrowheads="1"/>
          </p:cNvSpPr>
          <p:nvPr/>
        </p:nvSpPr>
        <p:spPr bwMode="auto">
          <a:xfrm>
            <a:off x="1560513" y="4324350"/>
            <a:ext cx="1144587" cy="557213"/>
          </a:xfrm>
          <a:prstGeom prst="roundRect">
            <a:avLst/>
          </a:prstGeom>
          <a:solidFill>
            <a:schemeClr val="bg1"/>
          </a:solidFill>
          <a:ln w="3175" algn="ctr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solidFill>
                <a:prstClr val="black"/>
              </a:solidFill>
              <a:latin typeface="Calibri" panose="020F0502020204030204" pitchFamily="34" charset="0"/>
              <a:cs typeface="Calibri" pitchFamily="34" charset="0"/>
            </a:endParaRPr>
          </a:p>
        </p:txBody>
      </p:sp>
      <p:sp>
        <p:nvSpPr>
          <p:cNvPr id="119" name="AutoShape 68"/>
          <p:cNvSpPr>
            <a:spLocks noChangeArrowheads="1"/>
          </p:cNvSpPr>
          <p:nvPr/>
        </p:nvSpPr>
        <p:spPr bwMode="auto">
          <a:xfrm>
            <a:off x="2778125" y="3643313"/>
            <a:ext cx="1144588" cy="557212"/>
          </a:xfrm>
          <a:prstGeom prst="roundRect">
            <a:avLst/>
          </a:prstGeom>
          <a:solidFill>
            <a:schemeClr val="bg1"/>
          </a:solidFill>
          <a:ln w="3175" algn="ctr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solidFill>
                <a:prstClr val="black"/>
              </a:solidFill>
              <a:latin typeface="Calibri" panose="020F0502020204030204" pitchFamily="34" charset="0"/>
              <a:cs typeface="Calibri" pitchFamily="34" charset="0"/>
            </a:endParaRPr>
          </a:p>
        </p:txBody>
      </p:sp>
      <p:sp>
        <p:nvSpPr>
          <p:cNvPr id="120" name="AutoShape 68"/>
          <p:cNvSpPr>
            <a:spLocks noChangeArrowheads="1"/>
          </p:cNvSpPr>
          <p:nvPr/>
        </p:nvSpPr>
        <p:spPr bwMode="auto">
          <a:xfrm>
            <a:off x="4014788" y="5018088"/>
            <a:ext cx="1143000" cy="557212"/>
          </a:xfrm>
          <a:prstGeom prst="roundRect">
            <a:avLst/>
          </a:prstGeom>
          <a:solidFill>
            <a:schemeClr val="bg1"/>
          </a:solidFill>
          <a:ln w="3175" algn="ctr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solidFill>
                <a:prstClr val="black"/>
              </a:solidFill>
              <a:latin typeface="Calibri" panose="020F0502020204030204" pitchFamily="34" charset="0"/>
              <a:cs typeface="Calibri" pitchFamily="34" charset="0"/>
            </a:endParaRPr>
          </a:p>
        </p:txBody>
      </p:sp>
      <p:pic>
        <p:nvPicPr>
          <p:cNvPr id="14371" name="Picture 15" descr="Embrate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113" y="2378075"/>
            <a:ext cx="9223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72" name="Picture 25" descr="Petrobras vertical fundo clar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8775" y="5783263"/>
            <a:ext cx="774700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73" name="AutoShape 68"/>
          <p:cNvSpPr>
            <a:spLocks noChangeArrowheads="1"/>
          </p:cNvSpPr>
          <p:nvPr/>
        </p:nvSpPr>
        <p:spPr bwMode="auto">
          <a:xfrm>
            <a:off x="315913" y="3659188"/>
            <a:ext cx="1111250" cy="5334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>
                <a:srgbClr val="E46C0A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>
                <a:srgbClr val="006666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>
                <a:srgbClr val="953735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>
                <a:srgbClr val="595959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>
                <a:srgbClr val="595959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>
                <a:srgbClr val="595959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>
                <a:srgbClr val="595959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>
                <a:srgbClr val="595959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>
                <a:srgbClr val="595959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pt-BR" altLang="pt-BR" sz="1800">
              <a:solidFill>
                <a:srgbClr val="000000"/>
              </a:solidFill>
            </a:endParaRPr>
          </a:p>
        </p:txBody>
      </p:sp>
      <p:pic>
        <p:nvPicPr>
          <p:cNvPr id="14374" name="Picture 26" descr="logo-Quarto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6550" y="2455863"/>
            <a:ext cx="1016000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75" name="Imagem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5763" y="5767388"/>
            <a:ext cx="719137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76" name="Picture 37" descr="SENAI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4800" y="4498975"/>
            <a:ext cx="111125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77" name="Imagem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7" t="9093" r="10400" b="18185"/>
          <a:stretch>
            <a:fillRect/>
          </a:stretch>
        </p:blipFill>
        <p:spPr bwMode="auto">
          <a:xfrm>
            <a:off x="381000" y="5122863"/>
            <a:ext cx="982663" cy="38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78" name="Imagem 18" descr="Suzano.pn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2413" y="1690688"/>
            <a:ext cx="82867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79" name="AutoShape 68"/>
          <p:cNvSpPr>
            <a:spLocks noChangeArrowheads="1"/>
          </p:cNvSpPr>
          <p:nvPr/>
        </p:nvSpPr>
        <p:spPr bwMode="auto">
          <a:xfrm>
            <a:off x="4056063" y="5019675"/>
            <a:ext cx="1060450" cy="5873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>
                <a:srgbClr val="E46C0A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>
                <a:srgbClr val="006666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>
                <a:srgbClr val="953735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>
                <a:srgbClr val="595959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>
                <a:srgbClr val="595959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>
                <a:srgbClr val="595959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>
                <a:srgbClr val="595959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>
                <a:srgbClr val="595959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>
                <a:srgbClr val="595959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en-US" altLang="pt-BR" sz="1800">
              <a:solidFill>
                <a:srgbClr val="000000"/>
              </a:solidFill>
            </a:endParaRPr>
          </a:p>
        </p:txBody>
      </p:sp>
      <p:sp>
        <p:nvSpPr>
          <p:cNvPr id="14380" name="AutoShape 68"/>
          <p:cNvSpPr>
            <a:spLocks noChangeArrowheads="1"/>
          </p:cNvSpPr>
          <p:nvPr/>
        </p:nvSpPr>
        <p:spPr bwMode="auto">
          <a:xfrm>
            <a:off x="2806700" y="3663950"/>
            <a:ext cx="1087438" cy="5238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>
                <a:srgbClr val="E46C0A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>
                <a:srgbClr val="006666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>
                <a:srgbClr val="953735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>
                <a:srgbClr val="595959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>
                <a:srgbClr val="595959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>
                <a:srgbClr val="595959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>
                <a:srgbClr val="595959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>
                <a:srgbClr val="595959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>
                <a:srgbClr val="595959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en-US" altLang="pt-BR" sz="1800">
              <a:solidFill>
                <a:srgbClr val="000000"/>
              </a:solidFill>
            </a:endParaRPr>
          </a:p>
        </p:txBody>
      </p:sp>
      <p:sp>
        <p:nvSpPr>
          <p:cNvPr id="14381" name="AutoShape 68"/>
          <p:cNvSpPr>
            <a:spLocks noChangeArrowheads="1"/>
          </p:cNvSpPr>
          <p:nvPr/>
        </p:nvSpPr>
        <p:spPr bwMode="auto">
          <a:xfrm>
            <a:off x="4065588" y="5708650"/>
            <a:ext cx="1042987" cy="5588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>
                <a:srgbClr val="E46C0A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>
                <a:srgbClr val="006666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>
                <a:srgbClr val="953735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>
                <a:srgbClr val="595959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>
                <a:srgbClr val="595959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>
                <a:srgbClr val="595959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>
                <a:srgbClr val="595959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>
                <a:srgbClr val="595959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>
                <a:srgbClr val="595959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en-US" altLang="pt-BR" sz="1800">
              <a:solidFill>
                <a:srgbClr val="000000"/>
              </a:solidFill>
            </a:endParaRPr>
          </a:p>
        </p:txBody>
      </p:sp>
      <p:pic>
        <p:nvPicPr>
          <p:cNvPr id="14382" name="Picture 31" descr="INPI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5210175"/>
            <a:ext cx="1014412" cy="20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83" name="Picture 7" descr="ANP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75" y="5821363"/>
            <a:ext cx="933450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84" name="Picture 17" descr="APEX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3213" y="5111750"/>
            <a:ext cx="946150" cy="4016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31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85" name="Imagem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6525" y="2492375"/>
            <a:ext cx="100965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86" name="Imagem 3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7650" y="2382838"/>
            <a:ext cx="1111250" cy="36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7" name="AutoShape 68"/>
          <p:cNvSpPr>
            <a:spLocks noChangeArrowheads="1"/>
          </p:cNvSpPr>
          <p:nvPr/>
        </p:nvSpPr>
        <p:spPr bwMode="auto">
          <a:xfrm>
            <a:off x="6473825" y="4325938"/>
            <a:ext cx="1143000" cy="555625"/>
          </a:xfrm>
          <a:prstGeom prst="roundRect">
            <a:avLst/>
          </a:prstGeom>
          <a:solidFill>
            <a:schemeClr val="bg1"/>
          </a:solidFill>
          <a:ln w="3175" algn="ctr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38" name="AutoShape 68"/>
          <p:cNvSpPr>
            <a:spLocks noChangeArrowheads="1"/>
          </p:cNvSpPr>
          <p:nvPr/>
        </p:nvSpPr>
        <p:spPr bwMode="auto">
          <a:xfrm>
            <a:off x="7696200" y="2971800"/>
            <a:ext cx="1144588" cy="557213"/>
          </a:xfrm>
          <a:prstGeom prst="roundRect">
            <a:avLst/>
          </a:prstGeom>
          <a:solidFill>
            <a:schemeClr val="bg1"/>
          </a:solidFill>
          <a:ln w="3175" algn="ctr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139" name="AutoShape 68"/>
          <p:cNvSpPr>
            <a:spLocks noChangeArrowheads="1"/>
          </p:cNvSpPr>
          <p:nvPr/>
        </p:nvSpPr>
        <p:spPr bwMode="auto">
          <a:xfrm>
            <a:off x="1560513" y="1614488"/>
            <a:ext cx="1144587" cy="557212"/>
          </a:xfrm>
          <a:prstGeom prst="roundRect">
            <a:avLst/>
          </a:prstGeom>
          <a:solidFill>
            <a:schemeClr val="bg1"/>
          </a:solidFill>
          <a:ln w="3175" algn="ctr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140" name="AutoShape 68"/>
          <p:cNvSpPr>
            <a:spLocks noChangeArrowheads="1"/>
          </p:cNvSpPr>
          <p:nvPr/>
        </p:nvSpPr>
        <p:spPr bwMode="auto">
          <a:xfrm>
            <a:off x="300038" y="1614488"/>
            <a:ext cx="1143000" cy="557212"/>
          </a:xfrm>
          <a:prstGeom prst="roundRect">
            <a:avLst/>
          </a:prstGeom>
          <a:solidFill>
            <a:schemeClr val="bg1"/>
          </a:solidFill>
          <a:ln w="3175" algn="ctr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pt-BR" dirty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141" name="AutoShape 68"/>
          <p:cNvSpPr>
            <a:spLocks noChangeArrowheads="1"/>
          </p:cNvSpPr>
          <p:nvPr/>
        </p:nvSpPr>
        <p:spPr bwMode="auto">
          <a:xfrm>
            <a:off x="2778125" y="1614488"/>
            <a:ext cx="1144588" cy="557212"/>
          </a:xfrm>
          <a:prstGeom prst="roundRect">
            <a:avLst/>
          </a:prstGeom>
          <a:solidFill>
            <a:schemeClr val="bg1"/>
          </a:solidFill>
          <a:ln w="3175" algn="ctr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142" name="AutoShape 68"/>
          <p:cNvSpPr>
            <a:spLocks noChangeArrowheads="1"/>
          </p:cNvSpPr>
          <p:nvPr/>
        </p:nvSpPr>
        <p:spPr bwMode="auto">
          <a:xfrm>
            <a:off x="5241925" y="1614488"/>
            <a:ext cx="1143000" cy="557212"/>
          </a:xfrm>
          <a:prstGeom prst="roundRect">
            <a:avLst/>
          </a:prstGeom>
          <a:solidFill>
            <a:schemeClr val="bg1"/>
          </a:solidFill>
          <a:ln w="3175" algn="ctr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143" name="AutoShape 68"/>
          <p:cNvSpPr>
            <a:spLocks noChangeArrowheads="1"/>
          </p:cNvSpPr>
          <p:nvPr/>
        </p:nvSpPr>
        <p:spPr bwMode="auto">
          <a:xfrm>
            <a:off x="4014788" y="1614488"/>
            <a:ext cx="1143000" cy="557212"/>
          </a:xfrm>
          <a:prstGeom prst="roundRect">
            <a:avLst/>
          </a:prstGeom>
          <a:solidFill>
            <a:schemeClr val="bg1"/>
          </a:solidFill>
          <a:ln w="3175" algn="ctr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pt-BR" dirty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pic>
        <p:nvPicPr>
          <p:cNvPr id="14394" name="Picture 31" descr="Gov M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1" t="22183" r="3368" b="21831"/>
          <a:stretch>
            <a:fillRect/>
          </a:stretch>
        </p:blipFill>
        <p:spPr bwMode="auto">
          <a:xfrm>
            <a:off x="2870200" y="3054350"/>
            <a:ext cx="938213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95" name="Picture 21" descr="São Paulo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1013" y="3024188"/>
            <a:ext cx="576262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96" name="Picture 23" descr="Gov RJ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8613" y="3128963"/>
            <a:ext cx="925512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97" name="Picture 19" descr="Gov ES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4813" y="3054350"/>
            <a:ext cx="974725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98" name="Imagem 65" descr="ALMGSemAcento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5450" y="4367213"/>
            <a:ext cx="579438" cy="43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9" name="AutoShape 68"/>
          <p:cNvSpPr>
            <a:spLocks noChangeArrowheads="1"/>
          </p:cNvSpPr>
          <p:nvPr/>
        </p:nvSpPr>
        <p:spPr bwMode="auto">
          <a:xfrm>
            <a:off x="6473825" y="5729288"/>
            <a:ext cx="1143000" cy="555625"/>
          </a:xfrm>
          <a:prstGeom prst="roundRect">
            <a:avLst/>
          </a:prstGeom>
          <a:solidFill>
            <a:schemeClr val="bg1"/>
          </a:solidFill>
          <a:ln w="3175" algn="ctr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150" name="AutoShape 68"/>
          <p:cNvSpPr>
            <a:spLocks noChangeArrowheads="1"/>
          </p:cNvSpPr>
          <p:nvPr/>
        </p:nvSpPr>
        <p:spPr bwMode="auto">
          <a:xfrm>
            <a:off x="6473825" y="3643313"/>
            <a:ext cx="1143000" cy="557212"/>
          </a:xfrm>
          <a:prstGeom prst="roundRect">
            <a:avLst/>
          </a:prstGeom>
          <a:solidFill>
            <a:schemeClr val="bg1"/>
          </a:solidFill>
          <a:ln w="3175" algn="ctr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151" name="AutoShape 68"/>
          <p:cNvSpPr>
            <a:spLocks noChangeArrowheads="1"/>
          </p:cNvSpPr>
          <p:nvPr/>
        </p:nvSpPr>
        <p:spPr bwMode="auto">
          <a:xfrm>
            <a:off x="6473825" y="5021263"/>
            <a:ext cx="1143000" cy="554037"/>
          </a:xfrm>
          <a:prstGeom prst="roundRect">
            <a:avLst/>
          </a:prstGeom>
          <a:solidFill>
            <a:schemeClr val="bg1"/>
          </a:solidFill>
          <a:ln w="3175" algn="ctr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pic>
        <p:nvPicPr>
          <p:cNvPr id="14402" name="Imagem 4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6" t="3494"/>
          <a:stretch>
            <a:fillRect/>
          </a:stretch>
        </p:blipFill>
        <p:spPr bwMode="auto">
          <a:xfrm>
            <a:off x="5495925" y="3692525"/>
            <a:ext cx="717550" cy="46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403" name="Imagem 6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2" t="8040" r="2936" b="11824"/>
          <a:stretch>
            <a:fillRect/>
          </a:stretch>
        </p:blipFill>
        <p:spPr bwMode="auto">
          <a:xfrm>
            <a:off x="6569075" y="4556125"/>
            <a:ext cx="977900" cy="17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404" name="Imagem 7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008313"/>
            <a:ext cx="433388" cy="41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5" name="CaixaDeTexto 154"/>
          <p:cNvSpPr txBox="1"/>
          <p:nvPr/>
        </p:nvSpPr>
        <p:spPr bwMode="auto">
          <a:xfrm>
            <a:off x="266700" y="3381375"/>
            <a:ext cx="1189038" cy="152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pt-BR" sz="390" dirty="0">
                <a:solidFill>
                  <a:prstClr val="black"/>
                </a:solidFill>
                <a:latin typeface="Calibri" panose="020F0502020204030204" pitchFamily="34" charset="0"/>
              </a:rPr>
              <a:t>Ministério do Planejamento, Orçamento e Gestão</a:t>
            </a:r>
          </a:p>
        </p:txBody>
      </p:sp>
      <p:sp>
        <p:nvSpPr>
          <p:cNvPr id="156" name="Retângulo de cantos arredondados 155"/>
          <p:cNvSpPr/>
          <p:nvPr/>
        </p:nvSpPr>
        <p:spPr>
          <a:xfrm>
            <a:off x="2778125" y="4325938"/>
            <a:ext cx="1144588" cy="555625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>
              <a:solidFill>
                <a:prstClr val="white"/>
              </a:solidFill>
            </a:endParaRPr>
          </a:p>
        </p:txBody>
      </p:sp>
      <p:sp>
        <p:nvSpPr>
          <p:cNvPr id="157" name="Retângulo de cantos arredondados 156"/>
          <p:cNvSpPr/>
          <p:nvPr/>
        </p:nvSpPr>
        <p:spPr>
          <a:xfrm>
            <a:off x="1528763" y="5014913"/>
            <a:ext cx="1208087" cy="558800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>
              <a:solidFill>
                <a:prstClr val="white"/>
              </a:solidFill>
            </a:endParaRPr>
          </a:p>
        </p:txBody>
      </p:sp>
      <p:pic>
        <p:nvPicPr>
          <p:cNvPr id="14408" name="Picture 3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7538" y="3683000"/>
            <a:ext cx="447675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409" name="Imagem 158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3" t="9084"/>
          <a:stretch>
            <a:fillRect/>
          </a:stretch>
        </p:blipFill>
        <p:spPr bwMode="auto">
          <a:xfrm>
            <a:off x="7807325" y="3089275"/>
            <a:ext cx="936625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410" name="Imagem 159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37" t="25780" r="14026" b="19791"/>
          <a:stretch>
            <a:fillRect/>
          </a:stretch>
        </p:blipFill>
        <p:spPr bwMode="auto">
          <a:xfrm>
            <a:off x="6527800" y="5145088"/>
            <a:ext cx="938213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411" name="Imagem 160"/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5288" y="3735388"/>
            <a:ext cx="1100137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412" name="Imagem 161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" t="30208" r="6250" b="32292"/>
          <a:stretch>
            <a:fillRect/>
          </a:stretch>
        </p:blipFill>
        <p:spPr bwMode="auto">
          <a:xfrm>
            <a:off x="4070350" y="3762375"/>
            <a:ext cx="949325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413" name="Imagem 162"/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3038" y="5835650"/>
            <a:ext cx="971550" cy="35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414" name="Imagem 163"/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4813" y="1765300"/>
            <a:ext cx="785812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415" name="Imagem 164"/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6700" y="4538663"/>
            <a:ext cx="947738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416" name="Imagem 165"/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88" y="3762375"/>
            <a:ext cx="925512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417" name="Picture 34" descr="Senac"/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87"/>
          <a:stretch>
            <a:fillRect/>
          </a:stretch>
        </p:blipFill>
        <p:spPr bwMode="auto">
          <a:xfrm>
            <a:off x="3101975" y="4411663"/>
            <a:ext cx="434975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418" name="Picture 25" descr="SEBRAE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4163" y="3717925"/>
            <a:ext cx="827087" cy="41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419" name="Imagem 168"/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88" y="4495800"/>
            <a:ext cx="971550" cy="22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420" name="Imagem 56"/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888" y="5043488"/>
            <a:ext cx="606425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421" name="Picture 4" descr="http://www.extrapolando.com/wp-content/uploads/2010/10/Grupo-%C3%81guas-do-Brasil.jpg"/>
          <p:cNvPicPr>
            <a:picLocks noChangeAspect="1" noChangeArrowheads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38" b="23853"/>
          <a:stretch>
            <a:fillRect/>
          </a:stretch>
        </p:blipFill>
        <p:spPr bwMode="auto">
          <a:xfrm>
            <a:off x="2870200" y="5891213"/>
            <a:ext cx="1060450" cy="220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422" name="Imagem 1"/>
          <p:cNvPicPr>
            <a:picLocks noChangeAspect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425" y="1690688"/>
            <a:ext cx="520700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423" name="Picture 17" descr="Cecrisa"/>
          <p:cNvPicPr>
            <a:picLocks noChangeAspect="1" noChangeArrowheads="1"/>
          </p:cNvPicPr>
          <p:nvPr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5438" y="1817688"/>
            <a:ext cx="962025" cy="28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424" name="Picture 15" descr="embrapa"/>
          <p:cNvPicPr>
            <a:picLocks noChangeAspect="1" noChangeArrowheads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3213" y="1768475"/>
            <a:ext cx="9731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425" name="Picture 4" descr="C:\Users\Daniel\Downloads\HRT_oil-gas_logo.png"/>
          <p:cNvPicPr>
            <a:picLocks noChangeAspect="1" noChangeArrowheads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1822450"/>
            <a:ext cx="965200" cy="29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426" name="Picture 16" descr="http://www.aresta.com.br/clientes/febraban.jpg"/>
          <p:cNvPicPr>
            <a:picLocks noChangeAspect="1" noChangeArrowheads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46" t="10399" r="7349" b="17786"/>
          <a:stretch>
            <a:fillRect/>
          </a:stretch>
        </p:blipFill>
        <p:spPr bwMode="auto">
          <a:xfrm>
            <a:off x="7872413" y="5145088"/>
            <a:ext cx="930275" cy="271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427" name="Imagem 176"/>
          <p:cNvPicPr>
            <a:picLocks noChangeAspect="1"/>
          </p:cNvPicPr>
          <p:nvPr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5425" y="3752850"/>
            <a:ext cx="973138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428" name="Imagem 177"/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5438" y="4416425"/>
            <a:ext cx="728662" cy="41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429" name="Picture 4" descr="https://encrypted-tbn3.google.com/images?q=tbn:ANd9GcSguMAQnBtApLL5_qDJtzTbvCw518dqBIl2HZnsEOpD9Lmd3lhNSw"/>
          <p:cNvPicPr>
            <a:picLocks noChangeAspect="1" noChangeArrowheads="1"/>
          </p:cNvPicPr>
          <p:nvPr/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7963" y="5913438"/>
            <a:ext cx="952500" cy="22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430" name="Imagem 66" descr="ATP engenharia.jpg"/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5425" y="1839913"/>
            <a:ext cx="954088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1" name="AutoShape 68"/>
          <p:cNvSpPr>
            <a:spLocks noChangeArrowheads="1"/>
          </p:cNvSpPr>
          <p:nvPr/>
        </p:nvSpPr>
        <p:spPr bwMode="auto">
          <a:xfrm>
            <a:off x="6473825" y="2303463"/>
            <a:ext cx="1144588" cy="546100"/>
          </a:xfrm>
          <a:prstGeom prst="roundRect">
            <a:avLst/>
          </a:prstGeom>
          <a:solidFill>
            <a:schemeClr val="bg1"/>
          </a:solidFill>
          <a:ln w="3175" algn="ctr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182" name="AutoShape 68"/>
          <p:cNvSpPr>
            <a:spLocks noChangeArrowheads="1"/>
          </p:cNvSpPr>
          <p:nvPr/>
        </p:nvSpPr>
        <p:spPr bwMode="auto">
          <a:xfrm>
            <a:off x="5241925" y="2303463"/>
            <a:ext cx="1144588" cy="555625"/>
          </a:xfrm>
          <a:prstGeom prst="roundRect">
            <a:avLst/>
          </a:prstGeom>
          <a:solidFill>
            <a:schemeClr val="bg1"/>
          </a:solidFill>
          <a:ln w="3175" algn="ctr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183" name="AutoShape 68"/>
          <p:cNvSpPr>
            <a:spLocks noChangeArrowheads="1"/>
          </p:cNvSpPr>
          <p:nvPr/>
        </p:nvSpPr>
        <p:spPr bwMode="auto">
          <a:xfrm>
            <a:off x="4014788" y="2303463"/>
            <a:ext cx="1144587" cy="555625"/>
          </a:xfrm>
          <a:prstGeom prst="roundRect">
            <a:avLst/>
          </a:prstGeom>
          <a:solidFill>
            <a:schemeClr val="bg1"/>
          </a:solidFill>
          <a:ln w="3175" algn="ctr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pt-BR" dirty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pic>
        <p:nvPicPr>
          <p:cNvPr id="14434" name="Imagem 183"/>
          <p:cNvPicPr>
            <a:picLocks noChangeAspect="1"/>
          </p:cNvPicPr>
          <p:nvPr/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9575" y="2351088"/>
            <a:ext cx="719138" cy="47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435" name="Imagem 184"/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5900" y="2459038"/>
            <a:ext cx="1027113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436" name="Imagem 185"/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023" b="20457"/>
          <a:stretch>
            <a:fillRect/>
          </a:stretch>
        </p:blipFill>
        <p:spPr bwMode="auto">
          <a:xfrm>
            <a:off x="6540500" y="2439988"/>
            <a:ext cx="10271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437" name="Imagem 186"/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2100" y="5130800"/>
            <a:ext cx="819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8" name="AutoShape 68"/>
          <p:cNvSpPr>
            <a:spLocks noChangeArrowheads="1"/>
          </p:cNvSpPr>
          <p:nvPr/>
        </p:nvSpPr>
        <p:spPr bwMode="auto">
          <a:xfrm>
            <a:off x="6472238" y="2984500"/>
            <a:ext cx="1144587" cy="555625"/>
          </a:xfrm>
          <a:prstGeom prst="roundRect">
            <a:avLst/>
          </a:prstGeom>
          <a:solidFill>
            <a:schemeClr val="bg1"/>
          </a:solidFill>
          <a:ln w="3175" algn="ctr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pic>
        <p:nvPicPr>
          <p:cNvPr id="14439" name="Imagem 188"/>
          <p:cNvPicPr>
            <a:picLocks noChangeAspect="1"/>
          </p:cNvPicPr>
          <p:nvPr/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6375" y="3119438"/>
            <a:ext cx="969963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0" name="AutoShape 68"/>
          <p:cNvSpPr>
            <a:spLocks noChangeArrowheads="1"/>
          </p:cNvSpPr>
          <p:nvPr/>
        </p:nvSpPr>
        <p:spPr bwMode="auto">
          <a:xfrm>
            <a:off x="293688" y="5730875"/>
            <a:ext cx="1144587" cy="557213"/>
          </a:xfrm>
          <a:prstGeom prst="roundRect">
            <a:avLst/>
          </a:prstGeom>
          <a:solidFill>
            <a:schemeClr val="bg1"/>
          </a:solidFill>
          <a:ln w="3175" algn="ctr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solidFill>
                <a:prstClr val="black"/>
              </a:solidFill>
              <a:latin typeface="Calibri" panose="020F0502020204030204" pitchFamily="34" charset="0"/>
              <a:cs typeface="Calibri" pitchFamily="34" charset="0"/>
            </a:endParaRPr>
          </a:p>
        </p:txBody>
      </p:sp>
      <p:pic>
        <p:nvPicPr>
          <p:cNvPr id="14441" name="Picture 22" descr="Inmetro"/>
          <p:cNvPicPr>
            <a:picLocks noChangeAspect="1" noChangeArrowheads="1"/>
          </p:cNvPicPr>
          <p:nvPr/>
        </p:nvPicPr>
        <p:blipFill>
          <a:blip r:embed="rId5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" y="5805488"/>
            <a:ext cx="417512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442" name="Espaço Reservado para Número de Slide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>
                <a:srgbClr val="E46C0A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>
                <a:srgbClr val="006666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>
                <a:srgbClr val="953735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>
                <a:srgbClr val="595959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>
                <a:srgbClr val="595959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>
                <a:srgbClr val="595959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>
                <a:srgbClr val="595959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>
                <a:srgbClr val="595959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>
                <a:srgbClr val="595959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C5820E7E-0449-4477-A5E3-DB57F35EB165}" type="slidenum">
              <a:rPr lang="pt-BR" altLang="pt-BR" sz="1000" smtClean="0">
                <a:solidFill>
                  <a:srgbClr val="483018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4</a:t>
            </a:fld>
            <a:endParaRPr lang="pt-BR" altLang="pt-BR" sz="1000" smtClean="0">
              <a:solidFill>
                <a:srgbClr val="48301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479156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1309688"/>
            <a:ext cx="9144000" cy="55483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51" name="Espaço Reservado para Conteúdo 21"/>
          <p:cNvSpPr>
            <a:spLocks noGrp="1"/>
          </p:cNvSpPr>
          <p:nvPr>
            <p:ph idx="4294967295"/>
          </p:nvPr>
        </p:nvSpPr>
        <p:spPr>
          <a:xfrm>
            <a:off x="942975" y="1323975"/>
            <a:ext cx="3536950" cy="5534025"/>
          </a:xfrm>
        </p:spPr>
        <p:txBody>
          <a:bodyPr lIns="90000" rIns="90000" anchor="ctr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pt-BR" sz="1150" b="1" dirty="0">
                <a:solidFill>
                  <a:srgbClr val="F79646">
                    <a:lumMod val="75000"/>
                  </a:srgbClr>
                </a:solidFill>
                <a:latin typeface="+mj-lt"/>
                <a:ea typeface="Times New Roman" pitchFamily="18" charset="0"/>
                <a:cs typeface="DTLProkyonST Light" pitchFamily="50" charset="0"/>
              </a:rPr>
              <a:t>Claudio Porto</a:t>
            </a:r>
            <a:r>
              <a:rPr lang="pt-BR" sz="1150" b="1" dirty="0" smtClean="0">
                <a:solidFill>
                  <a:schemeClr val="accent1"/>
                </a:solidFill>
                <a:latin typeface="+mj-lt"/>
                <a:ea typeface="Times New Roman" pitchFamily="18" charset="0"/>
                <a:cs typeface="DTLProkyonST Light" pitchFamily="50" charset="0"/>
              </a:rPr>
              <a:t>. </a:t>
            </a:r>
            <a:r>
              <a:rPr lang="pt-BR" sz="1150" dirty="0" smtClean="0">
                <a:solidFill>
                  <a:srgbClr val="000000"/>
                </a:solidFill>
                <a:latin typeface="+mj-lt"/>
                <a:ea typeface="Times New Roman" pitchFamily="18" charset="0"/>
                <a:cs typeface="DTLProkyonST Light" pitchFamily="50" charset="0"/>
              </a:rPr>
              <a:t>Diretor Presidente da Macroplan. Economista.  Empresário e consultor há 38 anos.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endParaRPr lang="pt-BR" sz="1150" dirty="0" smtClean="0">
              <a:solidFill>
                <a:srgbClr val="000000"/>
              </a:solidFill>
              <a:latin typeface="+mj-lt"/>
              <a:ea typeface="Times New Roman" pitchFamily="18" charset="0"/>
              <a:cs typeface="DTLProkyonST Light" pitchFamily="50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endParaRPr lang="pt-BR" sz="100" b="1" dirty="0" smtClean="0">
              <a:solidFill>
                <a:schemeClr val="accent1"/>
              </a:solidFill>
              <a:latin typeface="+mj-lt"/>
              <a:ea typeface="Times New Roman" pitchFamily="18" charset="0"/>
              <a:cs typeface="DTLProkyonST Light" pitchFamily="50" charset="0"/>
            </a:endParaRPr>
          </a:p>
          <a:p>
            <a:pPr marL="0" indent="0"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pt-BR" sz="1150" b="1" dirty="0" smtClean="0">
                <a:solidFill>
                  <a:srgbClr val="F79646">
                    <a:lumMod val="75000"/>
                  </a:srgbClr>
                </a:solidFill>
                <a:latin typeface="+mj-lt"/>
                <a:ea typeface="Times New Roman" pitchFamily="18" charset="0"/>
                <a:cs typeface="DTLProkyonST Light" pitchFamily="50" charset="0"/>
              </a:rPr>
              <a:t>Glaucio Neves</a:t>
            </a:r>
            <a:r>
              <a:rPr lang="pt-BR" sz="1150" b="1" dirty="0" smtClean="0">
                <a:solidFill>
                  <a:schemeClr val="accent1"/>
                </a:solidFill>
                <a:latin typeface="+mj-lt"/>
                <a:ea typeface="Times New Roman" pitchFamily="18" charset="0"/>
                <a:cs typeface="DTLProkyonST Light" pitchFamily="50" charset="0"/>
              </a:rPr>
              <a:t>. </a:t>
            </a:r>
            <a:r>
              <a:rPr lang="pt-BR" sz="1150" dirty="0">
                <a:solidFill>
                  <a:srgbClr val="000000"/>
                </a:solidFill>
                <a:latin typeface="+mj-lt"/>
                <a:ea typeface="Times New Roman" pitchFamily="18" charset="0"/>
                <a:cs typeface="DTLProkyonST Light" pitchFamily="50" charset="0"/>
              </a:rPr>
              <a:t>Diretor Associado da </a:t>
            </a:r>
            <a:r>
              <a:rPr lang="pt-BR" sz="1150" dirty="0" err="1">
                <a:solidFill>
                  <a:srgbClr val="000000"/>
                </a:solidFill>
                <a:latin typeface="+mj-lt"/>
                <a:ea typeface="Times New Roman" pitchFamily="18" charset="0"/>
                <a:cs typeface="DTLProkyonST Light" pitchFamily="50" charset="0"/>
              </a:rPr>
              <a:t>Macroplan</a:t>
            </a:r>
            <a:r>
              <a:rPr lang="pt-BR" sz="1150" dirty="0">
                <a:solidFill>
                  <a:srgbClr val="000000"/>
                </a:solidFill>
                <a:latin typeface="+mj-lt"/>
                <a:ea typeface="Times New Roman" pitchFamily="18" charset="0"/>
                <a:cs typeface="DTLProkyonST Light" pitchFamily="50" charset="0"/>
              </a:rPr>
              <a:t>. Engenheiro de produção. Especialista nas áreas de planejamento e gestão para resultados. Consultor há </a:t>
            </a:r>
            <a:r>
              <a:rPr lang="pt-BR" sz="1150" dirty="0" smtClean="0">
                <a:solidFill>
                  <a:srgbClr val="000000"/>
                </a:solidFill>
                <a:latin typeface="+mj-lt"/>
                <a:ea typeface="Times New Roman" pitchFamily="18" charset="0"/>
                <a:cs typeface="DTLProkyonST Light" pitchFamily="50" charset="0"/>
              </a:rPr>
              <a:t>13 </a:t>
            </a:r>
            <a:r>
              <a:rPr lang="pt-BR" sz="1150" dirty="0">
                <a:solidFill>
                  <a:srgbClr val="000000"/>
                </a:solidFill>
                <a:latin typeface="+mj-lt"/>
                <a:ea typeface="Times New Roman" pitchFamily="18" charset="0"/>
                <a:cs typeface="DTLProkyonST Light" pitchFamily="50" charset="0"/>
              </a:rPr>
              <a:t>anos.</a:t>
            </a:r>
          </a:p>
          <a:p>
            <a:pPr marL="0" indent="0">
              <a:lnSpc>
                <a:spcPct val="114000"/>
              </a:lnSpc>
              <a:buFont typeface="Wingdings" panose="05000000000000000000" pitchFamily="2" charset="2"/>
              <a:buNone/>
              <a:defRPr/>
            </a:pPr>
            <a:r>
              <a:rPr lang="pt-BR" sz="1150" b="1" dirty="0" smtClean="0">
                <a:solidFill>
                  <a:srgbClr val="F79646">
                    <a:lumMod val="75000"/>
                  </a:srgbClr>
                </a:solidFill>
                <a:latin typeface="+mj-lt"/>
                <a:ea typeface="Times New Roman" pitchFamily="18" charset="0"/>
                <a:cs typeface="DTLProkyonST Light" pitchFamily="50" charset="0"/>
              </a:rPr>
              <a:t>Alexandre </a:t>
            </a:r>
            <a:r>
              <a:rPr lang="pt-BR" sz="1150" b="1" dirty="0">
                <a:solidFill>
                  <a:srgbClr val="F79646">
                    <a:lumMod val="75000"/>
                  </a:srgbClr>
                </a:solidFill>
                <a:latin typeface="+mj-lt"/>
                <a:ea typeface="Times New Roman" pitchFamily="18" charset="0"/>
                <a:cs typeface="DTLProkyonST Light" pitchFamily="50" charset="0"/>
              </a:rPr>
              <a:t>Mattos</a:t>
            </a:r>
            <a:r>
              <a:rPr lang="pt-BR" sz="1150" b="1" dirty="0">
                <a:solidFill>
                  <a:schemeClr val="accent1"/>
                </a:solidFill>
                <a:latin typeface="+mj-lt"/>
                <a:ea typeface="Times New Roman" pitchFamily="18" charset="0"/>
                <a:cs typeface="DTLProkyonST Light" pitchFamily="50" charset="0"/>
              </a:rPr>
              <a:t>. </a:t>
            </a:r>
            <a:r>
              <a:rPr lang="pt-BR" sz="1150" dirty="0">
                <a:solidFill>
                  <a:srgbClr val="000000"/>
                </a:solidFill>
                <a:latin typeface="+mj-lt"/>
                <a:ea typeface="Times New Roman" pitchFamily="18" charset="0"/>
                <a:cs typeface="DTLProkyonST Light" pitchFamily="50" charset="0"/>
              </a:rPr>
              <a:t>Diretor associado da Macroplan e mestre em finanças</a:t>
            </a:r>
            <a:r>
              <a:rPr lang="pt-BR" sz="1150" dirty="0" smtClean="0">
                <a:solidFill>
                  <a:srgbClr val="000000"/>
                </a:solidFill>
                <a:latin typeface="+mj-lt"/>
                <a:ea typeface="Times New Roman" pitchFamily="18" charset="0"/>
                <a:cs typeface="DTLProkyonST Light" pitchFamily="50" charset="0"/>
              </a:rPr>
              <a:t>. Administrador de Empresas. </a:t>
            </a:r>
            <a:r>
              <a:rPr lang="pt-BR" sz="1150" dirty="0">
                <a:solidFill>
                  <a:srgbClr val="000000"/>
                </a:solidFill>
                <a:latin typeface="+mj-lt"/>
                <a:ea typeface="Times New Roman" pitchFamily="18" charset="0"/>
                <a:cs typeface="DTLProkyonST Light" pitchFamily="50" charset="0"/>
              </a:rPr>
              <a:t>Especialista em gestão estratégica, distribuídas nos setores de petróleo, gás natural, </a:t>
            </a:r>
            <a:r>
              <a:rPr lang="pt-BR" sz="1150" dirty="0" smtClean="0">
                <a:solidFill>
                  <a:srgbClr val="000000"/>
                </a:solidFill>
                <a:latin typeface="+mj-lt"/>
                <a:ea typeface="Times New Roman" pitchFamily="18" charset="0"/>
                <a:cs typeface="DTLProkyonST Light" pitchFamily="50" charset="0"/>
              </a:rPr>
              <a:t>biocombustíveis.</a:t>
            </a:r>
          </a:p>
          <a:p>
            <a:pPr marL="0" indent="0">
              <a:lnSpc>
                <a:spcPct val="114000"/>
              </a:lnSpc>
              <a:spcBef>
                <a:spcPts val="600"/>
              </a:spcBef>
              <a:buFont typeface="Wingdings" panose="05000000000000000000" pitchFamily="2" charset="2"/>
              <a:buNone/>
              <a:defRPr/>
            </a:pPr>
            <a:r>
              <a:rPr lang="pt-BR" altLang="pt-BR" sz="1150" b="1" dirty="0">
                <a:solidFill>
                  <a:srgbClr val="F79646">
                    <a:lumMod val="75000"/>
                  </a:srgbClr>
                </a:solidFill>
                <a:latin typeface="+mj-lt"/>
                <a:ea typeface="Times New Roman" pitchFamily="18" charset="0"/>
                <a:cs typeface="DTLProkyonST Light" pitchFamily="50" charset="0"/>
              </a:rPr>
              <a:t>Gustavo Morelli. </a:t>
            </a:r>
            <a:r>
              <a:rPr lang="pt-BR" altLang="pt-BR" sz="1100" dirty="0"/>
              <a:t>Diretor Associado da Macroplan. Economista </a:t>
            </a:r>
            <a:r>
              <a:rPr lang="pt-BR" altLang="pt-BR" sz="1100" dirty="0" smtClean="0"/>
              <a:t>e especialista em Gestão </a:t>
            </a:r>
            <a:r>
              <a:rPr lang="pt-BR" altLang="pt-BR" sz="1100" dirty="0"/>
              <a:t>de Projetos </a:t>
            </a:r>
            <a:r>
              <a:rPr lang="pt-BR" altLang="pt-BR" sz="1100" dirty="0" smtClean="0"/>
              <a:t>e Consultoria Empresarial. Na </a:t>
            </a:r>
            <a:r>
              <a:rPr lang="pt-BR" altLang="pt-BR" sz="1100" dirty="0"/>
              <a:t>Macroplan responde pela atuação junto aos mercados Governos e Entidades de Representação Empresarial</a:t>
            </a:r>
          </a:p>
          <a:p>
            <a:pPr marL="0" indent="0">
              <a:lnSpc>
                <a:spcPct val="114000"/>
              </a:lnSpc>
              <a:spcBef>
                <a:spcPts val="600"/>
              </a:spcBef>
              <a:buFont typeface="Wingdings" panose="05000000000000000000" pitchFamily="2" charset="2"/>
              <a:buNone/>
              <a:defRPr/>
            </a:pPr>
            <a:r>
              <a:rPr lang="pt-BR" sz="1150" b="1" dirty="0" smtClean="0">
                <a:solidFill>
                  <a:srgbClr val="F79646">
                    <a:lumMod val="75000"/>
                  </a:srgbClr>
                </a:solidFill>
                <a:latin typeface="+mj-lt"/>
                <a:ea typeface="Times New Roman" pitchFamily="18" charset="0"/>
                <a:cs typeface="DTLProkyonST Light" pitchFamily="50" charset="0"/>
              </a:rPr>
              <a:t>Andrea </a:t>
            </a:r>
            <a:r>
              <a:rPr lang="pt-BR" sz="1150" b="1" dirty="0">
                <a:solidFill>
                  <a:srgbClr val="F79646">
                    <a:lumMod val="75000"/>
                  </a:srgbClr>
                </a:solidFill>
                <a:latin typeface="+mj-lt"/>
                <a:ea typeface="Times New Roman" pitchFamily="18" charset="0"/>
                <a:cs typeface="DTLProkyonST Light" pitchFamily="50" charset="0"/>
              </a:rPr>
              <a:t>Belfort.</a:t>
            </a:r>
            <a:r>
              <a:rPr lang="pt-BR" sz="1150" b="1" dirty="0">
                <a:solidFill>
                  <a:schemeClr val="accent1"/>
                </a:solidFill>
                <a:latin typeface="+mj-lt"/>
                <a:ea typeface="Times New Roman" pitchFamily="18" charset="0"/>
                <a:cs typeface="DTLProkyonST Light" pitchFamily="50" charset="0"/>
              </a:rPr>
              <a:t> </a:t>
            </a:r>
            <a:r>
              <a:rPr lang="pt-BR" sz="1150" b="1" dirty="0" smtClean="0">
                <a:solidFill>
                  <a:schemeClr val="accent1"/>
                </a:solidFill>
                <a:latin typeface="+mj-lt"/>
                <a:ea typeface="Times New Roman" pitchFamily="18" charset="0"/>
                <a:cs typeface="DTLProkyonST Light" pitchFamily="50" charset="0"/>
              </a:rPr>
              <a:t> </a:t>
            </a:r>
            <a:r>
              <a:rPr lang="pt-BR" sz="1150" dirty="0">
                <a:solidFill>
                  <a:srgbClr val="000000"/>
                </a:solidFill>
                <a:latin typeface="+mj-lt"/>
                <a:ea typeface="Times New Roman" pitchFamily="18" charset="0"/>
                <a:cs typeface="DTLProkyonST Light" pitchFamily="50" charset="0"/>
              </a:rPr>
              <a:t>Engenheira Civil. Doutora em Engenharia da Produção, com especialização em Economia da Energia. Especialista em cenários e planejamento estratégico</a:t>
            </a:r>
            <a:r>
              <a:rPr lang="pt-BR" sz="1150" dirty="0" smtClean="0">
                <a:solidFill>
                  <a:srgbClr val="000000"/>
                </a:solidFill>
                <a:latin typeface="+mj-lt"/>
                <a:ea typeface="Times New Roman" pitchFamily="18" charset="0"/>
                <a:cs typeface="DTLProkyonST Light" pitchFamily="50" charset="0"/>
              </a:rPr>
              <a:t>.</a:t>
            </a:r>
          </a:p>
          <a:p>
            <a:pPr marL="0" indent="0">
              <a:lnSpc>
                <a:spcPct val="114000"/>
              </a:lnSpc>
              <a:spcBef>
                <a:spcPts val="600"/>
              </a:spcBef>
              <a:buFont typeface="Wingdings" panose="05000000000000000000" pitchFamily="2" charset="2"/>
              <a:buNone/>
              <a:defRPr/>
            </a:pPr>
            <a:r>
              <a:rPr lang="pt-BR" sz="1150" b="1" dirty="0">
                <a:solidFill>
                  <a:srgbClr val="F79646">
                    <a:lumMod val="75000"/>
                  </a:srgbClr>
                </a:solidFill>
                <a:latin typeface="+mj-lt"/>
                <a:ea typeface="Times New Roman" pitchFamily="18" charset="0"/>
                <a:cs typeface="DTLProkyonST Light" pitchFamily="50" charset="0"/>
              </a:rPr>
              <a:t>Juliana Kircher. </a:t>
            </a:r>
            <a:r>
              <a:rPr lang="pt-BR" sz="1150" dirty="0">
                <a:solidFill>
                  <a:srgbClr val="000000"/>
                </a:solidFill>
                <a:latin typeface="+mj-lt"/>
                <a:ea typeface="Times New Roman" pitchFamily="18" charset="0"/>
                <a:cs typeface="DTLProkyonST Light" pitchFamily="50" charset="0"/>
              </a:rPr>
              <a:t>Engenheira Química, Mestre em Engenharia da Produção. </a:t>
            </a:r>
            <a:r>
              <a:rPr lang="pt-BR" sz="1150" dirty="0" smtClean="0">
                <a:solidFill>
                  <a:srgbClr val="000000"/>
                </a:solidFill>
                <a:latin typeface="+mj-lt"/>
                <a:ea typeface="Times New Roman" pitchFamily="18" charset="0"/>
                <a:cs typeface="DTLProkyonST Light" pitchFamily="50" charset="0"/>
              </a:rPr>
              <a:t>Especialista em Planejamento Estratégico, </a:t>
            </a:r>
            <a:r>
              <a:rPr lang="pt-BR" sz="1150" dirty="0">
                <a:solidFill>
                  <a:srgbClr val="000000"/>
                </a:solidFill>
                <a:latin typeface="+mj-lt"/>
                <a:ea typeface="Times New Roman" pitchFamily="18" charset="0"/>
                <a:cs typeface="DTLProkyonST Light" pitchFamily="50" charset="0"/>
              </a:rPr>
              <a:t>gerenciou e atuou em mais de 30 projetos para instituições públicas e </a:t>
            </a:r>
            <a:r>
              <a:rPr lang="pt-BR" sz="1150" dirty="0" smtClean="0">
                <a:solidFill>
                  <a:srgbClr val="000000"/>
                </a:solidFill>
                <a:latin typeface="+mj-lt"/>
                <a:ea typeface="Times New Roman" pitchFamily="18" charset="0"/>
                <a:cs typeface="DTLProkyonST Light" pitchFamily="50" charset="0"/>
              </a:rPr>
              <a:t>privadas.</a:t>
            </a:r>
          </a:p>
        </p:txBody>
      </p:sp>
      <p:sp>
        <p:nvSpPr>
          <p:cNvPr id="37" name="Retângulo 36"/>
          <p:cNvSpPr/>
          <p:nvPr/>
        </p:nvSpPr>
        <p:spPr>
          <a:xfrm>
            <a:off x="0" y="1309688"/>
            <a:ext cx="936625" cy="554831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sz="900"/>
          </a:p>
        </p:txBody>
      </p:sp>
      <p:pic>
        <p:nvPicPr>
          <p:cNvPr id="43" name="Imagem 42" descr="André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663" y="4870450"/>
            <a:ext cx="590550" cy="706438"/>
          </a:xfrm>
          <a:prstGeom prst="rect">
            <a:avLst/>
          </a:prstGeom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7" name="Imagem 46" descr="Juliana Kirch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663" y="5753100"/>
            <a:ext cx="590550" cy="709613"/>
          </a:xfrm>
          <a:prstGeom prst="rect">
            <a:avLst/>
          </a:prstGeom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9" name="Imagem 48" descr="Alexandre Matto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663" y="3108325"/>
            <a:ext cx="590550" cy="704850"/>
          </a:xfrm>
          <a:prstGeom prst="rect">
            <a:avLst/>
          </a:prstGeom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0" name="Imagem 49" descr="Claudio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0663" y="1341438"/>
            <a:ext cx="590550" cy="704850"/>
          </a:xfrm>
          <a:prstGeom prst="rect">
            <a:avLst/>
          </a:prstGeom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5" name="Retângulo 114"/>
          <p:cNvSpPr/>
          <p:nvPr/>
        </p:nvSpPr>
        <p:spPr>
          <a:xfrm>
            <a:off x="5746750" y="1341438"/>
            <a:ext cx="3217863" cy="518160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Clr>
                <a:srgbClr val="E46C0A"/>
              </a:buClr>
              <a:defRPr/>
            </a:pPr>
            <a:endParaRPr lang="pt-BR" sz="1150" dirty="0">
              <a:solidFill>
                <a:srgbClr val="000000"/>
              </a:solidFill>
              <a:latin typeface="+mj-lt"/>
              <a:ea typeface="Times New Roman" pitchFamily="18" charset="0"/>
              <a:cs typeface="DTLProkyonST Light" pitchFamily="50" charset="0"/>
            </a:endParaRPr>
          </a:p>
        </p:txBody>
      </p:sp>
      <p:sp>
        <p:nvSpPr>
          <p:cNvPr id="28" name="Retângulo 27"/>
          <p:cNvSpPr/>
          <p:nvPr/>
        </p:nvSpPr>
        <p:spPr>
          <a:xfrm>
            <a:off x="4427538" y="1309688"/>
            <a:ext cx="936625" cy="554831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sz="900"/>
          </a:p>
        </p:txBody>
      </p:sp>
      <p:pic>
        <p:nvPicPr>
          <p:cNvPr id="24" name="Imagem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0663" y="3989388"/>
            <a:ext cx="590550" cy="706437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Imagem 2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3275" y="3971925"/>
            <a:ext cx="604838" cy="727075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6" name="Imagem 2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08513" y="4857750"/>
            <a:ext cx="614362" cy="760413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Imagem 2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98988" y="5776913"/>
            <a:ext cx="635000" cy="757237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" name="Imagem 1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32325" y="2249488"/>
            <a:ext cx="568325" cy="681037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Imagem 2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27563" y="1400175"/>
            <a:ext cx="577850" cy="690563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" name="Imagem 2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613275" y="3089275"/>
            <a:ext cx="604838" cy="72390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Retângulo 2"/>
          <p:cNvSpPr/>
          <p:nvPr/>
        </p:nvSpPr>
        <p:spPr>
          <a:xfrm>
            <a:off x="5407025" y="1323975"/>
            <a:ext cx="3562350" cy="518636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pt-BR" altLang="pt-BR" sz="1150" b="1" dirty="0">
                <a:solidFill>
                  <a:srgbClr val="F79646">
                    <a:lumMod val="75000"/>
                  </a:srgbClr>
                </a:solidFill>
                <a:latin typeface="+mj-lt"/>
                <a:ea typeface="Times New Roman" pitchFamily="18" charset="0"/>
                <a:cs typeface="DTLProkyonST Light" pitchFamily="50" charset="0"/>
              </a:rPr>
              <a:t>Aluísio Guimarães.</a:t>
            </a:r>
            <a:r>
              <a:rPr lang="pt-BR" altLang="pt-BR" sz="1150" dirty="0">
                <a:solidFill>
                  <a:srgbClr val="000000"/>
                </a:solidFill>
                <a:latin typeface="+mj-lt"/>
                <a:ea typeface="Times New Roman" pitchFamily="18" charset="0"/>
                <a:cs typeface="DTLProkyonST Light" pitchFamily="50" charset="0"/>
              </a:rPr>
              <a:t> Engenheiro civil com especialização em Planejamento e Análise de Projeto. Consultor há 40 anos. Supervisiona e atua modelos, redes e estruturas organizacionais, sistemas de gestão e mecanismos de coordenação e controle.</a:t>
            </a:r>
          </a:p>
          <a:p>
            <a:pPr>
              <a:defRPr/>
            </a:pPr>
            <a:endParaRPr lang="pt-BR" altLang="pt-BR" sz="1150" b="1" dirty="0">
              <a:solidFill>
                <a:srgbClr val="F79646">
                  <a:lumMod val="75000"/>
                </a:srgbClr>
              </a:solidFill>
              <a:latin typeface="+mj-lt"/>
              <a:ea typeface="Times New Roman" pitchFamily="18" charset="0"/>
              <a:cs typeface="DTLProkyonST Light" pitchFamily="50" charset="0"/>
            </a:endParaRPr>
          </a:p>
          <a:p>
            <a:pPr>
              <a:defRPr/>
            </a:pPr>
            <a:r>
              <a:rPr lang="pt-BR" altLang="pt-BR" sz="1150" b="1" dirty="0">
                <a:solidFill>
                  <a:srgbClr val="F79646">
                    <a:lumMod val="75000"/>
                  </a:srgbClr>
                </a:solidFill>
                <a:latin typeface="+mj-lt"/>
                <a:ea typeface="Times New Roman" pitchFamily="18" charset="0"/>
                <a:cs typeface="DTLProkyonST Light" pitchFamily="50" charset="0"/>
              </a:rPr>
              <a:t>Adriana Fontes. </a:t>
            </a:r>
            <a:r>
              <a:rPr lang="pt-BR" altLang="pt-BR" sz="1150" dirty="0">
                <a:solidFill>
                  <a:srgbClr val="000000"/>
                </a:solidFill>
                <a:latin typeface="+mj-lt"/>
                <a:ea typeface="Times New Roman" pitchFamily="18" charset="0"/>
                <a:cs typeface="DTLProkyonST Light" pitchFamily="50" charset="0"/>
              </a:rPr>
              <a:t>Economista, Mestre em Engenharia de Produção. Doutora em Economia. Participa nos temas de mercado de trabalho, políticas sociais e informalidade.</a:t>
            </a:r>
          </a:p>
          <a:p>
            <a:pPr>
              <a:defRPr/>
            </a:pPr>
            <a:endParaRPr lang="pt-BR" altLang="pt-BR" sz="1150" dirty="0">
              <a:solidFill>
                <a:srgbClr val="000000"/>
              </a:solidFill>
              <a:latin typeface="+mj-lt"/>
              <a:ea typeface="Times New Roman" pitchFamily="18" charset="0"/>
              <a:cs typeface="DTLProkyonST Light" pitchFamily="50" charset="0"/>
            </a:endParaRPr>
          </a:p>
          <a:p>
            <a:pPr>
              <a:defRPr/>
            </a:pPr>
            <a:r>
              <a:rPr lang="pt-BR" altLang="pt-BR" sz="1150" b="1" dirty="0">
                <a:solidFill>
                  <a:srgbClr val="F79646">
                    <a:lumMod val="75000"/>
                  </a:srgbClr>
                </a:solidFill>
                <a:latin typeface="+mj-lt"/>
                <a:ea typeface="Times New Roman" pitchFamily="18" charset="0"/>
                <a:cs typeface="DTLProkyonST Light" pitchFamily="50" charset="0"/>
              </a:rPr>
              <a:t>Elimar Nascimento.</a:t>
            </a:r>
            <a:r>
              <a:rPr lang="pt-BR" altLang="pt-BR" sz="1150" dirty="0">
                <a:solidFill>
                  <a:srgbClr val="000000"/>
                </a:solidFill>
                <a:latin typeface="+mj-lt"/>
                <a:ea typeface="Times New Roman" pitchFamily="18" charset="0"/>
                <a:cs typeface="DTLProkyonST Light" pitchFamily="50" charset="0"/>
              </a:rPr>
              <a:t> Cientista Social, com pós-doutorado em Ciências Sociais.  É parceiro da Macroplan e atua em projetos de análises prospectivas.</a:t>
            </a:r>
          </a:p>
          <a:p>
            <a:pPr>
              <a:defRPr/>
            </a:pPr>
            <a:endParaRPr lang="pt-BR" altLang="pt-BR" sz="500" dirty="0">
              <a:solidFill>
                <a:srgbClr val="000000"/>
              </a:solidFill>
              <a:latin typeface="+mj-lt"/>
              <a:ea typeface="Times New Roman" pitchFamily="18" charset="0"/>
              <a:cs typeface="DTLProkyonST Light" pitchFamily="50" charset="0"/>
            </a:endParaRPr>
          </a:p>
          <a:p>
            <a:pPr>
              <a:defRPr/>
            </a:pPr>
            <a:endParaRPr lang="pt-BR" altLang="pt-BR" sz="1150" dirty="0">
              <a:solidFill>
                <a:srgbClr val="000000"/>
              </a:solidFill>
              <a:latin typeface="+mj-lt"/>
              <a:ea typeface="Times New Roman" pitchFamily="18" charset="0"/>
              <a:cs typeface="DTLProkyonST Light" pitchFamily="50" charset="0"/>
            </a:endParaRPr>
          </a:p>
          <a:p>
            <a:pPr>
              <a:defRPr/>
            </a:pPr>
            <a:r>
              <a:rPr lang="pt-BR" altLang="pt-BR" sz="1150" b="1" dirty="0">
                <a:solidFill>
                  <a:srgbClr val="F79646">
                    <a:lumMod val="75000"/>
                  </a:srgbClr>
                </a:solidFill>
                <a:latin typeface="+mj-lt"/>
                <a:ea typeface="Times New Roman" pitchFamily="18" charset="0"/>
                <a:cs typeface="DTLProkyonST Light" pitchFamily="50" charset="0"/>
              </a:rPr>
              <a:t>Gilberto Figueira. </a:t>
            </a:r>
            <a:r>
              <a:rPr lang="pt-BR" altLang="pt-BR" sz="1150" dirty="0">
                <a:solidFill>
                  <a:srgbClr val="000000"/>
                </a:solidFill>
                <a:latin typeface="+mj-lt"/>
                <a:ea typeface="Times New Roman" pitchFamily="18" charset="0"/>
                <a:cs typeface="DTLProkyonST Light" pitchFamily="50" charset="0"/>
              </a:rPr>
              <a:t>Engenheiro Químico e doutorando em Administração. </a:t>
            </a:r>
            <a:r>
              <a:rPr lang="pt-BR" altLang="pt-BR" sz="1150" dirty="0" err="1">
                <a:solidFill>
                  <a:srgbClr val="000000"/>
                </a:solidFill>
                <a:latin typeface="+mj-lt"/>
                <a:ea typeface="Times New Roman" pitchFamily="18" charset="0"/>
                <a:cs typeface="DTLProkyonST Light" pitchFamily="50" charset="0"/>
              </a:rPr>
              <a:t>Ex-executivo</a:t>
            </a:r>
            <a:r>
              <a:rPr lang="pt-BR" altLang="pt-BR" sz="1150" dirty="0">
                <a:solidFill>
                  <a:srgbClr val="000000"/>
                </a:solidFill>
                <a:latin typeface="+mj-lt"/>
                <a:ea typeface="Times New Roman" pitchFamily="18" charset="0"/>
                <a:cs typeface="DTLProkyonST Light" pitchFamily="50" charset="0"/>
              </a:rPr>
              <a:t>, nas área de marketing e novos projetos da </a:t>
            </a:r>
            <a:r>
              <a:rPr lang="pt-BR" altLang="pt-BR" sz="1150" dirty="0" err="1">
                <a:solidFill>
                  <a:srgbClr val="000000"/>
                </a:solidFill>
                <a:latin typeface="+mj-lt"/>
                <a:ea typeface="Times New Roman" pitchFamily="18" charset="0"/>
                <a:cs typeface="DTLProkyonST Light" pitchFamily="50" charset="0"/>
              </a:rPr>
              <a:t>L’Oreal</a:t>
            </a:r>
            <a:r>
              <a:rPr lang="pt-BR" altLang="pt-BR" sz="1150" dirty="0">
                <a:solidFill>
                  <a:srgbClr val="000000"/>
                </a:solidFill>
                <a:latin typeface="+mj-lt"/>
                <a:ea typeface="Times New Roman" pitchFamily="18" charset="0"/>
                <a:cs typeface="DTLProkyonST Light" pitchFamily="50" charset="0"/>
              </a:rPr>
              <a:t> Brasil e América Latina.</a:t>
            </a:r>
          </a:p>
          <a:p>
            <a:pPr>
              <a:defRPr/>
            </a:pPr>
            <a:endParaRPr lang="pt-BR" altLang="pt-BR" sz="1150" dirty="0">
              <a:solidFill>
                <a:srgbClr val="000000"/>
              </a:solidFill>
              <a:latin typeface="+mj-lt"/>
              <a:ea typeface="Times New Roman" pitchFamily="18" charset="0"/>
              <a:cs typeface="DTLProkyonST Light" pitchFamily="50" charset="0"/>
            </a:endParaRPr>
          </a:p>
          <a:p>
            <a:pPr>
              <a:defRPr/>
            </a:pPr>
            <a:r>
              <a:rPr lang="pt-BR" altLang="pt-BR" sz="1150" b="1" dirty="0">
                <a:solidFill>
                  <a:srgbClr val="F79646">
                    <a:lumMod val="75000"/>
                  </a:srgbClr>
                </a:solidFill>
                <a:latin typeface="+mj-lt"/>
                <a:ea typeface="Times New Roman" pitchFamily="18" charset="0"/>
                <a:cs typeface="DTLProkyonST Light" pitchFamily="50" charset="0"/>
              </a:rPr>
              <a:t>Karla Régnier. </a:t>
            </a:r>
            <a:r>
              <a:rPr lang="pt-BR" altLang="pt-BR" sz="1150" dirty="0">
                <a:solidFill>
                  <a:srgbClr val="000000"/>
                </a:solidFill>
                <a:latin typeface="+mj-lt"/>
                <a:ea typeface="Times New Roman" pitchFamily="18" charset="0"/>
                <a:cs typeface="DTLProkyonST Light" pitchFamily="50" charset="0"/>
              </a:rPr>
              <a:t>Doutora em Sociologia. Gerencia e atua em projetos nas áreas de cenários, planejamento e pesquisa qualitativa.</a:t>
            </a:r>
          </a:p>
          <a:p>
            <a:pPr>
              <a:defRPr/>
            </a:pPr>
            <a:endParaRPr lang="pt-BR" altLang="pt-BR" sz="1150" dirty="0">
              <a:latin typeface="Calibri" panose="020F0502020204030204" pitchFamily="34" charset="0"/>
            </a:endParaRPr>
          </a:p>
          <a:p>
            <a:pPr>
              <a:defRPr/>
            </a:pPr>
            <a:r>
              <a:rPr lang="pt-BR" altLang="pt-BR" sz="1150" b="1" dirty="0">
                <a:solidFill>
                  <a:srgbClr val="F79646">
                    <a:lumMod val="75000"/>
                  </a:srgbClr>
                </a:solidFill>
                <a:latin typeface="+mj-lt"/>
                <a:ea typeface="Times New Roman" pitchFamily="18" charset="0"/>
                <a:cs typeface="DTLProkyonST Light" pitchFamily="50" charset="0"/>
              </a:rPr>
              <a:t>Mauro Lourenço. </a:t>
            </a:r>
            <a:r>
              <a:rPr lang="pt-BR" altLang="pt-BR" sz="1150" dirty="0">
                <a:solidFill>
                  <a:srgbClr val="000000"/>
                </a:solidFill>
                <a:latin typeface="+mj-lt"/>
                <a:ea typeface="Times New Roman" pitchFamily="18" charset="0"/>
                <a:cs typeface="DTLProkyonST Light" pitchFamily="50" charset="0"/>
              </a:rPr>
              <a:t>Associado da Macroplan. Mestre em Engenharia de Transportes. Coordenou por 10 anos, no Governo Federal, estudos e projetos de grande porte, em todo o país, no setor de transportes. Consultor há mais de 20 anos, </a:t>
            </a:r>
          </a:p>
        </p:txBody>
      </p:sp>
      <p:pic>
        <p:nvPicPr>
          <p:cNvPr id="22" name="Imagem 2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20663" y="2222500"/>
            <a:ext cx="590550" cy="709613"/>
          </a:xfrm>
          <a:prstGeom prst="rect">
            <a:avLst/>
          </a:prstGeom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404" name="Rectangle 39"/>
          <p:cNvSpPr txBox="1">
            <a:spLocks noChangeArrowheads="1"/>
          </p:cNvSpPr>
          <p:nvPr/>
        </p:nvSpPr>
        <p:spPr bwMode="auto">
          <a:xfrm>
            <a:off x="611188" y="0"/>
            <a:ext cx="6408737" cy="1341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>
                <a:srgbClr val="E46C0A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>
                <a:srgbClr val="006666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>
                <a:srgbClr val="953735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>
                <a:srgbClr val="595959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>
                <a:srgbClr val="595959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>
                <a:srgbClr val="595959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>
                <a:srgbClr val="595959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>
                <a:srgbClr val="595959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>
                <a:srgbClr val="595959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pt-BR" altLang="pt-BR" sz="2800">
                <a:solidFill>
                  <a:srgbClr val="483018"/>
                </a:solidFill>
              </a:rPr>
              <a:t>Equipe Sênior multidisciplinar</a:t>
            </a:r>
          </a:p>
        </p:txBody>
      </p:sp>
      <p:sp>
        <p:nvSpPr>
          <p:cNvPr id="16405" name="Espaço Reservado para Número de Slide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>
                <a:srgbClr val="E46C0A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>
                <a:srgbClr val="006666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>
                <a:srgbClr val="953735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>
                <a:srgbClr val="595959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>
                <a:srgbClr val="595959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>
                <a:srgbClr val="595959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>
                <a:srgbClr val="595959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>
                <a:srgbClr val="595959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>
                <a:srgbClr val="595959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5966DAEA-A3FD-4BB0-B85D-CA4C9EA8E64D}" type="slidenum">
              <a:rPr lang="pt-BR" altLang="pt-BR" sz="1000" smtClean="0">
                <a:solidFill>
                  <a:srgbClr val="483018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5</a:t>
            </a:fld>
            <a:endParaRPr lang="pt-BR" altLang="pt-BR" sz="1000" smtClean="0">
              <a:solidFill>
                <a:srgbClr val="48301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9485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2904513" y="1500188"/>
            <a:ext cx="2065564" cy="4814887"/>
          </a:xfrm>
          <a:prstGeom prst="rect">
            <a:avLst/>
          </a:prstGeom>
          <a:solidFill>
            <a:schemeClr val="bg1"/>
          </a:solidFill>
          <a:ln w="28575" cap="rnd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6" name="Retângulo 35"/>
          <p:cNvSpPr/>
          <p:nvPr/>
        </p:nvSpPr>
        <p:spPr>
          <a:xfrm>
            <a:off x="5677420" y="1500188"/>
            <a:ext cx="2065564" cy="4814887"/>
          </a:xfrm>
          <a:prstGeom prst="rect">
            <a:avLst/>
          </a:prstGeom>
          <a:solidFill>
            <a:schemeClr val="bg1"/>
          </a:solidFill>
          <a:ln w="28575" cap="rnd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Organização da Exposição</a:t>
            </a:r>
            <a:endParaRPr lang="pt-PT" dirty="0"/>
          </a:p>
        </p:txBody>
      </p:sp>
      <p:sp>
        <p:nvSpPr>
          <p:cNvPr id="22" name="Triângulo isósceles 21"/>
          <p:cNvSpPr/>
          <p:nvPr/>
        </p:nvSpPr>
        <p:spPr>
          <a:xfrm rot="5400000">
            <a:off x="2217912" y="3804181"/>
            <a:ext cx="665213" cy="39913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Retângulo 22"/>
          <p:cNvSpPr/>
          <p:nvPr/>
        </p:nvSpPr>
        <p:spPr>
          <a:xfrm>
            <a:off x="443363" y="3058759"/>
            <a:ext cx="1779770" cy="2018234"/>
          </a:xfrm>
          <a:prstGeom prst="rect">
            <a:avLst/>
          </a:prstGeom>
          <a:solidFill>
            <a:schemeClr val="accent4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8100" eaLnBrk="0" hangingPunct="0">
              <a:lnSpc>
                <a:spcPct val="120000"/>
              </a:lnSpc>
              <a:buClr>
                <a:srgbClr val="003366"/>
              </a:buClr>
              <a:tabLst>
                <a:tab pos="76200" algn="l"/>
              </a:tabLst>
            </a:pPr>
            <a:r>
              <a:rPr lang="pt-BR" kern="0" cap="small" dirty="0">
                <a:solidFill>
                  <a:schemeClr val="bg1"/>
                </a:solidFill>
              </a:rPr>
              <a:t>Tendências                       </a:t>
            </a:r>
          </a:p>
        </p:txBody>
      </p:sp>
      <p:sp>
        <p:nvSpPr>
          <p:cNvPr id="24" name="Retângulo 23"/>
          <p:cNvSpPr/>
          <p:nvPr/>
        </p:nvSpPr>
        <p:spPr>
          <a:xfrm>
            <a:off x="3044569" y="2386012"/>
            <a:ext cx="1779770" cy="1286879"/>
          </a:xfrm>
          <a:prstGeom prst="rect">
            <a:avLst/>
          </a:prstGeom>
          <a:solidFill>
            <a:schemeClr val="accent4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0" hangingPunct="0">
              <a:lnSpc>
                <a:spcPct val="120000"/>
              </a:lnSpc>
              <a:buClr>
                <a:srgbClr val="003366"/>
              </a:buClr>
            </a:pPr>
            <a:r>
              <a:rPr lang="pt-BR" kern="0" cap="small" dirty="0">
                <a:solidFill>
                  <a:schemeClr val="bg1"/>
                </a:solidFill>
              </a:rPr>
              <a:t>Tendências e </a:t>
            </a:r>
            <a:r>
              <a:rPr lang="pt-BR" kern="0" cap="small" dirty="0" smtClean="0">
                <a:solidFill>
                  <a:schemeClr val="bg1"/>
                </a:solidFill>
              </a:rPr>
              <a:t>incertezas</a:t>
            </a:r>
            <a:endParaRPr lang="pt-BR" kern="0" cap="small" dirty="0">
              <a:solidFill>
                <a:schemeClr val="bg1"/>
              </a:solidFill>
            </a:endParaRPr>
          </a:p>
        </p:txBody>
      </p:sp>
      <p:sp>
        <p:nvSpPr>
          <p:cNvPr id="25" name="Retângulo 24"/>
          <p:cNvSpPr/>
          <p:nvPr/>
        </p:nvSpPr>
        <p:spPr>
          <a:xfrm>
            <a:off x="3044569" y="4471981"/>
            <a:ext cx="1779770" cy="1680493"/>
          </a:xfrm>
          <a:prstGeom prst="rect">
            <a:avLst/>
          </a:prstGeom>
          <a:solidFill>
            <a:schemeClr val="accent4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0" anchor="t"/>
          <a:lstStyle/>
          <a:p>
            <a:pPr eaLnBrk="0" hangingPunct="0">
              <a:lnSpc>
                <a:spcPct val="120000"/>
              </a:lnSpc>
              <a:buClr>
                <a:srgbClr val="003366"/>
              </a:buClr>
            </a:pPr>
            <a:r>
              <a:rPr lang="pt-BR" kern="0" cap="small" dirty="0">
                <a:solidFill>
                  <a:schemeClr val="bg1"/>
                </a:solidFill>
              </a:rPr>
              <a:t>Cenários para </a:t>
            </a:r>
            <a:r>
              <a:rPr lang="pt-BR" kern="0" cap="small" dirty="0" smtClean="0">
                <a:solidFill>
                  <a:schemeClr val="bg1"/>
                </a:solidFill>
              </a:rPr>
              <a:t>o</a:t>
            </a:r>
            <a:endParaRPr lang="pt-BR" kern="0" cap="small" dirty="0">
              <a:solidFill>
                <a:schemeClr val="bg1"/>
              </a:solidFill>
            </a:endParaRPr>
          </a:p>
        </p:txBody>
      </p:sp>
      <p:sp>
        <p:nvSpPr>
          <p:cNvPr id="28" name="Retângulo 27"/>
          <p:cNvSpPr/>
          <p:nvPr/>
        </p:nvSpPr>
        <p:spPr>
          <a:xfrm>
            <a:off x="5818115" y="2386012"/>
            <a:ext cx="1779770" cy="1286879"/>
          </a:xfrm>
          <a:prstGeom prst="rect">
            <a:avLst/>
          </a:prstGeom>
          <a:solidFill>
            <a:schemeClr val="accent4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0" hangingPunct="0">
              <a:lnSpc>
                <a:spcPct val="120000"/>
              </a:lnSpc>
              <a:buClr>
                <a:srgbClr val="003366"/>
              </a:buClr>
            </a:pPr>
            <a:r>
              <a:rPr lang="pt-BR" kern="0" cap="small" dirty="0">
                <a:solidFill>
                  <a:schemeClr val="bg1"/>
                </a:solidFill>
              </a:rPr>
              <a:t>Os desafios para o futuro</a:t>
            </a:r>
          </a:p>
        </p:txBody>
      </p:sp>
      <p:sp>
        <p:nvSpPr>
          <p:cNvPr id="29" name="Retângulo 28"/>
          <p:cNvSpPr/>
          <p:nvPr/>
        </p:nvSpPr>
        <p:spPr>
          <a:xfrm>
            <a:off x="5818115" y="4471981"/>
            <a:ext cx="1779770" cy="1680493"/>
          </a:xfrm>
          <a:prstGeom prst="rect">
            <a:avLst/>
          </a:prstGeom>
          <a:solidFill>
            <a:schemeClr val="accent4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0" hangingPunct="0">
              <a:lnSpc>
                <a:spcPct val="120000"/>
              </a:lnSpc>
              <a:buClr>
                <a:srgbClr val="003366"/>
              </a:buClr>
            </a:pPr>
            <a:r>
              <a:rPr lang="pt-BR" kern="0" cap="small" dirty="0">
                <a:solidFill>
                  <a:schemeClr val="bg1"/>
                </a:solidFill>
              </a:rPr>
              <a:t>O Investimento Social no mundo e no Brasil</a:t>
            </a:r>
            <a:endParaRPr lang="pt-BR" kern="0" cap="small" dirty="0">
              <a:solidFill>
                <a:schemeClr val="bg1"/>
              </a:solidFill>
            </a:endParaRPr>
          </a:p>
        </p:txBody>
      </p:sp>
      <p:sp>
        <p:nvSpPr>
          <p:cNvPr id="30" name="Triângulo isósceles 29"/>
          <p:cNvSpPr/>
          <p:nvPr/>
        </p:nvSpPr>
        <p:spPr>
          <a:xfrm rot="5400000">
            <a:off x="5011571" y="3804181"/>
            <a:ext cx="665213" cy="39913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" name="Triângulo isósceles 31"/>
          <p:cNvSpPr/>
          <p:nvPr/>
        </p:nvSpPr>
        <p:spPr>
          <a:xfrm rot="10800000">
            <a:off x="3751871" y="3967106"/>
            <a:ext cx="384006" cy="230405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3" name="Triângulo isósceles 32"/>
          <p:cNvSpPr/>
          <p:nvPr/>
        </p:nvSpPr>
        <p:spPr>
          <a:xfrm rot="10800000">
            <a:off x="6489343" y="3967106"/>
            <a:ext cx="384006" cy="230405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4" name="Retângulo 33"/>
          <p:cNvSpPr/>
          <p:nvPr/>
        </p:nvSpPr>
        <p:spPr>
          <a:xfrm>
            <a:off x="1143895" y="4578397"/>
            <a:ext cx="955711" cy="307777"/>
          </a:xfrm>
          <a:prstGeom prst="rect">
            <a:avLst/>
          </a:prstGeom>
          <a:solidFill>
            <a:schemeClr val="accent2"/>
          </a:solidFill>
        </p:spPr>
        <p:txBody>
          <a:bodyPr wrap="none">
            <a:spAutoFit/>
          </a:bodyPr>
          <a:lstStyle/>
          <a:p>
            <a:r>
              <a:rPr lang="pt-BR" sz="1400" dirty="0" smtClean="0">
                <a:solidFill>
                  <a:schemeClr val="bg1"/>
                </a:solidFill>
              </a:rPr>
              <a:t>MUNDIAIS</a:t>
            </a:r>
            <a:endParaRPr lang="pt-BR" sz="1400" dirty="0">
              <a:solidFill>
                <a:schemeClr val="bg1"/>
              </a:solidFill>
            </a:endParaRPr>
          </a:p>
        </p:txBody>
      </p:sp>
      <p:sp>
        <p:nvSpPr>
          <p:cNvPr id="35" name="Retângulo 34"/>
          <p:cNvSpPr/>
          <p:nvPr/>
        </p:nvSpPr>
        <p:spPr>
          <a:xfrm>
            <a:off x="4030425" y="3295697"/>
            <a:ext cx="686406" cy="307777"/>
          </a:xfrm>
          <a:prstGeom prst="rect">
            <a:avLst/>
          </a:prstGeom>
          <a:solidFill>
            <a:schemeClr val="accent2"/>
          </a:solidFill>
        </p:spPr>
        <p:txBody>
          <a:bodyPr wrap="none">
            <a:spAutoFit/>
          </a:bodyPr>
          <a:lstStyle/>
          <a:p>
            <a:r>
              <a:rPr lang="pt-BR" sz="1400" dirty="0" smtClean="0">
                <a:solidFill>
                  <a:schemeClr val="bg1"/>
                </a:solidFill>
              </a:rPr>
              <a:t>BRASIL</a:t>
            </a:r>
            <a:endParaRPr lang="pt-BR" sz="1400" dirty="0">
              <a:solidFill>
                <a:schemeClr val="bg1"/>
              </a:solidFill>
            </a:endParaRPr>
          </a:p>
        </p:txBody>
      </p:sp>
      <p:sp>
        <p:nvSpPr>
          <p:cNvPr id="37" name="Retângulo 36"/>
          <p:cNvSpPr/>
          <p:nvPr/>
        </p:nvSpPr>
        <p:spPr>
          <a:xfrm>
            <a:off x="3154125" y="5700330"/>
            <a:ext cx="970137" cy="350865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eaLnBrk="0" hangingPunct="0">
              <a:lnSpc>
                <a:spcPct val="120000"/>
              </a:lnSpc>
              <a:buClr>
                <a:srgbClr val="003366"/>
              </a:buClr>
            </a:pPr>
            <a:r>
              <a:rPr lang="pt-BR" sz="1400" kern="0" cap="small" dirty="0" smtClean="0">
                <a:solidFill>
                  <a:schemeClr val="bg1"/>
                </a:solidFill>
              </a:rPr>
              <a:t>2015-2018</a:t>
            </a:r>
            <a:endParaRPr lang="pt-BR" sz="1400" kern="0" cap="small" dirty="0">
              <a:solidFill>
                <a:schemeClr val="bg1"/>
              </a:solidFill>
            </a:endParaRPr>
          </a:p>
        </p:txBody>
      </p:sp>
      <p:sp>
        <p:nvSpPr>
          <p:cNvPr id="38" name="Retângulo 37"/>
          <p:cNvSpPr/>
          <p:nvPr/>
        </p:nvSpPr>
        <p:spPr>
          <a:xfrm>
            <a:off x="3154125" y="5376904"/>
            <a:ext cx="686406" cy="307777"/>
          </a:xfrm>
          <a:prstGeom prst="rect">
            <a:avLst/>
          </a:prstGeom>
          <a:solidFill>
            <a:schemeClr val="accent2"/>
          </a:solidFill>
        </p:spPr>
        <p:txBody>
          <a:bodyPr wrap="none">
            <a:spAutoFit/>
          </a:bodyPr>
          <a:lstStyle/>
          <a:p>
            <a:r>
              <a:rPr lang="pt-BR" sz="1400" dirty="0" smtClean="0">
                <a:solidFill>
                  <a:schemeClr val="bg1"/>
                </a:solidFill>
              </a:rPr>
              <a:t>BRASIL</a:t>
            </a:r>
            <a:endParaRPr lang="pt-BR" sz="1400" dirty="0">
              <a:solidFill>
                <a:schemeClr val="bg1"/>
              </a:solidFill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5951" y="2358517"/>
            <a:ext cx="610515" cy="610515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2712" y="1626082"/>
            <a:ext cx="643532" cy="659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392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As tendências de longo prazo apontam para um MUNDO com mais… </a:t>
            </a:r>
            <a:endParaRPr lang="pt-PT" dirty="0"/>
          </a:p>
        </p:txBody>
      </p:sp>
      <p:sp>
        <p:nvSpPr>
          <p:cNvPr id="6" name="Retângulo 5"/>
          <p:cNvSpPr/>
          <p:nvPr/>
        </p:nvSpPr>
        <p:spPr>
          <a:xfrm>
            <a:off x="90363" y="1293718"/>
            <a:ext cx="8893175" cy="5229200"/>
          </a:xfrm>
          <a:prstGeom prst="rect">
            <a:avLst/>
          </a:prstGeom>
          <a:noFill/>
          <a:ln>
            <a:noFill/>
          </a:ln>
        </p:spPr>
      </p:sp>
      <p:grpSp>
        <p:nvGrpSpPr>
          <p:cNvPr id="39" name="Grupo 38"/>
          <p:cNvGrpSpPr/>
          <p:nvPr/>
        </p:nvGrpSpPr>
        <p:grpSpPr>
          <a:xfrm>
            <a:off x="90363" y="2774408"/>
            <a:ext cx="2686627" cy="1924964"/>
            <a:chOff x="90363" y="3130574"/>
            <a:chExt cx="2686627" cy="1924964"/>
          </a:xfrm>
        </p:grpSpPr>
        <p:sp>
          <p:nvSpPr>
            <p:cNvPr id="7" name="Forma livre 6"/>
            <p:cNvSpPr/>
            <p:nvPr/>
          </p:nvSpPr>
          <p:spPr>
            <a:xfrm>
              <a:off x="1332739" y="3815818"/>
              <a:ext cx="1444251" cy="1239720"/>
            </a:xfrm>
            <a:custGeom>
              <a:avLst/>
              <a:gdLst>
                <a:gd name="connsiteX0" fmla="*/ 0 w 1444251"/>
                <a:gd name="connsiteY0" fmla="*/ 619860 h 1239720"/>
                <a:gd name="connsiteX1" fmla="*/ 309930 w 1444251"/>
                <a:gd name="connsiteY1" fmla="*/ 0 h 1239720"/>
                <a:gd name="connsiteX2" fmla="*/ 1134321 w 1444251"/>
                <a:gd name="connsiteY2" fmla="*/ 0 h 1239720"/>
                <a:gd name="connsiteX3" fmla="*/ 1444251 w 1444251"/>
                <a:gd name="connsiteY3" fmla="*/ 619860 h 1239720"/>
                <a:gd name="connsiteX4" fmla="*/ 1134321 w 1444251"/>
                <a:gd name="connsiteY4" fmla="*/ 1239720 h 1239720"/>
                <a:gd name="connsiteX5" fmla="*/ 309930 w 1444251"/>
                <a:gd name="connsiteY5" fmla="*/ 1239720 h 1239720"/>
                <a:gd name="connsiteX6" fmla="*/ 0 w 1444251"/>
                <a:gd name="connsiteY6" fmla="*/ 619860 h 1239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4251" h="1239720">
                  <a:moveTo>
                    <a:pt x="0" y="619860"/>
                  </a:moveTo>
                  <a:lnTo>
                    <a:pt x="309930" y="0"/>
                  </a:lnTo>
                  <a:lnTo>
                    <a:pt x="1134321" y="0"/>
                  </a:lnTo>
                  <a:lnTo>
                    <a:pt x="1444251" y="619860"/>
                  </a:lnTo>
                  <a:lnTo>
                    <a:pt x="1134321" y="1239720"/>
                  </a:lnTo>
                  <a:lnTo>
                    <a:pt x="309930" y="1239720"/>
                  </a:lnTo>
                  <a:lnTo>
                    <a:pt x="0" y="619860"/>
                  </a:lnTo>
                  <a:close/>
                </a:path>
              </a:pathLst>
            </a:custGeom>
            <a:ln>
              <a:solidFill>
                <a:srgbClr val="D9D9D9"/>
              </a:solidFill>
            </a:ln>
          </p:spPr>
          <p:style>
            <a:lnRef idx="2">
              <a:scrgbClr r="0" g="0" b="0"/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23664" tIns="205960" rIns="223664" bIns="20596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PT" sz="1100" b="1" kern="1200" dirty="0" smtClean="0"/>
                <a:t>RENDA E CONSUMO NOS EMERGENTES</a:t>
              </a:r>
              <a:endParaRPr lang="pt-PT" sz="1100" b="1" kern="1200" dirty="0"/>
            </a:p>
          </p:txBody>
        </p:sp>
        <p:sp>
          <p:nvSpPr>
            <p:cNvPr id="8" name="Hexágono 7"/>
            <p:cNvSpPr/>
            <p:nvPr/>
          </p:nvSpPr>
          <p:spPr>
            <a:xfrm>
              <a:off x="1367422" y="4370294"/>
              <a:ext cx="168081" cy="145297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0098DB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Hexágono 8"/>
            <p:cNvSpPr/>
            <p:nvPr/>
          </p:nvSpPr>
          <p:spPr>
            <a:xfrm>
              <a:off x="90363" y="3130574"/>
              <a:ext cx="1444251" cy="1239720"/>
            </a:xfrm>
            <a:prstGeom prst="hexagon">
              <a:avLst>
                <a:gd name="adj" fmla="val 25000"/>
                <a:gd name="vf" fmla="val 115470"/>
              </a:avLst>
            </a:prstGeom>
            <a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14000" r="-14000"/>
              </a:stretch>
            </a:blip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dk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Hexágono 9"/>
            <p:cNvSpPr/>
            <p:nvPr/>
          </p:nvSpPr>
          <p:spPr>
            <a:xfrm>
              <a:off x="1079284" y="4205779"/>
              <a:ext cx="168081" cy="145297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4">
                <a:lumMod val="90000"/>
                <a:lumOff val="10000"/>
              </a:scheme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41" name="Grupo 40"/>
          <p:cNvGrpSpPr/>
          <p:nvPr/>
        </p:nvGrpSpPr>
        <p:grpSpPr>
          <a:xfrm>
            <a:off x="2575116" y="2770658"/>
            <a:ext cx="2687516" cy="1926371"/>
            <a:chOff x="2575116" y="3126824"/>
            <a:chExt cx="2687516" cy="1926371"/>
          </a:xfrm>
        </p:grpSpPr>
        <p:sp>
          <p:nvSpPr>
            <p:cNvPr id="11" name="Forma livre 10"/>
            <p:cNvSpPr/>
            <p:nvPr/>
          </p:nvSpPr>
          <p:spPr>
            <a:xfrm>
              <a:off x="2575116" y="3126824"/>
              <a:ext cx="1444251" cy="1239720"/>
            </a:xfrm>
            <a:custGeom>
              <a:avLst/>
              <a:gdLst>
                <a:gd name="connsiteX0" fmla="*/ 0 w 1444251"/>
                <a:gd name="connsiteY0" fmla="*/ 619860 h 1239720"/>
                <a:gd name="connsiteX1" fmla="*/ 309930 w 1444251"/>
                <a:gd name="connsiteY1" fmla="*/ 0 h 1239720"/>
                <a:gd name="connsiteX2" fmla="*/ 1134321 w 1444251"/>
                <a:gd name="connsiteY2" fmla="*/ 0 h 1239720"/>
                <a:gd name="connsiteX3" fmla="*/ 1444251 w 1444251"/>
                <a:gd name="connsiteY3" fmla="*/ 619860 h 1239720"/>
                <a:gd name="connsiteX4" fmla="*/ 1134321 w 1444251"/>
                <a:gd name="connsiteY4" fmla="*/ 1239720 h 1239720"/>
                <a:gd name="connsiteX5" fmla="*/ 309930 w 1444251"/>
                <a:gd name="connsiteY5" fmla="*/ 1239720 h 1239720"/>
                <a:gd name="connsiteX6" fmla="*/ 0 w 1444251"/>
                <a:gd name="connsiteY6" fmla="*/ 619860 h 1239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4251" h="1239720">
                  <a:moveTo>
                    <a:pt x="0" y="619860"/>
                  </a:moveTo>
                  <a:lnTo>
                    <a:pt x="309930" y="0"/>
                  </a:lnTo>
                  <a:lnTo>
                    <a:pt x="1134321" y="0"/>
                  </a:lnTo>
                  <a:lnTo>
                    <a:pt x="1444251" y="619860"/>
                  </a:lnTo>
                  <a:lnTo>
                    <a:pt x="1134321" y="1239720"/>
                  </a:lnTo>
                  <a:lnTo>
                    <a:pt x="309930" y="1239720"/>
                  </a:lnTo>
                  <a:lnTo>
                    <a:pt x="0" y="619860"/>
                  </a:lnTo>
                  <a:close/>
                </a:path>
              </a:pathLst>
            </a:custGeom>
            <a:ln>
              <a:solidFill>
                <a:srgbClr val="D9D9D9"/>
              </a:solidFill>
            </a:ln>
          </p:spPr>
          <p:style>
            <a:lnRef idx="2">
              <a:scrgbClr r="0" g="0" b="0"/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23664" tIns="205960" rIns="223664" bIns="20596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PT" sz="1100" b="1" kern="1200" smtClean="0"/>
                <a:t>IDOSOS</a:t>
              </a:r>
              <a:endParaRPr lang="pt-PT" sz="1100" b="1" kern="1200" dirty="0"/>
            </a:p>
          </p:txBody>
        </p:sp>
        <p:sp>
          <p:nvSpPr>
            <p:cNvPr id="12" name="Hexágono 11"/>
            <p:cNvSpPr/>
            <p:nvPr/>
          </p:nvSpPr>
          <p:spPr>
            <a:xfrm>
              <a:off x="3569373" y="4199217"/>
              <a:ext cx="168081" cy="145297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Hexágono 12"/>
            <p:cNvSpPr/>
            <p:nvPr/>
          </p:nvSpPr>
          <p:spPr>
            <a:xfrm>
              <a:off x="3818381" y="3813475"/>
              <a:ext cx="1444251" cy="1239720"/>
            </a:xfrm>
            <a:prstGeom prst="hexagon">
              <a:avLst>
                <a:gd name="adj" fmla="val 25000"/>
                <a:gd name="vf" fmla="val 115470"/>
              </a:avLst>
            </a:prstGeom>
            <a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14000" r="-14000"/>
              </a:stretch>
            </a:blipFill>
            <a:ln>
              <a:solidFill>
                <a:srgbClr val="D9D9D9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dk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" name="Hexágono 13"/>
            <p:cNvSpPr/>
            <p:nvPr/>
          </p:nvSpPr>
          <p:spPr>
            <a:xfrm>
              <a:off x="3853065" y="4365138"/>
              <a:ext cx="168081" cy="145297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40" name="Grupo 39"/>
          <p:cNvGrpSpPr/>
          <p:nvPr/>
        </p:nvGrpSpPr>
        <p:grpSpPr>
          <a:xfrm>
            <a:off x="1332739" y="1399701"/>
            <a:ext cx="2686628" cy="1929183"/>
            <a:chOff x="1332739" y="1755867"/>
            <a:chExt cx="2686628" cy="1929183"/>
          </a:xfrm>
        </p:grpSpPr>
        <p:sp>
          <p:nvSpPr>
            <p:cNvPr id="15" name="Forma livre 14"/>
            <p:cNvSpPr/>
            <p:nvPr/>
          </p:nvSpPr>
          <p:spPr>
            <a:xfrm>
              <a:off x="1332739" y="2445330"/>
              <a:ext cx="1444251" cy="1239720"/>
            </a:xfrm>
            <a:custGeom>
              <a:avLst/>
              <a:gdLst>
                <a:gd name="connsiteX0" fmla="*/ 0 w 1444251"/>
                <a:gd name="connsiteY0" fmla="*/ 619860 h 1239720"/>
                <a:gd name="connsiteX1" fmla="*/ 309930 w 1444251"/>
                <a:gd name="connsiteY1" fmla="*/ 0 h 1239720"/>
                <a:gd name="connsiteX2" fmla="*/ 1134321 w 1444251"/>
                <a:gd name="connsiteY2" fmla="*/ 0 h 1239720"/>
                <a:gd name="connsiteX3" fmla="*/ 1444251 w 1444251"/>
                <a:gd name="connsiteY3" fmla="*/ 619860 h 1239720"/>
                <a:gd name="connsiteX4" fmla="*/ 1134321 w 1444251"/>
                <a:gd name="connsiteY4" fmla="*/ 1239720 h 1239720"/>
                <a:gd name="connsiteX5" fmla="*/ 309930 w 1444251"/>
                <a:gd name="connsiteY5" fmla="*/ 1239720 h 1239720"/>
                <a:gd name="connsiteX6" fmla="*/ 0 w 1444251"/>
                <a:gd name="connsiteY6" fmla="*/ 619860 h 1239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4251" h="1239720">
                  <a:moveTo>
                    <a:pt x="0" y="619860"/>
                  </a:moveTo>
                  <a:lnTo>
                    <a:pt x="309930" y="0"/>
                  </a:lnTo>
                  <a:lnTo>
                    <a:pt x="1134321" y="0"/>
                  </a:lnTo>
                  <a:lnTo>
                    <a:pt x="1444251" y="619860"/>
                  </a:lnTo>
                  <a:lnTo>
                    <a:pt x="1134321" y="1239720"/>
                  </a:lnTo>
                  <a:lnTo>
                    <a:pt x="309930" y="1239720"/>
                  </a:lnTo>
                  <a:lnTo>
                    <a:pt x="0" y="619860"/>
                  </a:lnTo>
                  <a:close/>
                </a:path>
              </a:pathLst>
            </a:custGeom>
            <a:ln w="12700">
              <a:solidFill>
                <a:srgbClr val="D9D9D9"/>
              </a:solidFill>
            </a:ln>
          </p:spPr>
          <p:style>
            <a:lnRef idx="2">
              <a:scrgbClr r="0" g="0" b="0"/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23664" tIns="205960" rIns="223664" bIns="20596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PT" sz="1100" b="1" kern="1200" dirty="0" smtClean="0"/>
                <a:t>CONEXÃO ENTRE PESSOAS E </a:t>
              </a:r>
              <a:r>
                <a:rPr lang="pt-PT" sz="1100" b="1" dirty="0" smtClean="0"/>
                <a:t>ORGANIZACOES</a:t>
              </a:r>
              <a:endParaRPr lang="pt-PT" sz="1100" b="1" kern="1200" dirty="0"/>
            </a:p>
          </p:txBody>
        </p:sp>
        <p:sp>
          <p:nvSpPr>
            <p:cNvPr id="16" name="Hexágono 15"/>
            <p:cNvSpPr/>
            <p:nvPr/>
          </p:nvSpPr>
          <p:spPr>
            <a:xfrm>
              <a:off x="2315435" y="2462203"/>
              <a:ext cx="168081" cy="145297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0098DB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" name="Hexágono 16"/>
            <p:cNvSpPr/>
            <p:nvPr/>
          </p:nvSpPr>
          <p:spPr>
            <a:xfrm>
              <a:off x="2575116" y="1755867"/>
              <a:ext cx="1444251" cy="1239720"/>
            </a:xfrm>
            <a:prstGeom prst="hexagon">
              <a:avLst>
                <a:gd name="adj" fmla="val 25000"/>
                <a:gd name="vf" fmla="val 115470"/>
              </a:avLst>
            </a:prstGeom>
            <a:blipFill rotWithShape="1">
              <a:blip r:embed="rId5"/>
              <a:stretch>
                <a:fillRect/>
              </a:stretch>
            </a:blipFill>
            <a:ln w="6350">
              <a:solidFill>
                <a:srgbClr val="D9D9D9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dk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" name="Hexágono 17"/>
            <p:cNvSpPr/>
            <p:nvPr/>
          </p:nvSpPr>
          <p:spPr>
            <a:xfrm>
              <a:off x="2616914" y="2305188"/>
              <a:ext cx="168081" cy="145297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0098DB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42" name="Grupo 41"/>
          <p:cNvGrpSpPr/>
          <p:nvPr/>
        </p:nvGrpSpPr>
        <p:grpSpPr>
          <a:xfrm>
            <a:off x="3818381" y="2086352"/>
            <a:ext cx="2686628" cy="1936681"/>
            <a:chOff x="3818381" y="2442518"/>
            <a:chExt cx="2686628" cy="1936681"/>
          </a:xfrm>
        </p:grpSpPr>
        <p:sp>
          <p:nvSpPr>
            <p:cNvPr id="19" name="Forma livre 18"/>
            <p:cNvSpPr/>
            <p:nvPr/>
          </p:nvSpPr>
          <p:spPr>
            <a:xfrm>
              <a:off x="3818381" y="2442518"/>
              <a:ext cx="1444251" cy="1239720"/>
            </a:xfrm>
            <a:custGeom>
              <a:avLst/>
              <a:gdLst>
                <a:gd name="connsiteX0" fmla="*/ 0 w 1444251"/>
                <a:gd name="connsiteY0" fmla="*/ 619860 h 1239720"/>
                <a:gd name="connsiteX1" fmla="*/ 309930 w 1444251"/>
                <a:gd name="connsiteY1" fmla="*/ 0 h 1239720"/>
                <a:gd name="connsiteX2" fmla="*/ 1134321 w 1444251"/>
                <a:gd name="connsiteY2" fmla="*/ 0 h 1239720"/>
                <a:gd name="connsiteX3" fmla="*/ 1444251 w 1444251"/>
                <a:gd name="connsiteY3" fmla="*/ 619860 h 1239720"/>
                <a:gd name="connsiteX4" fmla="*/ 1134321 w 1444251"/>
                <a:gd name="connsiteY4" fmla="*/ 1239720 h 1239720"/>
                <a:gd name="connsiteX5" fmla="*/ 309930 w 1444251"/>
                <a:gd name="connsiteY5" fmla="*/ 1239720 h 1239720"/>
                <a:gd name="connsiteX6" fmla="*/ 0 w 1444251"/>
                <a:gd name="connsiteY6" fmla="*/ 619860 h 1239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4251" h="1239720">
                  <a:moveTo>
                    <a:pt x="0" y="619860"/>
                  </a:moveTo>
                  <a:lnTo>
                    <a:pt x="309930" y="0"/>
                  </a:lnTo>
                  <a:lnTo>
                    <a:pt x="1134321" y="0"/>
                  </a:lnTo>
                  <a:lnTo>
                    <a:pt x="1444251" y="619860"/>
                  </a:lnTo>
                  <a:lnTo>
                    <a:pt x="1134321" y="1239720"/>
                  </a:lnTo>
                  <a:lnTo>
                    <a:pt x="309930" y="1239720"/>
                  </a:lnTo>
                  <a:lnTo>
                    <a:pt x="0" y="619860"/>
                  </a:lnTo>
                  <a:close/>
                </a:path>
              </a:pathLst>
            </a:custGeom>
            <a:ln>
              <a:solidFill>
                <a:srgbClr val="D9D9D9"/>
              </a:solidFill>
            </a:ln>
          </p:spPr>
          <p:style>
            <a:lnRef idx="2">
              <a:scrgbClr r="0" g="0" b="0"/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23664" tIns="205960" rIns="223664" bIns="20596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PT" sz="1100" b="1" kern="1200" smtClean="0"/>
                <a:t>GLOBALIZAÇÃO PRODUTIVA E FINANCEIRA</a:t>
              </a:r>
              <a:endParaRPr lang="pt-PT" sz="1100" b="1" kern="1200" dirty="0"/>
            </a:p>
          </p:txBody>
        </p:sp>
        <p:sp>
          <p:nvSpPr>
            <p:cNvPr id="20" name="Hexágono 19"/>
            <p:cNvSpPr/>
            <p:nvPr/>
          </p:nvSpPr>
          <p:spPr>
            <a:xfrm>
              <a:off x="5066983" y="2991838"/>
              <a:ext cx="168081" cy="145297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Hexágono 20"/>
            <p:cNvSpPr/>
            <p:nvPr/>
          </p:nvSpPr>
          <p:spPr>
            <a:xfrm>
              <a:off x="5060758" y="3139479"/>
              <a:ext cx="1444251" cy="1239720"/>
            </a:xfrm>
            <a:prstGeom prst="hexagon">
              <a:avLst>
                <a:gd name="adj" fmla="val 25000"/>
                <a:gd name="vf" fmla="val 115470"/>
              </a:avLst>
            </a:prstGeom>
            <a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7000" r="-7000"/>
              </a:stretch>
            </a:blipFill>
            <a:ln>
              <a:solidFill>
                <a:srgbClr val="D9D9D9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dk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2" name="Hexágono 21"/>
            <p:cNvSpPr/>
            <p:nvPr/>
          </p:nvSpPr>
          <p:spPr>
            <a:xfrm>
              <a:off x="5341782" y="3161977"/>
              <a:ext cx="168081" cy="145297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44" name="Grupo 43"/>
          <p:cNvGrpSpPr/>
          <p:nvPr/>
        </p:nvGrpSpPr>
        <p:grpSpPr>
          <a:xfrm>
            <a:off x="5060758" y="1412825"/>
            <a:ext cx="2686628" cy="1931526"/>
            <a:chOff x="5060758" y="1768991"/>
            <a:chExt cx="2686628" cy="1931526"/>
          </a:xfrm>
        </p:grpSpPr>
        <p:sp>
          <p:nvSpPr>
            <p:cNvPr id="23" name="Forma livre 22"/>
            <p:cNvSpPr/>
            <p:nvPr/>
          </p:nvSpPr>
          <p:spPr>
            <a:xfrm>
              <a:off x="5060758" y="1768991"/>
              <a:ext cx="1444251" cy="1239720"/>
            </a:xfrm>
            <a:custGeom>
              <a:avLst/>
              <a:gdLst>
                <a:gd name="connsiteX0" fmla="*/ 0 w 1444251"/>
                <a:gd name="connsiteY0" fmla="*/ 619860 h 1239720"/>
                <a:gd name="connsiteX1" fmla="*/ 309930 w 1444251"/>
                <a:gd name="connsiteY1" fmla="*/ 0 h 1239720"/>
                <a:gd name="connsiteX2" fmla="*/ 1134321 w 1444251"/>
                <a:gd name="connsiteY2" fmla="*/ 0 h 1239720"/>
                <a:gd name="connsiteX3" fmla="*/ 1444251 w 1444251"/>
                <a:gd name="connsiteY3" fmla="*/ 619860 h 1239720"/>
                <a:gd name="connsiteX4" fmla="*/ 1134321 w 1444251"/>
                <a:gd name="connsiteY4" fmla="*/ 1239720 h 1239720"/>
                <a:gd name="connsiteX5" fmla="*/ 309930 w 1444251"/>
                <a:gd name="connsiteY5" fmla="*/ 1239720 h 1239720"/>
                <a:gd name="connsiteX6" fmla="*/ 0 w 1444251"/>
                <a:gd name="connsiteY6" fmla="*/ 619860 h 1239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4251" h="1239720">
                  <a:moveTo>
                    <a:pt x="0" y="619860"/>
                  </a:moveTo>
                  <a:lnTo>
                    <a:pt x="309930" y="0"/>
                  </a:lnTo>
                  <a:lnTo>
                    <a:pt x="1134321" y="0"/>
                  </a:lnTo>
                  <a:lnTo>
                    <a:pt x="1444251" y="619860"/>
                  </a:lnTo>
                  <a:lnTo>
                    <a:pt x="1134321" y="1239720"/>
                  </a:lnTo>
                  <a:lnTo>
                    <a:pt x="309930" y="1239720"/>
                  </a:lnTo>
                  <a:lnTo>
                    <a:pt x="0" y="619860"/>
                  </a:lnTo>
                  <a:close/>
                </a:path>
              </a:pathLst>
            </a:custGeom>
            <a:ln>
              <a:solidFill>
                <a:srgbClr val="D9D9D9"/>
              </a:solidFill>
            </a:ln>
          </p:spPr>
          <p:style>
            <a:lnRef idx="2">
              <a:scrgbClr r="0" g="0" b="0"/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23664" tIns="205960" rIns="223664" bIns="20596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PT" sz="1100" b="1" kern="1200" smtClean="0"/>
                <a:t>EVENTOS CLIMÁTICOS EXTREMOS</a:t>
              </a:r>
              <a:endParaRPr lang="pt-PT" sz="1100" b="1" kern="1200" dirty="0"/>
            </a:p>
          </p:txBody>
        </p:sp>
        <p:sp>
          <p:nvSpPr>
            <p:cNvPr id="24" name="Hexágono 23"/>
            <p:cNvSpPr/>
            <p:nvPr/>
          </p:nvSpPr>
          <p:spPr>
            <a:xfrm>
              <a:off x="6309360" y="2324873"/>
              <a:ext cx="168081" cy="145297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0098DB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5" name="Hexágono 24"/>
            <p:cNvSpPr/>
            <p:nvPr/>
          </p:nvSpPr>
          <p:spPr>
            <a:xfrm>
              <a:off x="6303135" y="2460797"/>
              <a:ext cx="1444251" cy="1239720"/>
            </a:xfrm>
            <a:prstGeom prst="hexagon">
              <a:avLst>
                <a:gd name="adj" fmla="val 25000"/>
                <a:gd name="vf" fmla="val 115470"/>
              </a:avLst>
            </a:prstGeom>
            <a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t="-37000" b="-37000"/>
              </a:stretch>
            </a:blipFill>
            <a:ln>
              <a:solidFill>
                <a:srgbClr val="D9D9D9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dk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6" name="Hexágono 25"/>
            <p:cNvSpPr/>
            <p:nvPr/>
          </p:nvSpPr>
          <p:spPr>
            <a:xfrm>
              <a:off x="6591273" y="2488451"/>
              <a:ext cx="168081" cy="145297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0098DB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45" name="Grupo 44"/>
          <p:cNvGrpSpPr/>
          <p:nvPr/>
        </p:nvGrpSpPr>
        <p:grpSpPr>
          <a:xfrm>
            <a:off x="5060758" y="3473244"/>
            <a:ext cx="2686628" cy="1918403"/>
            <a:chOff x="5060758" y="3829410"/>
            <a:chExt cx="2686628" cy="1918403"/>
          </a:xfrm>
        </p:grpSpPr>
        <p:sp>
          <p:nvSpPr>
            <p:cNvPr id="27" name="Forma livre 26"/>
            <p:cNvSpPr/>
            <p:nvPr/>
          </p:nvSpPr>
          <p:spPr>
            <a:xfrm>
              <a:off x="6303135" y="3829410"/>
              <a:ext cx="1444251" cy="1239720"/>
            </a:xfrm>
            <a:custGeom>
              <a:avLst/>
              <a:gdLst>
                <a:gd name="connsiteX0" fmla="*/ 0 w 1444251"/>
                <a:gd name="connsiteY0" fmla="*/ 619860 h 1239720"/>
                <a:gd name="connsiteX1" fmla="*/ 309930 w 1444251"/>
                <a:gd name="connsiteY1" fmla="*/ 0 h 1239720"/>
                <a:gd name="connsiteX2" fmla="*/ 1134321 w 1444251"/>
                <a:gd name="connsiteY2" fmla="*/ 0 h 1239720"/>
                <a:gd name="connsiteX3" fmla="*/ 1444251 w 1444251"/>
                <a:gd name="connsiteY3" fmla="*/ 619860 h 1239720"/>
                <a:gd name="connsiteX4" fmla="*/ 1134321 w 1444251"/>
                <a:gd name="connsiteY4" fmla="*/ 1239720 h 1239720"/>
                <a:gd name="connsiteX5" fmla="*/ 309930 w 1444251"/>
                <a:gd name="connsiteY5" fmla="*/ 1239720 h 1239720"/>
                <a:gd name="connsiteX6" fmla="*/ 0 w 1444251"/>
                <a:gd name="connsiteY6" fmla="*/ 619860 h 1239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4251" h="1239720">
                  <a:moveTo>
                    <a:pt x="0" y="619860"/>
                  </a:moveTo>
                  <a:lnTo>
                    <a:pt x="309930" y="0"/>
                  </a:lnTo>
                  <a:lnTo>
                    <a:pt x="1134321" y="0"/>
                  </a:lnTo>
                  <a:lnTo>
                    <a:pt x="1444251" y="619860"/>
                  </a:lnTo>
                  <a:lnTo>
                    <a:pt x="1134321" y="1239720"/>
                  </a:lnTo>
                  <a:lnTo>
                    <a:pt x="309930" y="1239720"/>
                  </a:lnTo>
                  <a:lnTo>
                    <a:pt x="0" y="619860"/>
                  </a:lnTo>
                  <a:close/>
                </a:path>
              </a:pathLst>
            </a:custGeom>
            <a:ln>
              <a:solidFill>
                <a:srgbClr val="D9D9D9"/>
              </a:solidFill>
            </a:ln>
          </p:spPr>
          <p:style>
            <a:lnRef idx="2">
              <a:scrgbClr r="0" g="0" b="0"/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23664" tIns="205960" rIns="223664" bIns="20596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PT" sz="1100" b="1" kern="1200" dirty="0" smtClean="0"/>
                <a:t>CENTROS URBANOS</a:t>
              </a:r>
              <a:endParaRPr lang="pt-PT" sz="1100" b="1" kern="1200" dirty="0"/>
            </a:p>
          </p:txBody>
        </p:sp>
        <p:sp>
          <p:nvSpPr>
            <p:cNvPr id="28" name="Hexágono 27"/>
            <p:cNvSpPr/>
            <p:nvPr/>
          </p:nvSpPr>
          <p:spPr>
            <a:xfrm>
              <a:off x="6589495" y="4915396"/>
              <a:ext cx="168081" cy="145297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E46C0A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9" name="Hexágono 28"/>
            <p:cNvSpPr/>
            <p:nvPr/>
          </p:nvSpPr>
          <p:spPr>
            <a:xfrm>
              <a:off x="5060758" y="4508093"/>
              <a:ext cx="1444251" cy="1239720"/>
            </a:xfrm>
            <a:prstGeom prst="hexagon">
              <a:avLst>
                <a:gd name="adj" fmla="val 25000"/>
                <a:gd name="vf" fmla="val 115470"/>
              </a:avLst>
            </a:prstGeom>
            <a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14000" r="-14000"/>
              </a:stretch>
            </a:blipFill>
            <a:ln>
              <a:solidFill>
                <a:srgbClr val="D9D9D9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dk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0" name="Hexágono 29"/>
            <p:cNvSpPr/>
            <p:nvPr/>
          </p:nvSpPr>
          <p:spPr>
            <a:xfrm>
              <a:off x="6293235" y="5052257"/>
              <a:ext cx="168081" cy="145297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E46C0A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43" name="Grupo 42"/>
          <p:cNvGrpSpPr/>
          <p:nvPr/>
        </p:nvGrpSpPr>
        <p:grpSpPr>
          <a:xfrm>
            <a:off x="1331850" y="4144427"/>
            <a:ext cx="2686627" cy="1928714"/>
            <a:chOff x="1331850" y="4500593"/>
            <a:chExt cx="2686627" cy="1928714"/>
          </a:xfrm>
        </p:grpSpPr>
        <p:sp>
          <p:nvSpPr>
            <p:cNvPr id="31" name="Forma livre 30"/>
            <p:cNvSpPr/>
            <p:nvPr/>
          </p:nvSpPr>
          <p:spPr>
            <a:xfrm>
              <a:off x="2574226" y="4500593"/>
              <a:ext cx="1444251" cy="1239720"/>
            </a:xfrm>
            <a:custGeom>
              <a:avLst/>
              <a:gdLst>
                <a:gd name="connsiteX0" fmla="*/ 0 w 1444251"/>
                <a:gd name="connsiteY0" fmla="*/ 619860 h 1239720"/>
                <a:gd name="connsiteX1" fmla="*/ 309930 w 1444251"/>
                <a:gd name="connsiteY1" fmla="*/ 0 h 1239720"/>
                <a:gd name="connsiteX2" fmla="*/ 1134321 w 1444251"/>
                <a:gd name="connsiteY2" fmla="*/ 0 h 1239720"/>
                <a:gd name="connsiteX3" fmla="*/ 1444251 w 1444251"/>
                <a:gd name="connsiteY3" fmla="*/ 619860 h 1239720"/>
                <a:gd name="connsiteX4" fmla="*/ 1134321 w 1444251"/>
                <a:gd name="connsiteY4" fmla="*/ 1239720 h 1239720"/>
                <a:gd name="connsiteX5" fmla="*/ 309930 w 1444251"/>
                <a:gd name="connsiteY5" fmla="*/ 1239720 h 1239720"/>
                <a:gd name="connsiteX6" fmla="*/ 0 w 1444251"/>
                <a:gd name="connsiteY6" fmla="*/ 619860 h 1239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4251" h="1239720">
                  <a:moveTo>
                    <a:pt x="0" y="619860"/>
                  </a:moveTo>
                  <a:lnTo>
                    <a:pt x="309930" y="0"/>
                  </a:lnTo>
                  <a:lnTo>
                    <a:pt x="1134321" y="0"/>
                  </a:lnTo>
                  <a:lnTo>
                    <a:pt x="1444251" y="619860"/>
                  </a:lnTo>
                  <a:lnTo>
                    <a:pt x="1134321" y="1239720"/>
                  </a:lnTo>
                  <a:lnTo>
                    <a:pt x="309930" y="1239720"/>
                  </a:lnTo>
                  <a:lnTo>
                    <a:pt x="0" y="619860"/>
                  </a:lnTo>
                  <a:close/>
                </a:path>
              </a:pathLst>
            </a:custGeom>
            <a:ln>
              <a:solidFill>
                <a:srgbClr val="D9D9D9"/>
              </a:solidFill>
            </a:ln>
          </p:spPr>
          <p:style>
            <a:lnRef idx="2">
              <a:scrgbClr r="0" g="0" b="0"/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23664" tIns="205960" rIns="223664" bIns="20596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PT" sz="1100" b="1" kern="1200" dirty="0" smtClean="0"/>
                <a:t>COMPETIÇÃO ENTRE EMPRESAS E  ENTRE PAÍSES</a:t>
              </a:r>
              <a:endParaRPr lang="pt-PT" sz="1100" b="1" kern="1200" dirty="0"/>
            </a:p>
          </p:txBody>
        </p:sp>
        <p:sp>
          <p:nvSpPr>
            <p:cNvPr id="32" name="Hexágono 31"/>
            <p:cNvSpPr/>
            <p:nvPr/>
          </p:nvSpPr>
          <p:spPr>
            <a:xfrm>
              <a:off x="2616024" y="5049914"/>
              <a:ext cx="168081" cy="145297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3" name="Hexágono 32"/>
            <p:cNvSpPr/>
            <p:nvPr/>
          </p:nvSpPr>
          <p:spPr>
            <a:xfrm>
              <a:off x="1331850" y="5189587"/>
              <a:ext cx="1444251" cy="1239720"/>
            </a:xfrm>
            <a:prstGeom prst="hexagon">
              <a:avLst>
                <a:gd name="adj" fmla="val 25000"/>
                <a:gd name="vf" fmla="val 115470"/>
              </a:avLst>
            </a:prstGeom>
            <a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10000" r="-10000"/>
              </a:stretch>
            </a:blipFill>
            <a:ln>
              <a:solidFill>
                <a:srgbClr val="D9D9D9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dk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4" name="Hexágono 33"/>
            <p:cNvSpPr/>
            <p:nvPr/>
          </p:nvSpPr>
          <p:spPr>
            <a:xfrm>
              <a:off x="2295495" y="5235502"/>
              <a:ext cx="168081" cy="145297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46" name="Grupo 45"/>
          <p:cNvGrpSpPr/>
          <p:nvPr/>
        </p:nvGrpSpPr>
        <p:grpSpPr>
          <a:xfrm>
            <a:off x="6296909" y="4167863"/>
            <a:ext cx="2686628" cy="1918871"/>
            <a:chOff x="6296909" y="4524029"/>
            <a:chExt cx="2686628" cy="1918871"/>
          </a:xfrm>
        </p:grpSpPr>
        <p:sp>
          <p:nvSpPr>
            <p:cNvPr id="35" name="Forma livre 34"/>
            <p:cNvSpPr/>
            <p:nvPr/>
          </p:nvSpPr>
          <p:spPr>
            <a:xfrm>
              <a:off x="7539286" y="4524029"/>
              <a:ext cx="1444251" cy="1239720"/>
            </a:xfrm>
            <a:custGeom>
              <a:avLst/>
              <a:gdLst>
                <a:gd name="connsiteX0" fmla="*/ 0 w 1444251"/>
                <a:gd name="connsiteY0" fmla="*/ 619860 h 1239720"/>
                <a:gd name="connsiteX1" fmla="*/ 309930 w 1444251"/>
                <a:gd name="connsiteY1" fmla="*/ 0 h 1239720"/>
                <a:gd name="connsiteX2" fmla="*/ 1134321 w 1444251"/>
                <a:gd name="connsiteY2" fmla="*/ 0 h 1239720"/>
                <a:gd name="connsiteX3" fmla="*/ 1444251 w 1444251"/>
                <a:gd name="connsiteY3" fmla="*/ 619860 h 1239720"/>
                <a:gd name="connsiteX4" fmla="*/ 1134321 w 1444251"/>
                <a:gd name="connsiteY4" fmla="*/ 1239720 h 1239720"/>
                <a:gd name="connsiteX5" fmla="*/ 309930 w 1444251"/>
                <a:gd name="connsiteY5" fmla="*/ 1239720 h 1239720"/>
                <a:gd name="connsiteX6" fmla="*/ 0 w 1444251"/>
                <a:gd name="connsiteY6" fmla="*/ 619860 h 1239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4251" h="1239720">
                  <a:moveTo>
                    <a:pt x="0" y="619860"/>
                  </a:moveTo>
                  <a:lnTo>
                    <a:pt x="309930" y="0"/>
                  </a:lnTo>
                  <a:lnTo>
                    <a:pt x="1134321" y="0"/>
                  </a:lnTo>
                  <a:lnTo>
                    <a:pt x="1444251" y="619860"/>
                  </a:lnTo>
                  <a:lnTo>
                    <a:pt x="1134321" y="1239720"/>
                  </a:lnTo>
                  <a:lnTo>
                    <a:pt x="309930" y="1239720"/>
                  </a:lnTo>
                  <a:lnTo>
                    <a:pt x="0" y="619860"/>
                  </a:lnTo>
                  <a:close/>
                </a:path>
              </a:pathLst>
            </a:custGeom>
            <a:ln>
              <a:solidFill>
                <a:srgbClr val="D9D9D9"/>
              </a:solidFill>
            </a:ln>
          </p:spPr>
          <p:style>
            <a:lnRef idx="2">
              <a:scrgbClr r="0" g="0" b="0"/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23664" tIns="205960" rIns="223664" bIns="20596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PT" sz="1100" b="1" kern="1200" dirty="0" smtClean="0"/>
                <a:t>VALORIZAÇÃO DO CONHECIMENTO E DA INOVAÇÃO</a:t>
              </a:r>
              <a:endParaRPr lang="pt-PT" sz="1100" b="1" kern="1200" dirty="0"/>
            </a:p>
          </p:txBody>
        </p:sp>
        <p:sp>
          <p:nvSpPr>
            <p:cNvPr id="36" name="Hexágono 35"/>
            <p:cNvSpPr/>
            <p:nvPr/>
          </p:nvSpPr>
          <p:spPr>
            <a:xfrm>
              <a:off x="7825646" y="5610014"/>
              <a:ext cx="168081" cy="145297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0098DB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7" name="Hexágono 36"/>
            <p:cNvSpPr/>
            <p:nvPr/>
          </p:nvSpPr>
          <p:spPr>
            <a:xfrm>
              <a:off x="6296909" y="5203180"/>
              <a:ext cx="1444251" cy="1239720"/>
            </a:xfrm>
            <a:prstGeom prst="hexagon">
              <a:avLst>
                <a:gd name="adj" fmla="val 25000"/>
                <a:gd name="vf" fmla="val 115470"/>
              </a:avLst>
            </a:prstGeom>
            <a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t="-38000" b="-38000"/>
              </a:stretch>
            </a:blipFill>
            <a:ln>
              <a:solidFill>
                <a:srgbClr val="D9D9D9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dk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8" name="Hexágono 37"/>
            <p:cNvSpPr/>
            <p:nvPr/>
          </p:nvSpPr>
          <p:spPr>
            <a:xfrm>
              <a:off x="7557962" y="5747344"/>
              <a:ext cx="168081" cy="145297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0098DB"/>
            </a:solidFill>
            <a:ln>
              <a:noFill/>
            </a:ln>
          </p:spPr>
          <p:style>
            <a:lnRef idx="2">
              <a:schemeClr val="dk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3" name="Espaço Reservado para Número de Slid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07FC9E8-A6B4-4407-8647-97F214A558B2}" type="slidenum">
              <a:rPr lang="pt-BR" smtClean="0"/>
              <a:pPr>
                <a:defRPr/>
              </a:pPr>
              <a:t>7</a:t>
            </a:fld>
            <a:endParaRPr lang="pt-BR"/>
          </a:p>
        </p:txBody>
      </p:sp>
      <p:grpSp>
        <p:nvGrpSpPr>
          <p:cNvPr id="53" name="Grupo 52"/>
          <p:cNvGrpSpPr/>
          <p:nvPr/>
        </p:nvGrpSpPr>
        <p:grpSpPr>
          <a:xfrm>
            <a:off x="2592902" y="4761944"/>
            <a:ext cx="2685738" cy="1880203"/>
            <a:chOff x="2592902" y="4927044"/>
            <a:chExt cx="2685738" cy="1880203"/>
          </a:xfrm>
        </p:grpSpPr>
        <p:grpSp>
          <p:nvGrpSpPr>
            <p:cNvPr id="5" name="Grupo 4"/>
            <p:cNvGrpSpPr/>
            <p:nvPr/>
          </p:nvGrpSpPr>
          <p:grpSpPr>
            <a:xfrm>
              <a:off x="2592902" y="4927044"/>
              <a:ext cx="2685738" cy="1880203"/>
              <a:chOff x="2592902" y="4927044"/>
              <a:chExt cx="2685738" cy="1880203"/>
            </a:xfrm>
          </p:grpSpPr>
          <p:sp>
            <p:nvSpPr>
              <p:cNvPr id="52" name="Forma livre 51"/>
              <p:cNvSpPr/>
              <p:nvPr/>
            </p:nvSpPr>
            <p:spPr>
              <a:xfrm>
                <a:off x="3834389" y="4927044"/>
                <a:ext cx="1444251" cy="1239720"/>
              </a:xfrm>
              <a:custGeom>
                <a:avLst/>
                <a:gdLst>
                  <a:gd name="connsiteX0" fmla="*/ 0 w 1444251"/>
                  <a:gd name="connsiteY0" fmla="*/ 619860 h 1239720"/>
                  <a:gd name="connsiteX1" fmla="*/ 309930 w 1444251"/>
                  <a:gd name="connsiteY1" fmla="*/ 0 h 1239720"/>
                  <a:gd name="connsiteX2" fmla="*/ 1134321 w 1444251"/>
                  <a:gd name="connsiteY2" fmla="*/ 0 h 1239720"/>
                  <a:gd name="connsiteX3" fmla="*/ 1444251 w 1444251"/>
                  <a:gd name="connsiteY3" fmla="*/ 619860 h 1239720"/>
                  <a:gd name="connsiteX4" fmla="*/ 1134321 w 1444251"/>
                  <a:gd name="connsiteY4" fmla="*/ 1239720 h 1239720"/>
                  <a:gd name="connsiteX5" fmla="*/ 309930 w 1444251"/>
                  <a:gd name="connsiteY5" fmla="*/ 1239720 h 1239720"/>
                  <a:gd name="connsiteX6" fmla="*/ 0 w 1444251"/>
                  <a:gd name="connsiteY6" fmla="*/ 619860 h 12397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44251" h="1239720">
                    <a:moveTo>
                      <a:pt x="0" y="619860"/>
                    </a:moveTo>
                    <a:lnTo>
                      <a:pt x="309930" y="0"/>
                    </a:lnTo>
                    <a:lnTo>
                      <a:pt x="1134321" y="0"/>
                    </a:lnTo>
                    <a:lnTo>
                      <a:pt x="1444251" y="619860"/>
                    </a:lnTo>
                    <a:lnTo>
                      <a:pt x="1134321" y="1239720"/>
                    </a:lnTo>
                    <a:lnTo>
                      <a:pt x="309930" y="1239720"/>
                    </a:lnTo>
                    <a:lnTo>
                      <a:pt x="0" y="61986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2700">
                <a:solidFill>
                  <a:srgbClr val="D9D9D9"/>
                </a:solidFill>
              </a:ln>
            </p:spPr>
            <p:style>
              <a:lnRef idx="2">
                <a:scrgbClr r="0" g="0" b="0"/>
              </a:lnRef>
              <a:fillRef idx="1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223664" tIns="205960" rIns="223664" bIns="205960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pt-PT" sz="1100" b="1" kern="1200" dirty="0"/>
              </a:p>
            </p:txBody>
          </p:sp>
          <p:sp>
            <p:nvSpPr>
              <p:cNvPr id="48" name="Forma livre 47"/>
              <p:cNvSpPr/>
              <p:nvPr/>
            </p:nvSpPr>
            <p:spPr>
              <a:xfrm>
                <a:off x="2592902" y="5567527"/>
                <a:ext cx="1444251" cy="1239720"/>
              </a:xfrm>
              <a:custGeom>
                <a:avLst/>
                <a:gdLst>
                  <a:gd name="connsiteX0" fmla="*/ 0 w 1444251"/>
                  <a:gd name="connsiteY0" fmla="*/ 619860 h 1239720"/>
                  <a:gd name="connsiteX1" fmla="*/ 309930 w 1444251"/>
                  <a:gd name="connsiteY1" fmla="*/ 0 h 1239720"/>
                  <a:gd name="connsiteX2" fmla="*/ 1134321 w 1444251"/>
                  <a:gd name="connsiteY2" fmla="*/ 0 h 1239720"/>
                  <a:gd name="connsiteX3" fmla="*/ 1444251 w 1444251"/>
                  <a:gd name="connsiteY3" fmla="*/ 619860 h 1239720"/>
                  <a:gd name="connsiteX4" fmla="*/ 1134321 w 1444251"/>
                  <a:gd name="connsiteY4" fmla="*/ 1239720 h 1239720"/>
                  <a:gd name="connsiteX5" fmla="*/ 309930 w 1444251"/>
                  <a:gd name="connsiteY5" fmla="*/ 1239720 h 1239720"/>
                  <a:gd name="connsiteX6" fmla="*/ 0 w 1444251"/>
                  <a:gd name="connsiteY6" fmla="*/ 619860 h 12397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44251" h="1239720">
                    <a:moveTo>
                      <a:pt x="0" y="619860"/>
                    </a:moveTo>
                    <a:lnTo>
                      <a:pt x="309930" y="0"/>
                    </a:lnTo>
                    <a:lnTo>
                      <a:pt x="1134321" y="0"/>
                    </a:lnTo>
                    <a:lnTo>
                      <a:pt x="1444251" y="619860"/>
                    </a:lnTo>
                    <a:lnTo>
                      <a:pt x="1134321" y="1239720"/>
                    </a:lnTo>
                    <a:lnTo>
                      <a:pt x="309930" y="1239720"/>
                    </a:lnTo>
                    <a:lnTo>
                      <a:pt x="0" y="619860"/>
                    </a:lnTo>
                    <a:close/>
                  </a:path>
                </a:pathLst>
              </a:custGeom>
              <a:ln w="12700">
                <a:solidFill>
                  <a:srgbClr val="D9D9D9"/>
                </a:solidFill>
              </a:ln>
            </p:spPr>
            <p:style>
              <a:lnRef idx="2">
                <a:scrgbClr r="0" g="0" b="0"/>
              </a:lnRef>
              <a:fillRef idx="1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223664" tIns="205960" rIns="223664" bIns="205960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pt-PT" sz="1100" b="1" kern="1200" dirty="0" smtClean="0"/>
                  <a:t>PRODUÇÃO EM MASSA COM TECNOLOGIA EMBARCADA</a:t>
                </a:r>
                <a:endParaRPr lang="pt-PT" sz="1100" b="1" kern="1200" dirty="0"/>
              </a:p>
            </p:txBody>
          </p:sp>
          <p:sp>
            <p:nvSpPr>
              <p:cNvPr id="49" name="Hexágono 48"/>
              <p:cNvSpPr/>
              <p:nvPr/>
            </p:nvSpPr>
            <p:spPr>
              <a:xfrm>
                <a:off x="3575598" y="5584400"/>
                <a:ext cx="168081" cy="145297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0098DB"/>
              </a:solidFill>
              <a:ln>
                <a:noFill/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</p:grpSp>
        <p:sp>
          <p:nvSpPr>
            <p:cNvPr id="51" name="Hexágono 50"/>
            <p:cNvSpPr/>
            <p:nvPr/>
          </p:nvSpPr>
          <p:spPr>
            <a:xfrm>
              <a:off x="3877077" y="5427385"/>
              <a:ext cx="168081" cy="145297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0098DB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pic>
          <p:nvPicPr>
            <p:cNvPr id="4" name="Imagem 3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79026" y="5166211"/>
              <a:ext cx="836377" cy="83637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87016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tângulo de cantos arredondados 48"/>
          <p:cNvSpPr/>
          <p:nvPr/>
        </p:nvSpPr>
        <p:spPr>
          <a:xfrm>
            <a:off x="222945" y="1642517"/>
            <a:ext cx="8712968" cy="4752528"/>
          </a:xfrm>
          <a:prstGeom prst="roundRect">
            <a:avLst>
              <a:gd name="adj" fmla="val 3737"/>
            </a:avLst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</a:endParaRPr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pt-BR" sz="2400" dirty="0"/>
              <a:t>Projeção da população mundial</a:t>
            </a:r>
          </a:p>
        </p:txBody>
      </p:sp>
      <p:sp>
        <p:nvSpPr>
          <p:cNvPr id="13" name="Text Box 15"/>
          <p:cNvSpPr txBox="1">
            <a:spLocks noChangeArrowheads="1"/>
          </p:cNvSpPr>
          <p:nvPr/>
        </p:nvSpPr>
        <p:spPr bwMode="auto">
          <a:xfrm>
            <a:off x="9575" y="6592019"/>
            <a:ext cx="8182012" cy="257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0" b="1" dirty="0" err="1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Fonte</a:t>
            </a:r>
            <a:r>
              <a:rPr lang="en-US" sz="1000" b="1" dirty="0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: </a:t>
            </a:r>
            <a:r>
              <a:rPr lang="en-US" sz="1000" dirty="0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United Nations, World Population Prospects, The 1998 Revision (NY: UM, 1998); and estimates by the Population Reference Bureau</a:t>
            </a:r>
            <a:endParaRPr lang="pt-BR" sz="1000" dirty="0" smtClean="0">
              <a:solidFill>
                <a:prstClr val="black"/>
              </a:solidFill>
              <a:latin typeface="Calibri" pitchFamily="34" charset="0"/>
              <a:cs typeface="Arial" pitchFamily="34" charset="0"/>
            </a:endParaRPr>
          </a:p>
        </p:txBody>
      </p:sp>
      <p:cxnSp>
        <p:nvCxnSpPr>
          <p:cNvPr id="8" name="Conector reto 7"/>
          <p:cNvCxnSpPr/>
          <p:nvPr/>
        </p:nvCxnSpPr>
        <p:spPr>
          <a:xfrm>
            <a:off x="1297589" y="2429615"/>
            <a:ext cx="714369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to 8"/>
          <p:cNvCxnSpPr/>
          <p:nvPr/>
        </p:nvCxnSpPr>
        <p:spPr>
          <a:xfrm>
            <a:off x="1297589" y="2764106"/>
            <a:ext cx="714369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1297589" y="3098597"/>
            <a:ext cx="714369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to 10"/>
          <p:cNvCxnSpPr/>
          <p:nvPr/>
        </p:nvCxnSpPr>
        <p:spPr>
          <a:xfrm>
            <a:off x="1297589" y="3433088"/>
            <a:ext cx="714369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to 15"/>
          <p:cNvCxnSpPr/>
          <p:nvPr/>
        </p:nvCxnSpPr>
        <p:spPr>
          <a:xfrm>
            <a:off x="1297589" y="3767579"/>
            <a:ext cx="714369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to 16"/>
          <p:cNvCxnSpPr/>
          <p:nvPr/>
        </p:nvCxnSpPr>
        <p:spPr>
          <a:xfrm>
            <a:off x="1297589" y="4102071"/>
            <a:ext cx="714369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to 17"/>
          <p:cNvCxnSpPr/>
          <p:nvPr/>
        </p:nvCxnSpPr>
        <p:spPr>
          <a:xfrm>
            <a:off x="1297589" y="4436562"/>
            <a:ext cx="714369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to 18"/>
          <p:cNvCxnSpPr/>
          <p:nvPr/>
        </p:nvCxnSpPr>
        <p:spPr>
          <a:xfrm>
            <a:off x="1297589" y="4771053"/>
            <a:ext cx="714369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to 19"/>
          <p:cNvCxnSpPr/>
          <p:nvPr/>
        </p:nvCxnSpPr>
        <p:spPr>
          <a:xfrm>
            <a:off x="1297589" y="5105544"/>
            <a:ext cx="714369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to 20"/>
          <p:cNvCxnSpPr/>
          <p:nvPr/>
        </p:nvCxnSpPr>
        <p:spPr>
          <a:xfrm>
            <a:off x="1297589" y="5440035"/>
            <a:ext cx="714369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Freeform 9"/>
          <p:cNvSpPr>
            <a:spLocks/>
          </p:cNvSpPr>
          <p:nvPr/>
        </p:nvSpPr>
        <p:spPr bwMode="auto">
          <a:xfrm>
            <a:off x="1510833" y="5350426"/>
            <a:ext cx="6753700" cy="422736"/>
          </a:xfrm>
          <a:custGeom>
            <a:avLst/>
            <a:gdLst/>
            <a:ahLst/>
            <a:cxnLst>
              <a:cxn ang="0">
                <a:pos x="0" y="64"/>
              </a:cxn>
              <a:cxn ang="0">
                <a:pos x="122" y="57"/>
              </a:cxn>
              <a:cxn ang="0">
                <a:pos x="243" y="50"/>
              </a:cxn>
              <a:cxn ang="0">
                <a:pos x="365" y="43"/>
              </a:cxn>
              <a:cxn ang="0">
                <a:pos x="486" y="38"/>
              </a:cxn>
              <a:cxn ang="0">
                <a:pos x="608" y="32"/>
              </a:cxn>
              <a:cxn ang="0">
                <a:pos x="729" y="27"/>
              </a:cxn>
              <a:cxn ang="0">
                <a:pos x="851" y="23"/>
              </a:cxn>
              <a:cxn ang="0">
                <a:pos x="972" y="19"/>
              </a:cxn>
              <a:cxn ang="0">
                <a:pos x="1094" y="15"/>
              </a:cxn>
              <a:cxn ang="0">
                <a:pos x="1215" y="12"/>
              </a:cxn>
              <a:cxn ang="0">
                <a:pos x="1337" y="9"/>
              </a:cxn>
              <a:cxn ang="0">
                <a:pos x="1458" y="6"/>
              </a:cxn>
              <a:cxn ang="0">
                <a:pos x="1580" y="4"/>
              </a:cxn>
              <a:cxn ang="0">
                <a:pos x="1701" y="2"/>
              </a:cxn>
              <a:cxn ang="0">
                <a:pos x="1823" y="1"/>
              </a:cxn>
              <a:cxn ang="0">
                <a:pos x="1944" y="0"/>
              </a:cxn>
              <a:cxn ang="0">
                <a:pos x="2066" y="0"/>
              </a:cxn>
              <a:cxn ang="0">
                <a:pos x="2187" y="0"/>
              </a:cxn>
              <a:cxn ang="0">
                <a:pos x="2309" y="1"/>
              </a:cxn>
              <a:cxn ang="0">
                <a:pos x="2430" y="1"/>
              </a:cxn>
              <a:cxn ang="0">
                <a:pos x="2430" y="174"/>
              </a:cxn>
              <a:cxn ang="0">
                <a:pos x="2309" y="174"/>
              </a:cxn>
              <a:cxn ang="0">
                <a:pos x="2187" y="174"/>
              </a:cxn>
              <a:cxn ang="0">
                <a:pos x="2066" y="174"/>
              </a:cxn>
              <a:cxn ang="0">
                <a:pos x="1944" y="174"/>
              </a:cxn>
              <a:cxn ang="0">
                <a:pos x="1823" y="174"/>
              </a:cxn>
              <a:cxn ang="0">
                <a:pos x="1701" y="174"/>
              </a:cxn>
              <a:cxn ang="0">
                <a:pos x="1580" y="174"/>
              </a:cxn>
              <a:cxn ang="0">
                <a:pos x="1458" y="174"/>
              </a:cxn>
              <a:cxn ang="0">
                <a:pos x="1337" y="174"/>
              </a:cxn>
              <a:cxn ang="0">
                <a:pos x="1215" y="174"/>
              </a:cxn>
              <a:cxn ang="0">
                <a:pos x="1094" y="174"/>
              </a:cxn>
              <a:cxn ang="0">
                <a:pos x="972" y="174"/>
              </a:cxn>
              <a:cxn ang="0">
                <a:pos x="851" y="174"/>
              </a:cxn>
              <a:cxn ang="0">
                <a:pos x="729" y="174"/>
              </a:cxn>
              <a:cxn ang="0">
                <a:pos x="608" y="174"/>
              </a:cxn>
              <a:cxn ang="0">
                <a:pos x="486" y="174"/>
              </a:cxn>
              <a:cxn ang="0">
                <a:pos x="365" y="174"/>
              </a:cxn>
              <a:cxn ang="0">
                <a:pos x="243" y="174"/>
              </a:cxn>
              <a:cxn ang="0">
                <a:pos x="122" y="174"/>
              </a:cxn>
              <a:cxn ang="0">
                <a:pos x="0" y="174"/>
              </a:cxn>
              <a:cxn ang="0">
                <a:pos x="0" y="64"/>
              </a:cxn>
            </a:cxnLst>
            <a:rect l="0" t="0" r="r" b="b"/>
            <a:pathLst>
              <a:path w="2430" h="174">
                <a:moveTo>
                  <a:pt x="0" y="64"/>
                </a:moveTo>
                <a:lnTo>
                  <a:pt x="122" y="57"/>
                </a:lnTo>
                <a:lnTo>
                  <a:pt x="243" y="50"/>
                </a:lnTo>
                <a:lnTo>
                  <a:pt x="365" y="43"/>
                </a:lnTo>
                <a:lnTo>
                  <a:pt x="486" y="38"/>
                </a:lnTo>
                <a:lnTo>
                  <a:pt x="608" y="32"/>
                </a:lnTo>
                <a:lnTo>
                  <a:pt x="729" y="27"/>
                </a:lnTo>
                <a:lnTo>
                  <a:pt x="851" y="23"/>
                </a:lnTo>
                <a:lnTo>
                  <a:pt x="972" y="19"/>
                </a:lnTo>
                <a:lnTo>
                  <a:pt x="1094" y="15"/>
                </a:lnTo>
                <a:lnTo>
                  <a:pt x="1215" y="12"/>
                </a:lnTo>
                <a:lnTo>
                  <a:pt x="1337" y="9"/>
                </a:lnTo>
                <a:lnTo>
                  <a:pt x="1458" y="6"/>
                </a:lnTo>
                <a:lnTo>
                  <a:pt x="1580" y="4"/>
                </a:lnTo>
                <a:lnTo>
                  <a:pt x="1701" y="2"/>
                </a:lnTo>
                <a:lnTo>
                  <a:pt x="1823" y="1"/>
                </a:lnTo>
                <a:lnTo>
                  <a:pt x="1944" y="0"/>
                </a:lnTo>
                <a:lnTo>
                  <a:pt x="2066" y="0"/>
                </a:lnTo>
                <a:lnTo>
                  <a:pt x="2187" y="0"/>
                </a:lnTo>
                <a:lnTo>
                  <a:pt x="2309" y="1"/>
                </a:lnTo>
                <a:lnTo>
                  <a:pt x="2430" y="1"/>
                </a:lnTo>
                <a:lnTo>
                  <a:pt x="2430" y="174"/>
                </a:lnTo>
                <a:lnTo>
                  <a:pt x="2309" y="174"/>
                </a:lnTo>
                <a:lnTo>
                  <a:pt x="2187" y="174"/>
                </a:lnTo>
                <a:lnTo>
                  <a:pt x="2066" y="174"/>
                </a:lnTo>
                <a:lnTo>
                  <a:pt x="1944" y="174"/>
                </a:lnTo>
                <a:lnTo>
                  <a:pt x="1823" y="174"/>
                </a:lnTo>
                <a:lnTo>
                  <a:pt x="1701" y="174"/>
                </a:lnTo>
                <a:lnTo>
                  <a:pt x="1580" y="174"/>
                </a:lnTo>
                <a:lnTo>
                  <a:pt x="1458" y="174"/>
                </a:lnTo>
                <a:lnTo>
                  <a:pt x="1337" y="174"/>
                </a:lnTo>
                <a:lnTo>
                  <a:pt x="1215" y="174"/>
                </a:lnTo>
                <a:lnTo>
                  <a:pt x="1094" y="174"/>
                </a:lnTo>
                <a:lnTo>
                  <a:pt x="972" y="174"/>
                </a:lnTo>
                <a:lnTo>
                  <a:pt x="851" y="174"/>
                </a:lnTo>
                <a:lnTo>
                  <a:pt x="729" y="174"/>
                </a:lnTo>
                <a:lnTo>
                  <a:pt x="608" y="174"/>
                </a:lnTo>
                <a:lnTo>
                  <a:pt x="486" y="174"/>
                </a:lnTo>
                <a:lnTo>
                  <a:pt x="365" y="174"/>
                </a:lnTo>
                <a:lnTo>
                  <a:pt x="243" y="174"/>
                </a:lnTo>
                <a:lnTo>
                  <a:pt x="122" y="174"/>
                </a:lnTo>
                <a:lnTo>
                  <a:pt x="0" y="174"/>
                </a:lnTo>
                <a:lnTo>
                  <a:pt x="0" y="64"/>
                </a:lnTo>
                <a:close/>
              </a:path>
            </a:pathLst>
          </a:custGeom>
          <a:solidFill>
            <a:srgbClr val="C87A1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r"/>
            <a:r>
              <a:rPr lang="pt-BR" sz="2000" b="1" dirty="0" smtClean="0">
                <a:solidFill>
                  <a:schemeClr val="bg1"/>
                </a:solidFill>
              </a:rPr>
              <a:t>Regiões mais desenvolvidas</a:t>
            </a:r>
            <a:endParaRPr lang="pt-BR" sz="2000" b="1" dirty="0">
              <a:solidFill>
                <a:schemeClr val="bg1"/>
              </a:solidFill>
            </a:endParaRPr>
          </a:p>
        </p:txBody>
      </p:sp>
      <p:sp>
        <p:nvSpPr>
          <p:cNvPr id="23" name="Freeform 10"/>
          <p:cNvSpPr>
            <a:spLocks/>
          </p:cNvSpPr>
          <p:nvPr/>
        </p:nvSpPr>
        <p:spPr bwMode="auto">
          <a:xfrm>
            <a:off x="1510833" y="2711971"/>
            <a:ext cx="6753700" cy="2784226"/>
          </a:xfrm>
          <a:custGeom>
            <a:avLst/>
            <a:gdLst/>
            <a:ahLst/>
            <a:cxnLst>
              <a:cxn ang="0">
                <a:pos x="0" y="911"/>
              </a:cxn>
              <a:cxn ang="0">
                <a:pos x="122" y="878"/>
              </a:cxn>
              <a:cxn ang="0">
                <a:pos x="243" y="842"/>
              </a:cxn>
              <a:cxn ang="0">
                <a:pos x="365" y="800"/>
              </a:cxn>
              <a:cxn ang="0">
                <a:pos x="486" y="752"/>
              </a:cxn>
              <a:cxn ang="0">
                <a:pos x="608" y="700"/>
              </a:cxn>
              <a:cxn ang="0">
                <a:pos x="729" y="648"/>
              </a:cxn>
              <a:cxn ang="0">
                <a:pos x="851" y="592"/>
              </a:cxn>
              <a:cxn ang="0">
                <a:pos x="972" y="531"/>
              </a:cxn>
              <a:cxn ang="0">
                <a:pos x="1094" y="473"/>
              </a:cxn>
              <a:cxn ang="0">
                <a:pos x="1215" y="417"/>
              </a:cxn>
              <a:cxn ang="0">
                <a:pos x="1337" y="363"/>
              </a:cxn>
              <a:cxn ang="0">
                <a:pos x="1458" y="308"/>
              </a:cxn>
              <a:cxn ang="0">
                <a:pos x="1580" y="254"/>
              </a:cxn>
              <a:cxn ang="0">
                <a:pos x="1701" y="203"/>
              </a:cxn>
              <a:cxn ang="0">
                <a:pos x="1823" y="157"/>
              </a:cxn>
              <a:cxn ang="0">
                <a:pos x="1944" y="116"/>
              </a:cxn>
              <a:cxn ang="0">
                <a:pos x="2066" y="80"/>
              </a:cxn>
              <a:cxn ang="0">
                <a:pos x="2187" y="48"/>
              </a:cxn>
              <a:cxn ang="0">
                <a:pos x="2308" y="21"/>
              </a:cxn>
              <a:cxn ang="0">
                <a:pos x="2430" y="0"/>
              </a:cxn>
              <a:cxn ang="0">
                <a:pos x="2430" y="1083"/>
              </a:cxn>
              <a:cxn ang="0">
                <a:pos x="2308" y="1082"/>
              </a:cxn>
              <a:cxn ang="0">
                <a:pos x="2187" y="1082"/>
              </a:cxn>
              <a:cxn ang="0">
                <a:pos x="2066" y="1082"/>
              </a:cxn>
              <a:cxn ang="0">
                <a:pos x="1944" y="1082"/>
              </a:cxn>
              <a:cxn ang="0">
                <a:pos x="1823" y="1083"/>
              </a:cxn>
              <a:cxn ang="0">
                <a:pos x="1701" y="1084"/>
              </a:cxn>
              <a:cxn ang="0">
                <a:pos x="1580" y="1086"/>
              </a:cxn>
              <a:cxn ang="0">
                <a:pos x="1458" y="1088"/>
              </a:cxn>
              <a:cxn ang="0">
                <a:pos x="1337" y="1091"/>
              </a:cxn>
              <a:cxn ang="0">
                <a:pos x="1215" y="1094"/>
              </a:cxn>
              <a:cxn ang="0">
                <a:pos x="1094" y="1097"/>
              </a:cxn>
              <a:cxn ang="0">
                <a:pos x="972" y="1100"/>
              </a:cxn>
              <a:cxn ang="0">
                <a:pos x="851" y="1105"/>
              </a:cxn>
              <a:cxn ang="0">
                <a:pos x="729" y="1109"/>
              </a:cxn>
              <a:cxn ang="0">
                <a:pos x="608" y="1114"/>
              </a:cxn>
              <a:cxn ang="0">
                <a:pos x="486" y="1119"/>
              </a:cxn>
              <a:cxn ang="0">
                <a:pos x="365" y="1125"/>
              </a:cxn>
              <a:cxn ang="0">
                <a:pos x="243" y="1133"/>
              </a:cxn>
              <a:cxn ang="0">
                <a:pos x="122" y="1140"/>
              </a:cxn>
              <a:cxn ang="0">
                <a:pos x="0" y="1146"/>
              </a:cxn>
              <a:cxn ang="0">
                <a:pos x="0" y="911"/>
              </a:cxn>
            </a:cxnLst>
            <a:rect l="0" t="0" r="r" b="b"/>
            <a:pathLst>
              <a:path w="2430" h="1146">
                <a:moveTo>
                  <a:pt x="0" y="911"/>
                </a:moveTo>
                <a:lnTo>
                  <a:pt x="122" y="878"/>
                </a:lnTo>
                <a:lnTo>
                  <a:pt x="243" y="842"/>
                </a:lnTo>
                <a:lnTo>
                  <a:pt x="365" y="800"/>
                </a:lnTo>
                <a:lnTo>
                  <a:pt x="486" y="752"/>
                </a:lnTo>
                <a:lnTo>
                  <a:pt x="608" y="700"/>
                </a:lnTo>
                <a:lnTo>
                  <a:pt x="729" y="648"/>
                </a:lnTo>
                <a:lnTo>
                  <a:pt x="851" y="592"/>
                </a:lnTo>
                <a:lnTo>
                  <a:pt x="972" y="531"/>
                </a:lnTo>
                <a:lnTo>
                  <a:pt x="1094" y="473"/>
                </a:lnTo>
                <a:lnTo>
                  <a:pt x="1215" y="417"/>
                </a:lnTo>
                <a:lnTo>
                  <a:pt x="1337" y="363"/>
                </a:lnTo>
                <a:lnTo>
                  <a:pt x="1458" y="308"/>
                </a:lnTo>
                <a:lnTo>
                  <a:pt x="1580" y="254"/>
                </a:lnTo>
                <a:lnTo>
                  <a:pt x="1701" y="203"/>
                </a:lnTo>
                <a:lnTo>
                  <a:pt x="1823" y="157"/>
                </a:lnTo>
                <a:lnTo>
                  <a:pt x="1944" y="116"/>
                </a:lnTo>
                <a:lnTo>
                  <a:pt x="2066" y="80"/>
                </a:lnTo>
                <a:lnTo>
                  <a:pt x="2187" y="48"/>
                </a:lnTo>
                <a:lnTo>
                  <a:pt x="2308" y="21"/>
                </a:lnTo>
                <a:lnTo>
                  <a:pt x="2430" y="0"/>
                </a:lnTo>
                <a:lnTo>
                  <a:pt x="2430" y="1083"/>
                </a:lnTo>
                <a:lnTo>
                  <a:pt x="2308" y="1082"/>
                </a:lnTo>
                <a:lnTo>
                  <a:pt x="2187" y="1082"/>
                </a:lnTo>
                <a:lnTo>
                  <a:pt x="2066" y="1082"/>
                </a:lnTo>
                <a:lnTo>
                  <a:pt x="1944" y="1082"/>
                </a:lnTo>
                <a:lnTo>
                  <a:pt x="1823" y="1083"/>
                </a:lnTo>
                <a:lnTo>
                  <a:pt x="1701" y="1084"/>
                </a:lnTo>
                <a:lnTo>
                  <a:pt x="1580" y="1086"/>
                </a:lnTo>
                <a:lnTo>
                  <a:pt x="1458" y="1088"/>
                </a:lnTo>
                <a:lnTo>
                  <a:pt x="1337" y="1091"/>
                </a:lnTo>
                <a:lnTo>
                  <a:pt x="1215" y="1094"/>
                </a:lnTo>
                <a:lnTo>
                  <a:pt x="1094" y="1097"/>
                </a:lnTo>
                <a:lnTo>
                  <a:pt x="972" y="1100"/>
                </a:lnTo>
                <a:lnTo>
                  <a:pt x="851" y="1105"/>
                </a:lnTo>
                <a:lnTo>
                  <a:pt x="729" y="1109"/>
                </a:lnTo>
                <a:lnTo>
                  <a:pt x="608" y="1114"/>
                </a:lnTo>
                <a:lnTo>
                  <a:pt x="486" y="1119"/>
                </a:lnTo>
                <a:lnTo>
                  <a:pt x="365" y="1125"/>
                </a:lnTo>
                <a:lnTo>
                  <a:pt x="243" y="1133"/>
                </a:lnTo>
                <a:lnTo>
                  <a:pt x="122" y="1140"/>
                </a:lnTo>
                <a:lnTo>
                  <a:pt x="0" y="1146"/>
                </a:lnTo>
                <a:lnTo>
                  <a:pt x="0" y="911"/>
                </a:lnTo>
                <a:close/>
              </a:path>
            </a:pathLst>
          </a:custGeom>
          <a:solidFill>
            <a:srgbClr val="863A3A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r"/>
            <a:r>
              <a:rPr lang="pt-BR" sz="2000" b="1" dirty="0" smtClean="0">
                <a:solidFill>
                  <a:schemeClr val="bg1"/>
                </a:solidFill>
              </a:rPr>
              <a:t>Regiões menos desenvolvidas</a:t>
            </a:r>
            <a:endParaRPr lang="pt-BR" sz="2000" b="1" dirty="0">
              <a:solidFill>
                <a:schemeClr val="bg1"/>
              </a:solidFill>
            </a:endParaRPr>
          </a:p>
        </p:txBody>
      </p:sp>
      <p:sp>
        <p:nvSpPr>
          <p:cNvPr id="24" name="Rectangle 13"/>
          <p:cNvSpPr>
            <a:spLocks noChangeArrowheads="1"/>
          </p:cNvSpPr>
          <p:nvPr/>
        </p:nvSpPr>
        <p:spPr bwMode="auto">
          <a:xfrm>
            <a:off x="1150574" y="5654114"/>
            <a:ext cx="91373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0</a:t>
            </a:r>
            <a:endParaRPr kumimoji="0" lang="pt-B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25" name="Rectangle 14"/>
          <p:cNvSpPr>
            <a:spLocks noChangeArrowheads="1"/>
          </p:cNvSpPr>
          <p:nvPr/>
        </p:nvSpPr>
        <p:spPr bwMode="auto">
          <a:xfrm>
            <a:off x="602347" y="5321271"/>
            <a:ext cx="639599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1000000</a:t>
            </a:r>
            <a:endParaRPr kumimoji="0" lang="pt-B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26" name="Rectangle 15"/>
          <p:cNvSpPr>
            <a:spLocks noChangeArrowheads="1"/>
          </p:cNvSpPr>
          <p:nvPr/>
        </p:nvSpPr>
        <p:spPr bwMode="auto">
          <a:xfrm>
            <a:off x="602347" y="4986000"/>
            <a:ext cx="639599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2000000</a:t>
            </a:r>
            <a:endParaRPr kumimoji="0" lang="pt-B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27" name="Rectangle 16"/>
          <p:cNvSpPr>
            <a:spLocks noChangeArrowheads="1"/>
          </p:cNvSpPr>
          <p:nvPr/>
        </p:nvSpPr>
        <p:spPr bwMode="auto">
          <a:xfrm>
            <a:off x="602347" y="4653154"/>
            <a:ext cx="639599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3000000</a:t>
            </a:r>
            <a:endParaRPr kumimoji="0" lang="pt-B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28" name="Rectangle 17"/>
          <p:cNvSpPr>
            <a:spLocks noChangeArrowheads="1"/>
          </p:cNvSpPr>
          <p:nvPr/>
        </p:nvSpPr>
        <p:spPr bwMode="auto">
          <a:xfrm>
            <a:off x="602347" y="4317881"/>
            <a:ext cx="639599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4000000</a:t>
            </a:r>
            <a:endParaRPr kumimoji="0" lang="pt-B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29" name="Rectangle 18"/>
          <p:cNvSpPr>
            <a:spLocks noChangeArrowheads="1"/>
          </p:cNvSpPr>
          <p:nvPr/>
        </p:nvSpPr>
        <p:spPr bwMode="auto">
          <a:xfrm>
            <a:off x="602347" y="3985038"/>
            <a:ext cx="639599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5000000</a:t>
            </a:r>
            <a:endParaRPr kumimoji="0" lang="pt-B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30" name="Rectangle 19"/>
          <p:cNvSpPr>
            <a:spLocks noChangeArrowheads="1"/>
          </p:cNvSpPr>
          <p:nvPr/>
        </p:nvSpPr>
        <p:spPr bwMode="auto">
          <a:xfrm>
            <a:off x="602347" y="3652193"/>
            <a:ext cx="639599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6000000</a:t>
            </a:r>
            <a:endParaRPr kumimoji="0" lang="pt-B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31" name="Rectangle 20"/>
          <p:cNvSpPr>
            <a:spLocks noChangeArrowheads="1"/>
          </p:cNvSpPr>
          <p:nvPr/>
        </p:nvSpPr>
        <p:spPr bwMode="auto">
          <a:xfrm>
            <a:off x="602347" y="3316920"/>
            <a:ext cx="639599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7000000</a:t>
            </a:r>
            <a:endParaRPr kumimoji="0" lang="pt-B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32" name="Rectangle 21"/>
          <p:cNvSpPr>
            <a:spLocks noChangeArrowheads="1"/>
          </p:cNvSpPr>
          <p:nvPr/>
        </p:nvSpPr>
        <p:spPr bwMode="auto">
          <a:xfrm>
            <a:off x="602347" y="2984077"/>
            <a:ext cx="639599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8000000</a:t>
            </a:r>
            <a:endParaRPr kumimoji="0" lang="pt-B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33" name="Rectangle 22"/>
          <p:cNvSpPr>
            <a:spLocks noChangeArrowheads="1"/>
          </p:cNvSpPr>
          <p:nvPr/>
        </p:nvSpPr>
        <p:spPr bwMode="auto">
          <a:xfrm>
            <a:off x="602347" y="2648804"/>
            <a:ext cx="639599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9000000</a:t>
            </a:r>
            <a:endParaRPr kumimoji="0" lang="pt-B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34" name="Rectangle 23"/>
          <p:cNvSpPr>
            <a:spLocks noChangeArrowheads="1"/>
          </p:cNvSpPr>
          <p:nvPr/>
        </p:nvSpPr>
        <p:spPr bwMode="auto">
          <a:xfrm>
            <a:off x="510977" y="2315959"/>
            <a:ext cx="730968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10000000</a:t>
            </a:r>
            <a:endParaRPr kumimoji="0" lang="pt-B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35" name="Rectangle 24"/>
          <p:cNvSpPr>
            <a:spLocks noChangeArrowheads="1"/>
          </p:cNvSpPr>
          <p:nvPr/>
        </p:nvSpPr>
        <p:spPr bwMode="auto">
          <a:xfrm>
            <a:off x="1402567" y="5891569"/>
            <a:ext cx="365486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1950</a:t>
            </a:r>
            <a:endParaRPr kumimoji="0" lang="pt-B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36" name="Rectangle 26"/>
          <p:cNvSpPr>
            <a:spLocks noChangeArrowheads="1"/>
          </p:cNvSpPr>
          <p:nvPr/>
        </p:nvSpPr>
        <p:spPr bwMode="auto">
          <a:xfrm>
            <a:off x="2077938" y="5891569"/>
            <a:ext cx="365486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1960</a:t>
            </a:r>
            <a:endParaRPr kumimoji="0" lang="pt-B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37" name="Rectangle 28"/>
          <p:cNvSpPr>
            <a:spLocks noChangeArrowheads="1"/>
          </p:cNvSpPr>
          <p:nvPr/>
        </p:nvSpPr>
        <p:spPr bwMode="auto">
          <a:xfrm>
            <a:off x="2753306" y="5891569"/>
            <a:ext cx="365486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1970</a:t>
            </a:r>
            <a:endParaRPr kumimoji="0" lang="pt-B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38" name="Rectangle 30"/>
          <p:cNvSpPr>
            <a:spLocks noChangeArrowheads="1"/>
          </p:cNvSpPr>
          <p:nvPr/>
        </p:nvSpPr>
        <p:spPr bwMode="auto">
          <a:xfrm>
            <a:off x="3428677" y="5891569"/>
            <a:ext cx="365486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1980</a:t>
            </a:r>
            <a:endParaRPr kumimoji="0" lang="pt-B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39" name="Rectangle 32"/>
          <p:cNvSpPr>
            <a:spLocks noChangeArrowheads="1"/>
          </p:cNvSpPr>
          <p:nvPr/>
        </p:nvSpPr>
        <p:spPr bwMode="auto">
          <a:xfrm>
            <a:off x="4104047" y="5891569"/>
            <a:ext cx="365486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1990</a:t>
            </a:r>
            <a:endParaRPr kumimoji="0" lang="pt-B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40" name="Rectangle 34"/>
          <p:cNvSpPr>
            <a:spLocks noChangeArrowheads="1"/>
          </p:cNvSpPr>
          <p:nvPr/>
        </p:nvSpPr>
        <p:spPr bwMode="auto">
          <a:xfrm>
            <a:off x="4779418" y="5891569"/>
            <a:ext cx="365486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2000</a:t>
            </a:r>
            <a:endParaRPr kumimoji="0" lang="pt-B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41" name="Rectangle 36"/>
          <p:cNvSpPr>
            <a:spLocks noChangeArrowheads="1"/>
          </p:cNvSpPr>
          <p:nvPr/>
        </p:nvSpPr>
        <p:spPr bwMode="auto">
          <a:xfrm>
            <a:off x="5454788" y="5891569"/>
            <a:ext cx="365486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2010</a:t>
            </a:r>
            <a:endParaRPr kumimoji="0" lang="pt-B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42" name="Rectangle 38"/>
          <p:cNvSpPr>
            <a:spLocks noChangeArrowheads="1"/>
          </p:cNvSpPr>
          <p:nvPr/>
        </p:nvSpPr>
        <p:spPr bwMode="auto">
          <a:xfrm>
            <a:off x="6130157" y="5891569"/>
            <a:ext cx="365486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2020</a:t>
            </a:r>
            <a:endParaRPr kumimoji="0" lang="pt-B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43" name="Rectangle 40"/>
          <p:cNvSpPr>
            <a:spLocks noChangeArrowheads="1"/>
          </p:cNvSpPr>
          <p:nvPr/>
        </p:nvSpPr>
        <p:spPr bwMode="auto">
          <a:xfrm>
            <a:off x="6805527" y="5891569"/>
            <a:ext cx="365486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2030</a:t>
            </a:r>
            <a:endParaRPr kumimoji="0" lang="pt-B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44" name="Rectangle 42"/>
          <p:cNvSpPr>
            <a:spLocks noChangeArrowheads="1"/>
          </p:cNvSpPr>
          <p:nvPr/>
        </p:nvSpPr>
        <p:spPr bwMode="auto">
          <a:xfrm>
            <a:off x="7480898" y="5891569"/>
            <a:ext cx="365486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2040</a:t>
            </a:r>
            <a:endParaRPr kumimoji="0" lang="pt-B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45" name="Rectangle 44"/>
          <p:cNvSpPr>
            <a:spLocks noChangeArrowheads="1"/>
          </p:cNvSpPr>
          <p:nvPr/>
        </p:nvSpPr>
        <p:spPr bwMode="auto">
          <a:xfrm>
            <a:off x="8156267" y="5891569"/>
            <a:ext cx="365486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2050</a:t>
            </a:r>
            <a:endParaRPr kumimoji="0" lang="pt-B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cxnSp>
        <p:nvCxnSpPr>
          <p:cNvPr id="46" name="Conector reto 45"/>
          <p:cNvCxnSpPr/>
          <p:nvPr/>
        </p:nvCxnSpPr>
        <p:spPr>
          <a:xfrm>
            <a:off x="1297589" y="5774527"/>
            <a:ext cx="714369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o explicativo retangular com cantos arredondados 46"/>
          <p:cNvSpPr/>
          <p:nvPr/>
        </p:nvSpPr>
        <p:spPr>
          <a:xfrm>
            <a:off x="4240722" y="2429615"/>
            <a:ext cx="1386089" cy="771409"/>
          </a:xfrm>
          <a:prstGeom prst="wedgeRoundRectCallout">
            <a:avLst>
              <a:gd name="adj1" fmla="val 41455"/>
              <a:gd name="adj2" fmla="val 83250"/>
              <a:gd name="adj3" fmla="val 16667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 smtClean="0">
                <a:solidFill>
                  <a:schemeClr val="tx1"/>
                </a:solidFill>
              </a:rPr>
              <a:t>2010</a:t>
            </a:r>
          </a:p>
          <a:p>
            <a:pPr algn="ctr"/>
            <a:r>
              <a:rPr lang="pt-BR" sz="2000" dirty="0" smtClean="0">
                <a:solidFill>
                  <a:schemeClr val="tx1"/>
                </a:solidFill>
              </a:rPr>
              <a:t>6,9 bilhões</a:t>
            </a:r>
            <a:endParaRPr lang="pt-BR" sz="2000" dirty="0">
              <a:solidFill>
                <a:schemeClr val="tx1"/>
              </a:solidFill>
            </a:endParaRPr>
          </a:p>
        </p:txBody>
      </p:sp>
      <p:sp>
        <p:nvSpPr>
          <p:cNvPr id="48" name="Texto explicativo retangular com cantos arredondados 47"/>
          <p:cNvSpPr/>
          <p:nvPr/>
        </p:nvSpPr>
        <p:spPr>
          <a:xfrm>
            <a:off x="5733433" y="1878608"/>
            <a:ext cx="1386089" cy="771409"/>
          </a:xfrm>
          <a:prstGeom prst="wedgeRoundRectCallout">
            <a:avLst>
              <a:gd name="adj1" fmla="val 41455"/>
              <a:gd name="adj2" fmla="val 83250"/>
              <a:gd name="adj3" fmla="val 16667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 smtClean="0">
                <a:solidFill>
                  <a:schemeClr val="tx1"/>
                </a:solidFill>
              </a:rPr>
              <a:t>2030</a:t>
            </a:r>
          </a:p>
          <a:p>
            <a:pPr algn="ctr"/>
            <a:r>
              <a:rPr lang="pt-BR" sz="2000" dirty="0" smtClean="0">
                <a:solidFill>
                  <a:schemeClr val="tx1"/>
                </a:solidFill>
              </a:rPr>
              <a:t>8,3 bilhões</a:t>
            </a:r>
            <a:endParaRPr lang="pt-BR" sz="2000" dirty="0">
              <a:solidFill>
                <a:schemeClr val="tx1"/>
              </a:solidFill>
            </a:endParaRP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07FC9E8-A6B4-4407-8647-97F214A558B2}" type="slidenum">
              <a:rPr lang="pt-BR" smtClean="0"/>
              <a:pPr>
                <a:defRPr/>
              </a:pPr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56228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de cantos arredondados 4"/>
          <p:cNvSpPr/>
          <p:nvPr/>
        </p:nvSpPr>
        <p:spPr>
          <a:xfrm>
            <a:off x="222945" y="1642517"/>
            <a:ext cx="8712968" cy="4752528"/>
          </a:xfrm>
          <a:prstGeom prst="roundRect">
            <a:avLst>
              <a:gd name="adj" fmla="val 3737"/>
            </a:avLst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pt-BR" sz="2400" dirty="0"/>
              <a:t>Participação da classe média mundial  no consumo</a:t>
            </a:r>
          </a:p>
        </p:txBody>
      </p:sp>
      <p:pic>
        <p:nvPicPr>
          <p:cNvPr id="57" name="Imagem 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993105"/>
            <a:ext cx="8505820" cy="4172199"/>
          </a:xfrm>
          <a:prstGeom prst="rect">
            <a:avLst/>
          </a:prstGeom>
        </p:spPr>
      </p:pic>
      <p:sp>
        <p:nvSpPr>
          <p:cNvPr id="58" name="CaixaDeTexto 57"/>
          <p:cNvSpPr txBox="1"/>
          <p:nvPr/>
        </p:nvSpPr>
        <p:spPr>
          <a:xfrm>
            <a:off x="0" y="6604084"/>
            <a:ext cx="562886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 b="1" dirty="0" smtClean="0">
                <a:solidFill>
                  <a:prstClr val="black"/>
                </a:solidFill>
              </a:rPr>
              <a:t>Fonte</a:t>
            </a:r>
            <a:r>
              <a:rPr lang="pt-BR" sz="1000" dirty="0" smtClean="0">
                <a:solidFill>
                  <a:prstClr val="black"/>
                </a:solidFill>
              </a:rPr>
              <a:t>: OCDE, em </a:t>
            </a:r>
            <a:r>
              <a:rPr lang="en-US" sz="1000" dirty="0" smtClean="0">
                <a:solidFill>
                  <a:prstClr val="black"/>
                </a:solidFill>
              </a:rPr>
              <a:t>Global Trends 2030: Alternative Worlds, National Intelligence Council</a:t>
            </a:r>
            <a:endParaRPr lang="en-US" sz="1000" dirty="0">
              <a:solidFill>
                <a:prstClr val="black"/>
              </a:solidFill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07FC9E8-A6B4-4407-8647-97F214A558B2}" type="slidenum">
              <a:rPr lang="pt-BR" smtClean="0"/>
              <a:pPr>
                <a:defRPr/>
              </a:pPr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4469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tângulo 20"/>
          <p:cNvSpPr/>
          <p:nvPr/>
        </p:nvSpPr>
        <p:spPr>
          <a:xfrm>
            <a:off x="0" y="4293096"/>
            <a:ext cx="9144000" cy="25462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/>
          <p:cNvSpPr/>
          <p:nvPr/>
        </p:nvSpPr>
        <p:spPr>
          <a:xfrm>
            <a:off x="0" y="1340768"/>
            <a:ext cx="9144000" cy="38884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24520" y="1276"/>
            <a:ext cx="6335712" cy="1209675"/>
          </a:xfrm>
        </p:spPr>
        <p:txBody>
          <a:bodyPr anchor="ctr"/>
          <a:lstStyle/>
          <a:p>
            <a:pPr lvl="1"/>
            <a:r>
              <a:rPr lang="pt-BR" sz="2400" kern="1200" dirty="0">
                <a:latin typeface="+mj-lt"/>
                <a:ea typeface="+mj-ea"/>
                <a:cs typeface="+mj-cs"/>
              </a:rPr>
              <a:t>Novo padrão de competitividade</a:t>
            </a:r>
          </a:p>
        </p:txBody>
      </p:sp>
      <p:sp>
        <p:nvSpPr>
          <p:cNvPr id="13" name="Espaço Reservado para Número de Slide 12"/>
          <p:cNvSpPr>
            <a:spLocks noGrp="1"/>
          </p:cNvSpPr>
          <p:nvPr>
            <p:ph type="sldNum" sz="quarter" idx="4"/>
          </p:nvPr>
        </p:nvSpPr>
        <p:spPr>
          <a:xfrm>
            <a:off x="8701850" y="6500813"/>
            <a:ext cx="439738" cy="357187"/>
          </a:xfrm>
        </p:spPr>
        <p:txBody>
          <a:bodyPr/>
          <a:lstStyle/>
          <a:p>
            <a:pPr>
              <a:defRPr/>
            </a:pPr>
            <a:fld id="{3E4E3D3F-EA4A-4A27-8485-3489284F8CF4}" type="slidenum">
              <a:rPr smtClean="0"/>
              <a:pPr>
                <a:defRPr/>
              </a:pPr>
              <a:t>10</a:t>
            </a:fld>
            <a:endParaRPr dirty="0"/>
          </a:p>
        </p:txBody>
      </p:sp>
      <p:sp>
        <p:nvSpPr>
          <p:cNvPr id="17" name="Retângulo 16"/>
          <p:cNvSpPr/>
          <p:nvPr/>
        </p:nvSpPr>
        <p:spPr>
          <a:xfrm>
            <a:off x="0" y="4397330"/>
            <a:ext cx="9144000" cy="831870"/>
          </a:xfrm>
          <a:prstGeom prst="rect">
            <a:avLst/>
          </a:prstGeom>
          <a:solidFill>
            <a:srgbClr val="82BCB2"/>
          </a:solidFill>
        </p:spPr>
        <p:txBody>
          <a:bodyPr anchor="ctr" anchorCtr="0">
            <a:noAutofit/>
          </a:bodyPr>
          <a:lstStyle/>
          <a:p>
            <a:pPr marL="266700" indent="-266700"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pt-BR" sz="2000" b="1" cap="small" dirty="0">
                <a:solidFill>
                  <a:prstClr val="black"/>
                </a:solidFill>
                <a:cs typeface="Arial" charset="0"/>
              </a:rPr>
              <a:t>Produtos</a:t>
            </a:r>
            <a:r>
              <a:rPr lang="pt-BR" sz="2000" cap="small" dirty="0">
                <a:solidFill>
                  <a:prstClr val="black"/>
                </a:solidFill>
                <a:cs typeface="Arial" charset="0"/>
              </a:rPr>
              <a:t> com alta </a:t>
            </a:r>
            <a:r>
              <a:rPr lang="pt-BR" sz="2000" b="1" cap="small" dirty="0">
                <a:solidFill>
                  <a:prstClr val="black"/>
                </a:solidFill>
                <a:cs typeface="Arial" charset="0"/>
              </a:rPr>
              <a:t>qualidade e densidade tecnológica</a:t>
            </a:r>
            <a:r>
              <a:rPr lang="pt-BR" sz="2000" cap="small" dirty="0">
                <a:solidFill>
                  <a:prstClr val="black"/>
                </a:solidFill>
                <a:cs typeface="Arial" charset="0"/>
              </a:rPr>
              <a:t> a preços cada vez mais </a:t>
            </a:r>
            <a:r>
              <a:rPr lang="pt-BR" sz="2000" b="1" cap="small" dirty="0" smtClean="0">
                <a:solidFill>
                  <a:prstClr val="black"/>
                </a:solidFill>
                <a:cs typeface="Arial" charset="0"/>
              </a:rPr>
              <a:t>baixos</a:t>
            </a:r>
          </a:p>
          <a:p>
            <a:pPr marL="266700" indent="-266700"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pt-BR" sz="2000" b="1" cap="small" dirty="0" smtClean="0">
                <a:solidFill>
                  <a:prstClr val="black"/>
                </a:solidFill>
                <a:cs typeface="Arial" charset="0"/>
              </a:rPr>
              <a:t>Diferencial Chinês: </a:t>
            </a:r>
            <a:r>
              <a:rPr lang="pt-BR" sz="2000" cap="small" dirty="0">
                <a:solidFill>
                  <a:prstClr val="black"/>
                </a:solidFill>
                <a:cs typeface="Arial" charset="0"/>
              </a:rPr>
              <a:t>alta capacidade de baratear a </a:t>
            </a:r>
            <a:r>
              <a:rPr lang="pt-BR" sz="2000" cap="small" dirty="0" smtClean="0">
                <a:solidFill>
                  <a:prstClr val="black"/>
                </a:solidFill>
                <a:cs typeface="Arial" charset="0"/>
              </a:rPr>
              <a:t>tecnologia</a:t>
            </a:r>
            <a:endParaRPr lang="pt-BR" sz="2000" cap="small" dirty="0">
              <a:solidFill>
                <a:prstClr val="black"/>
              </a:solidFill>
              <a:cs typeface="Arial" charset="0"/>
            </a:endParaRPr>
          </a:p>
        </p:txBody>
      </p:sp>
      <p:graphicFrame>
        <p:nvGraphicFramePr>
          <p:cNvPr id="20" name="Diagrama 19"/>
          <p:cNvGraphicFramePr/>
          <p:nvPr>
            <p:extLst/>
          </p:nvPr>
        </p:nvGraphicFramePr>
        <p:xfrm>
          <a:off x="0" y="1399385"/>
          <a:ext cx="6428606" cy="2952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4" name="CaixaDeTexto 23"/>
          <p:cNvSpPr txBox="1"/>
          <p:nvPr/>
        </p:nvSpPr>
        <p:spPr>
          <a:xfrm>
            <a:off x="6588224" y="1795429"/>
            <a:ext cx="2422215" cy="2196244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75000"/>
              </a:schemeClr>
            </a:solidFill>
            <a:prstDash val="sysDot"/>
          </a:ln>
        </p:spPr>
        <p:txBody>
          <a:bodyPr wrap="square" rtlCol="0">
            <a:noAutofit/>
          </a:bodyPr>
          <a:lstStyle/>
          <a:p>
            <a:pPr marL="266700" indent="-266700"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pt-BR" sz="2000" b="1" cap="small" dirty="0" smtClean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Consumo em </a:t>
            </a:r>
            <a:r>
              <a:rPr lang="pt-BR" sz="2000" b="1" cap="small" dirty="0" smtClean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massa</a:t>
            </a:r>
            <a:endParaRPr lang="pt-BR" sz="2000" b="1" cap="small" dirty="0">
              <a:solidFill>
                <a:schemeClr val="bg1">
                  <a:lumMod val="50000"/>
                </a:schemeClr>
              </a:solidFill>
              <a:latin typeface="Arial" charset="0"/>
              <a:cs typeface="Arial" charset="0"/>
            </a:endParaRPr>
          </a:p>
        </p:txBody>
      </p:sp>
      <p:pic>
        <p:nvPicPr>
          <p:cNvPr id="26626" name="Picture 2" descr="http://2.bp.blogspot.com/_NZl0vxSUn9Q/TPqxt1_sv6I/AAAAAAAAACk/qOH2aaT8tXo/s1600/multidao.jpg"/>
          <p:cNvPicPr>
            <a:picLocks noChangeAspect="1" noChangeArrowheads="1"/>
          </p:cNvPicPr>
          <p:nvPr/>
        </p:nvPicPr>
        <p:blipFill>
          <a:blip r:embed="rId8" cstate="print">
            <a:lum bright="10000"/>
          </a:blip>
          <a:srcRect/>
          <a:stretch>
            <a:fillRect/>
          </a:stretch>
        </p:blipFill>
        <p:spPr bwMode="auto">
          <a:xfrm>
            <a:off x="6717726" y="2335489"/>
            <a:ext cx="2108042" cy="1411635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Imagem 24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D"/>
              </a:clrFrom>
              <a:clrTo>
                <a:srgbClr val="FFFF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5301208"/>
            <a:ext cx="1408297" cy="1408297"/>
          </a:xfrm>
          <a:prstGeom prst="rect">
            <a:avLst/>
          </a:prstGeom>
        </p:spPr>
      </p:pic>
      <p:pic>
        <p:nvPicPr>
          <p:cNvPr id="26" name="Imagem 2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5733256"/>
            <a:ext cx="2836187" cy="864096"/>
          </a:xfrm>
          <a:prstGeom prst="rect">
            <a:avLst/>
          </a:prstGeom>
        </p:spPr>
      </p:pic>
      <p:pic>
        <p:nvPicPr>
          <p:cNvPr id="26630" name="Picture 6" descr="http://www.epnmed.com.br/images/500VET_P.jpg?500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 flipH="1">
            <a:off x="6516216" y="5373216"/>
            <a:ext cx="1247072" cy="1434408"/>
          </a:xfrm>
          <a:prstGeom prst="rect">
            <a:avLst/>
          </a:prstGeom>
          <a:noFill/>
        </p:spPr>
      </p:pic>
      <p:pic>
        <p:nvPicPr>
          <p:cNvPr id="14" name="Picture 9" descr="DirectionalButtons-Full.png">
            <a:hlinkClick r:id="rId12" action="ppaction://hlinksldjump"/>
          </p:cNvPr>
          <p:cNvPicPr>
            <a:picLocks noChangeAspect="1"/>
          </p:cNvPicPr>
          <p:nvPr/>
        </p:nvPicPr>
        <p:blipFill>
          <a:blip r:embed="rId13" cstate="print"/>
          <a:srcRect l="49561"/>
          <a:stretch>
            <a:fillRect/>
          </a:stretch>
        </p:blipFill>
        <p:spPr>
          <a:xfrm>
            <a:off x="53426" y="6476210"/>
            <a:ext cx="382203" cy="35489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" name="Conector reto 14"/>
          <p:cNvCxnSpPr/>
          <p:nvPr/>
        </p:nvCxnSpPr>
        <p:spPr>
          <a:xfrm>
            <a:off x="0" y="4372042"/>
            <a:ext cx="9144000" cy="0"/>
          </a:xfrm>
          <a:prstGeom prst="line">
            <a:avLst/>
          </a:prstGeom>
          <a:solidFill>
            <a:srgbClr val="E79B13"/>
          </a:solidFill>
          <a:ln>
            <a:solidFill>
              <a:srgbClr val="0066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riângulo isósceles 15"/>
          <p:cNvSpPr/>
          <p:nvPr/>
        </p:nvSpPr>
        <p:spPr>
          <a:xfrm rot="10800000">
            <a:off x="34504" y="4366113"/>
            <a:ext cx="245781" cy="137160"/>
          </a:xfrm>
          <a:prstGeom prst="triangle">
            <a:avLst/>
          </a:prstGeom>
          <a:solidFill>
            <a:srgbClr val="00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21292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Graphic spid="20" grpId="0">
        <p:bldAsOne/>
      </p:bldGraphic>
      <p:bldP spid="24" grpId="0" animBg="1"/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de cantos arredondados 9"/>
          <p:cNvSpPr/>
          <p:nvPr/>
        </p:nvSpPr>
        <p:spPr>
          <a:xfrm>
            <a:off x="222945" y="2185699"/>
            <a:ext cx="8712968" cy="4209345"/>
          </a:xfrm>
          <a:prstGeom prst="roundRect">
            <a:avLst>
              <a:gd name="adj" fmla="val 3737"/>
            </a:avLst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r>
              <a:rPr lang="pt-BR" sz="2400" dirty="0">
                <a:latin typeface="Calibri" pitchFamily="34" charset="0"/>
              </a:rPr>
              <a:t>Envelhecimento da população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>
          <a:prstGeom prst="roundRect">
            <a:avLst>
              <a:gd name="adj" fmla="val 0"/>
            </a:avLst>
          </a:prstGeom>
        </p:spPr>
        <p:txBody>
          <a:bodyPr/>
          <a:lstStyle/>
          <a:p>
            <a:fld id="{6F380222-0616-4110-AF13-6AAB222E9E42}" type="slidenum">
              <a:rPr lang="pt-BR" smtClean="0"/>
              <a:pPr/>
              <a:t>11</a:t>
            </a:fld>
            <a:endParaRPr lang="pt-BR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8037" y="6611069"/>
            <a:ext cx="720581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00" b="1" dirty="0" smtClean="0">
                <a:solidFill>
                  <a:prstClr val="black"/>
                </a:solidFill>
              </a:rPr>
              <a:t>Fonte</a:t>
            </a:r>
            <a:r>
              <a:rPr lang="pt-BR" sz="1000" dirty="0" smtClean="0">
                <a:solidFill>
                  <a:prstClr val="black"/>
                </a:solidFill>
              </a:rPr>
              <a:t>: </a:t>
            </a:r>
            <a:r>
              <a:rPr lang="pt-BR" sz="1000" dirty="0" err="1" smtClean="0">
                <a:solidFill>
                  <a:prstClr val="black"/>
                </a:solidFill>
              </a:rPr>
              <a:t>United</a:t>
            </a:r>
            <a:r>
              <a:rPr lang="pt-BR" sz="1000" dirty="0" smtClean="0">
                <a:solidFill>
                  <a:prstClr val="black"/>
                </a:solidFill>
              </a:rPr>
              <a:t> </a:t>
            </a:r>
            <a:r>
              <a:rPr lang="pt-BR" sz="1000" dirty="0" err="1" smtClean="0">
                <a:solidFill>
                  <a:prstClr val="black"/>
                </a:solidFill>
              </a:rPr>
              <a:t>Nations</a:t>
            </a:r>
            <a:r>
              <a:rPr lang="pt-BR" sz="1000" dirty="0" smtClean="0">
                <a:solidFill>
                  <a:prstClr val="black"/>
                </a:solidFill>
              </a:rPr>
              <a:t>, </a:t>
            </a:r>
            <a:r>
              <a:rPr lang="pt-BR" sz="1000" dirty="0" err="1" smtClean="0">
                <a:solidFill>
                  <a:prstClr val="black"/>
                </a:solidFill>
              </a:rPr>
              <a:t>Department</a:t>
            </a:r>
            <a:r>
              <a:rPr lang="pt-BR" sz="1000" dirty="0" smtClean="0">
                <a:solidFill>
                  <a:prstClr val="black"/>
                </a:solidFill>
              </a:rPr>
              <a:t> </a:t>
            </a:r>
            <a:r>
              <a:rPr lang="pt-BR" sz="1000" dirty="0" err="1" smtClean="0">
                <a:solidFill>
                  <a:prstClr val="black"/>
                </a:solidFill>
              </a:rPr>
              <a:t>of</a:t>
            </a:r>
            <a:r>
              <a:rPr lang="pt-BR" sz="1000" dirty="0" smtClean="0">
                <a:solidFill>
                  <a:prstClr val="black"/>
                </a:solidFill>
              </a:rPr>
              <a:t> </a:t>
            </a:r>
            <a:r>
              <a:rPr lang="pt-BR" sz="1000" dirty="0" err="1" smtClean="0">
                <a:solidFill>
                  <a:prstClr val="black"/>
                </a:solidFill>
              </a:rPr>
              <a:t>Economics</a:t>
            </a:r>
            <a:r>
              <a:rPr lang="pt-BR" sz="1000" dirty="0" smtClean="0">
                <a:solidFill>
                  <a:prstClr val="black"/>
                </a:solidFill>
              </a:rPr>
              <a:t> </a:t>
            </a:r>
            <a:r>
              <a:rPr lang="pt-BR" sz="1000" dirty="0" err="1" smtClean="0">
                <a:solidFill>
                  <a:prstClr val="black"/>
                </a:solidFill>
              </a:rPr>
              <a:t>and</a:t>
            </a:r>
            <a:r>
              <a:rPr lang="pt-BR" sz="1000" dirty="0" smtClean="0">
                <a:solidFill>
                  <a:prstClr val="black"/>
                </a:solidFill>
              </a:rPr>
              <a:t> Social </a:t>
            </a:r>
            <a:r>
              <a:rPr lang="pt-BR" sz="1000" dirty="0" err="1" smtClean="0">
                <a:solidFill>
                  <a:prstClr val="black"/>
                </a:solidFill>
              </a:rPr>
              <a:t>Affairs</a:t>
            </a:r>
            <a:r>
              <a:rPr lang="pt-BR" sz="1000" dirty="0" smtClean="0">
                <a:solidFill>
                  <a:prstClr val="black"/>
                </a:solidFill>
              </a:rPr>
              <a:t>, World </a:t>
            </a:r>
            <a:r>
              <a:rPr lang="pt-BR" sz="1000" dirty="0" err="1" smtClean="0">
                <a:solidFill>
                  <a:prstClr val="black"/>
                </a:solidFill>
              </a:rPr>
              <a:t>Urbanization</a:t>
            </a:r>
            <a:r>
              <a:rPr lang="pt-BR" sz="1000" dirty="0" smtClean="0">
                <a:solidFill>
                  <a:prstClr val="black"/>
                </a:solidFill>
              </a:rPr>
              <a:t>  </a:t>
            </a:r>
            <a:r>
              <a:rPr lang="pt-BR" sz="1000" dirty="0" err="1" smtClean="0">
                <a:solidFill>
                  <a:prstClr val="black"/>
                </a:solidFill>
              </a:rPr>
              <a:t>Prospects</a:t>
            </a:r>
            <a:r>
              <a:rPr lang="pt-BR" sz="1000" dirty="0" smtClean="0">
                <a:solidFill>
                  <a:prstClr val="black"/>
                </a:solidFill>
              </a:rPr>
              <a:t> (2011 </a:t>
            </a:r>
            <a:r>
              <a:rPr lang="pt-BR" sz="1000" dirty="0" err="1" smtClean="0">
                <a:solidFill>
                  <a:prstClr val="black"/>
                </a:solidFill>
              </a:rPr>
              <a:t>Revision</a:t>
            </a:r>
            <a:r>
              <a:rPr lang="pt-BR" sz="1000" dirty="0" smtClean="0">
                <a:solidFill>
                  <a:prstClr val="black"/>
                </a:solidFill>
              </a:rPr>
              <a:t>), </a:t>
            </a:r>
            <a:r>
              <a:rPr lang="pt-BR" sz="1000" dirty="0" err="1" smtClean="0">
                <a:solidFill>
                  <a:prstClr val="black"/>
                </a:solidFill>
              </a:rPr>
              <a:t>Population</a:t>
            </a:r>
            <a:r>
              <a:rPr lang="pt-BR" sz="1000" dirty="0" smtClean="0">
                <a:solidFill>
                  <a:prstClr val="black"/>
                </a:solidFill>
              </a:rPr>
              <a:t> </a:t>
            </a:r>
            <a:r>
              <a:rPr lang="pt-BR" sz="1000" dirty="0" err="1" smtClean="0">
                <a:solidFill>
                  <a:prstClr val="black"/>
                </a:solidFill>
              </a:rPr>
              <a:t>Division</a:t>
            </a:r>
            <a:endParaRPr lang="pt-BR" sz="1000" dirty="0">
              <a:solidFill>
                <a:prstClr val="black"/>
              </a:solidFill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1161248" y="2185700"/>
            <a:ext cx="9156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i="1" dirty="0" smtClean="0">
                <a:solidFill>
                  <a:schemeClr val="bg1">
                    <a:lumMod val="50000"/>
                  </a:schemeClr>
                </a:solidFill>
              </a:rPr>
              <a:t>1950</a:t>
            </a:r>
            <a:endParaRPr lang="pt-BR" sz="28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4060236" y="2185700"/>
            <a:ext cx="9156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i="1" dirty="0" smtClean="0">
                <a:solidFill>
                  <a:schemeClr val="bg1">
                    <a:lumMod val="50000"/>
                  </a:schemeClr>
                </a:solidFill>
              </a:rPr>
              <a:t>2010</a:t>
            </a:r>
            <a:endParaRPr lang="pt-BR" sz="28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CaixaDeTexto 13"/>
          <p:cNvSpPr txBox="1"/>
          <p:nvPr/>
        </p:nvSpPr>
        <p:spPr>
          <a:xfrm>
            <a:off x="7014365" y="2185700"/>
            <a:ext cx="9156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i="1" dirty="0" smtClean="0">
                <a:solidFill>
                  <a:schemeClr val="bg1">
                    <a:lumMod val="50000"/>
                  </a:schemeClr>
                </a:solidFill>
              </a:rPr>
              <a:t>2050</a:t>
            </a:r>
            <a:endParaRPr lang="pt-BR" sz="28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Imagem 19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rgbClr val="488AA2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45" t="3526" r="68543" b="86532"/>
          <a:stretch/>
        </p:blipFill>
        <p:spPr>
          <a:xfrm>
            <a:off x="755576" y="2308572"/>
            <a:ext cx="455254" cy="277476"/>
          </a:xfrm>
          <a:prstGeom prst="rect">
            <a:avLst/>
          </a:prstGeom>
        </p:spPr>
      </p:pic>
      <p:pic>
        <p:nvPicPr>
          <p:cNvPr id="22" name="Imagem 21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rgbClr val="488AA2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45" t="3526" r="68543" b="86532"/>
          <a:stretch/>
        </p:blipFill>
        <p:spPr>
          <a:xfrm>
            <a:off x="3681528" y="2308572"/>
            <a:ext cx="455254" cy="277476"/>
          </a:xfrm>
          <a:prstGeom prst="rect">
            <a:avLst/>
          </a:prstGeom>
        </p:spPr>
      </p:pic>
      <p:pic>
        <p:nvPicPr>
          <p:cNvPr id="23" name="Imagem 22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rgbClr val="488AA2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45" t="3526" r="68543" b="86532"/>
          <a:stretch/>
        </p:blipFill>
        <p:spPr>
          <a:xfrm>
            <a:off x="6633856" y="2308572"/>
            <a:ext cx="455254" cy="277476"/>
          </a:xfrm>
          <a:prstGeom prst="rect">
            <a:avLst/>
          </a:prstGeom>
        </p:spPr>
      </p:pic>
      <p:grpSp>
        <p:nvGrpSpPr>
          <p:cNvPr id="155" name="Grupo 154"/>
          <p:cNvGrpSpPr/>
          <p:nvPr/>
        </p:nvGrpSpPr>
        <p:grpSpPr>
          <a:xfrm>
            <a:off x="310828" y="2598056"/>
            <a:ext cx="8497292" cy="3063192"/>
            <a:chOff x="310828" y="2370593"/>
            <a:chExt cx="8497292" cy="3965088"/>
          </a:xfrm>
        </p:grpSpPr>
        <p:sp>
          <p:nvSpPr>
            <p:cNvPr id="5" name="Forma livre 4"/>
            <p:cNvSpPr/>
            <p:nvPr/>
          </p:nvSpPr>
          <p:spPr>
            <a:xfrm>
              <a:off x="1320800" y="3073400"/>
              <a:ext cx="609600" cy="2857500"/>
            </a:xfrm>
            <a:custGeom>
              <a:avLst/>
              <a:gdLst>
                <a:gd name="connsiteX0" fmla="*/ 609600 w 609600"/>
                <a:gd name="connsiteY0" fmla="*/ 2857500 h 2857500"/>
                <a:gd name="connsiteX1" fmla="*/ 0 w 609600"/>
                <a:gd name="connsiteY1" fmla="*/ 2857500 h 2857500"/>
                <a:gd name="connsiteX2" fmla="*/ 0 w 609600"/>
                <a:gd name="connsiteY2" fmla="*/ 2692400 h 2857500"/>
                <a:gd name="connsiteX3" fmla="*/ 101600 w 609600"/>
                <a:gd name="connsiteY3" fmla="*/ 2552700 h 2857500"/>
                <a:gd name="connsiteX4" fmla="*/ 139700 w 609600"/>
                <a:gd name="connsiteY4" fmla="*/ 2349500 h 2857500"/>
                <a:gd name="connsiteX5" fmla="*/ 203200 w 609600"/>
                <a:gd name="connsiteY5" fmla="*/ 2070100 h 2857500"/>
                <a:gd name="connsiteX6" fmla="*/ 266700 w 609600"/>
                <a:gd name="connsiteY6" fmla="*/ 1892300 h 2857500"/>
                <a:gd name="connsiteX7" fmla="*/ 304800 w 609600"/>
                <a:gd name="connsiteY7" fmla="*/ 1689100 h 2857500"/>
                <a:gd name="connsiteX8" fmla="*/ 342900 w 609600"/>
                <a:gd name="connsiteY8" fmla="*/ 1397000 h 2857500"/>
                <a:gd name="connsiteX9" fmla="*/ 381000 w 609600"/>
                <a:gd name="connsiteY9" fmla="*/ 1244600 h 2857500"/>
                <a:gd name="connsiteX10" fmla="*/ 419100 w 609600"/>
                <a:gd name="connsiteY10" fmla="*/ 1041400 h 2857500"/>
                <a:gd name="connsiteX11" fmla="*/ 482600 w 609600"/>
                <a:gd name="connsiteY11" fmla="*/ 762000 h 2857500"/>
                <a:gd name="connsiteX12" fmla="*/ 546100 w 609600"/>
                <a:gd name="connsiteY12" fmla="*/ 533400 h 2857500"/>
                <a:gd name="connsiteX13" fmla="*/ 596900 w 609600"/>
                <a:gd name="connsiteY13" fmla="*/ 254000 h 2857500"/>
                <a:gd name="connsiteX14" fmla="*/ 609600 w 609600"/>
                <a:gd name="connsiteY14" fmla="*/ 0 h 2857500"/>
                <a:gd name="connsiteX15" fmla="*/ 609600 w 609600"/>
                <a:gd name="connsiteY15" fmla="*/ 2857500 h 285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09600" h="2857500">
                  <a:moveTo>
                    <a:pt x="609600" y="2857500"/>
                  </a:moveTo>
                  <a:lnTo>
                    <a:pt x="0" y="2857500"/>
                  </a:lnTo>
                  <a:lnTo>
                    <a:pt x="0" y="2692400"/>
                  </a:lnTo>
                  <a:lnTo>
                    <a:pt x="101600" y="2552700"/>
                  </a:lnTo>
                  <a:lnTo>
                    <a:pt x="139700" y="2349500"/>
                  </a:lnTo>
                  <a:lnTo>
                    <a:pt x="203200" y="2070100"/>
                  </a:lnTo>
                  <a:lnTo>
                    <a:pt x="266700" y="1892300"/>
                  </a:lnTo>
                  <a:lnTo>
                    <a:pt x="304800" y="1689100"/>
                  </a:lnTo>
                  <a:lnTo>
                    <a:pt x="342900" y="1397000"/>
                  </a:lnTo>
                  <a:lnTo>
                    <a:pt x="381000" y="1244600"/>
                  </a:lnTo>
                  <a:lnTo>
                    <a:pt x="419100" y="1041400"/>
                  </a:lnTo>
                  <a:lnTo>
                    <a:pt x="482600" y="762000"/>
                  </a:lnTo>
                  <a:lnTo>
                    <a:pt x="546100" y="533400"/>
                  </a:lnTo>
                  <a:lnTo>
                    <a:pt x="596900" y="254000"/>
                  </a:lnTo>
                  <a:lnTo>
                    <a:pt x="609600" y="0"/>
                  </a:lnTo>
                  <a:lnTo>
                    <a:pt x="609600" y="2857500"/>
                  </a:lnTo>
                  <a:close/>
                </a:path>
              </a:pathLst>
            </a:custGeom>
            <a:solidFill>
              <a:srgbClr val="E46C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6" name="Forma livre 5"/>
            <p:cNvSpPr/>
            <p:nvPr/>
          </p:nvSpPr>
          <p:spPr>
            <a:xfrm>
              <a:off x="1933575" y="3178175"/>
              <a:ext cx="600075" cy="2752725"/>
            </a:xfrm>
            <a:custGeom>
              <a:avLst/>
              <a:gdLst>
                <a:gd name="connsiteX0" fmla="*/ 0 w 600075"/>
                <a:gd name="connsiteY0" fmla="*/ 2752725 h 2752725"/>
                <a:gd name="connsiteX1" fmla="*/ 600075 w 600075"/>
                <a:gd name="connsiteY1" fmla="*/ 2752725 h 2752725"/>
                <a:gd name="connsiteX2" fmla="*/ 590550 w 600075"/>
                <a:gd name="connsiteY2" fmla="*/ 2600325 h 2752725"/>
                <a:gd name="connsiteX3" fmla="*/ 466725 w 600075"/>
                <a:gd name="connsiteY3" fmla="*/ 2447925 h 2752725"/>
                <a:gd name="connsiteX4" fmla="*/ 428625 w 600075"/>
                <a:gd name="connsiteY4" fmla="*/ 2257425 h 2752725"/>
                <a:gd name="connsiteX5" fmla="*/ 409575 w 600075"/>
                <a:gd name="connsiteY5" fmla="*/ 2076450 h 2752725"/>
                <a:gd name="connsiteX6" fmla="*/ 352425 w 600075"/>
                <a:gd name="connsiteY6" fmla="*/ 1895475 h 2752725"/>
                <a:gd name="connsiteX7" fmla="*/ 333375 w 600075"/>
                <a:gd name="connsiteY7" fmla="*/ 1724025 h 2752725"/>
                <a:gd name="connsiteX8" fmla="*/ 295275 w 600075"/>
                <a:gd name="connsiteY8" fmla="*/ 1447800 h 2752725"/>
                <a:gd name="connsiteX9" fmla="*/ 247650 w 600075"/>
                <a:gd name="connsiteY9" fmla="*/ 1314450 h 2752725"/>
                <a:gd name="connsiteX10" fmla="*/ 200025 w 600075"/>
                <a:gd name="connsiteY10" fmla="*/ 990600 h 2752725"/>
                <a:gd name="connsiteX11" fmla="*/ 161925 w 600075"/>
                <a:gd name="connsiteY11" fmla="*/ 676275 h 2752725"/>
                <a:gd name="connsiteX12" fmla="*/ 95250 w 600075"/>
                <a:gd name="connsiteY12" fmla="*/ 400050 h 2752725"/>
                <a:gd name="connsiteX13" fmla="*/ 28575 w 600075"/>
                <a:gd name="connsiteY13" fmla="*/ 123825 h 2752725"/>
                <a:gd name="connsiteX14" fmla="*/ 0 w 600075"/>
                <a:gd name="connsiteY14" fmla="*/ 0 h 2752725"/>
                <a:gd name="connsiteX15" fmla="*/ 0 w 600075"/>
                <a:gd name="connsiteY15" fmla="*/ 2752725 h 2752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00075" h="2752725">
                  <a:moveTo>
                    <a:pt x="0" y="2752725"/>
                  </a:moveTo>
                  <a:lnTo>
                    <a:pt x="600075" y="2752725"/>
                  </a:lnTo>
                  <a:lnTo>
                    <a:pt x="590550" y="2600325"/>
                  </a:lnTo>
                  <a:lnTo>
                    <a:pt x="466725" y="2447925"/>
                  </a:lnTo>
                  <a:lnTo>
                    <a:pt x="428625" y="2257425"/>
                  </a:lnTo>
                  <a:lnTo>
                    <a:pt x="409575" y="2076450"/>
                  </a:lnTo>
                  <a:lnTo>
                    <a:pt x="352425" y="1895475"/>
                  </a:lnTo>
                  <a:lnTo>
                    <a:pt x="333375" y="1724025"/>
                  </a:lnTo>
                  <a:lnTo>
                    <a:pt x="295275" y="1447800"/>
                  </a:lnTo>
                  <a:lnTo>
                    <a:pt x="247650" y="1314450"/>
                  </a:lnTo>
                  <a:lnTo>
                    <a:pt x="200025" y="990600"/>
                  </a:lnTo>
                  <a:lnTo>
                    <a:pt x="161925" y="676275"/>
                  </a:lnTo>
                  <a:lnTo>
                    <a:pt x="95250" y="400050"/>
                  </a:lnTo>
                  <a:lnTo>
                    <a:pt x="28575" y="123825"/>
                  </a:lnTo>
                  <a:lnTo>
                    <a:pt x="0" y="0"/>
                  </a:lnTo>
                  <a:lnTo>
                    <a:pt x="0" y="2752725"/>
                  </a:lnTo>
                  <a:close/>
                </a:path>
              </a:pathLst>
            </a:custGeom>
            <a:solidFill>
              <a:srgbClr val="0066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400"/>
            </a:p>
          </p:txBody>
        </p:sp>
        <p:sp>
          <p:nvSpPr>
            <p:cNvPr id="7" name="Forma livre 6"/>
            <p:cNvSpPr/>
            <p:nvPr/>
          </p:nvSpPr>
          <p:spPr>
            <a:xfrm>
              <a:off x="3438525" y="2835275"/>
              <a:ext cx="1219200" cy="3095625"/>
            </a:xfrm>
            <a:custGeom>
              <a:avLst/>
              <a:gdLst>
                <a:gd name="connsiteX0" fmla="*/ 1219200 w 1219200"/>
                <a:gd name="connsiteY0" fmla="*/ 3095625 h 3095625"/>
                <a:gd name="connsiteX1" fmla="*/ 0 w 1219200"/>
                <a:gd name="connsiteY1" fmla="*/ 3095625 h 3095625"/>
                <a:gd name="connsiteX2" fmla="*/ 38100 w 1219200"/>
                <a:gd name="connsiteY2" fmla="*/ 2943225 h 3095625"/>
                <a:gd name="connsiteX3" fmla="*/ 57150 w 1219200"/>
                <a:gd name="connsiteY3" fmla="*/ 2762250 h 3095625"/>
                <a:gd name="connsiteX4" fmla="*/ 85725 w 1219200"/>
                <a:gd name="connsiteY4" fmla="*/ 2314575 h 3095625"/>
                <a:gd name="connsiteX5" fmla="*/ 171450 w 1219200"/>
                <a:gd name="connsiteY5" fmla="*/ 2143125 h 3095625"/>
                <a:gd name="connsiteX6" fmla="*/ 266700 w 1219200"/>
                <a:gd name="connsiteY6" fmla="*/ 1952625 h 3095625"/>
                <a:gd name="connsiteX7" fmla="*/ 381000 w 1219200"/>
                <a:gd name="connsiteY7" fmla="*/ 1628775 h 3095625"/>
                <a:gd name="connsiteX8" fmla="*/ 552450 w 1219200"/>
                <a:gd name="connsiteY8" fmla="*/ 1390650 h 3095625"/>
                <a:gd name="connsiteX9" fmla="*/ 676275 w 1219200"/>
                <a:gd name="connsiteY9" fmla="*/ 1123950 h 3095625"/>
                <a:gd name="connsiteX10" fmla="*/ 876300 w 1219200"/>
                <a:gd name="connsiteY10" fmla="*/ 942975 h 3095625"/>
                <a:gd name="connsiteX11" fmla="*/ 1076325 w 1219200"/>
                <a:gd name="connsiteY11" fmla="*/ 600075 h 3095625"/>
                <a:gd name="connsiteX12" fmla="*/ 1123950 w 1219200"/>
                <a:gd name="connsiteY12" fmla="*/ 266700 h 3095625"/>
                <a:gd name="connsiteX13" fmla="*/ 1200150 w 1219200"/>
                <a:gd name="connsiteY13" fmla="*/ 0 h 3095625"/>
                <a:gd name="connsiteX14" fmla="*/ 1219200 w 1219200"/>
                <a:gd name="connsiteY14" fmla="*/ 3095625 h 3095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219200" h="3095625">
                  <a:moveTo>
                    <a:pt x="1219200" y="3095625"/>
                  </a:moveTo>
                  <a:lnTo>
                    <a:pt x="0" y="3095625"/>
                  </a:lnTo>
                  <a:lnTo>
                    <a:pt x="38100" y="2943225"/>
                  </a:lnTo>
                  <a:lnTo>
                    <a:pt x="57150" y="2762250"/>
                  </a:lnTo>
                  <a:lnTo>
                    <a:pt x="85725" y="2314575"/>
                  </a:lnTo>
                  <a:lnTo>
                    <a:pt x="171450" y="2143125"/>
                  </a:lnTo>
                  <a:lnTo>
                    <a:pt x="266700" y="1952625"/>
                  </a:lnTo>
                  <a:lnTo>
                    <a:pt x="381000" y="1628775"/>
                  </a:lnTo>
                  <a:lnTo>
                    <a:pt x="552450" y="1390650"/>
                  </a:lnTo>
                  <a:lnTo>
                    <a:pt x="676275" y="1123950"/>
                  </a:lnTo>
                  <a:lnTo>
                    <a:pt x="876300" y="942975"/>
                  </a:lnTo>
                  <a:lnTo>
                    <a:pt x="1076325" y="600075"/>
                  </a:lnTo>
                  <a:lnTo>
                    <a:pt x="1123950" y="266700"/>
                  </a:lnTo>
                  <a:lnTo>
                    <a:pt x="1200150" y="0"/>
                  </a:lnTo>
                  <a:lnTo>
                    <a:pt x="1219200" y="3095625"/>
                  </a:lnTo>
                  <a:close/>
                </a:path>
              </a:pathLst>
            </a:custGeom>
            <a:solidFill>
              <a:srgbClr val="E46C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8" name="Forma livre 7"/>
            <p:cNvSpPr/>
            <p:nvPr/>
          </p:nvSpPr>
          <p:spPr>
            <a:xfrm>
              <a:off x="4657725" y="2825750"/>
              <a:ext cx="1095375" cy="3105150"/>
            </a:xfrm>
            <a:custGeom>
              <a:avLst/>
              <a:gdLst>
                <a:gd name="connsiteX0" fmla="*/ 0 w 1095375"/>
                <a:gd name="connsiteY0" fmla="*/ 3105150 h 3105150"/>
                <a:gd name="connsiteX1" fmla="*/ 1095375 w 1095375"/>
                <a:gd name="connsiteY1" fmla="*/ 3105150 h 3105150"/>
                <a:gd name="connsiteX2" fmla="*/ 1047750 w 1095375"/>
                <a:gd name="connsiteY2" fmla="*/ 2800350 h 3105150"/>
                <a:gd name="connsiteX3" fmla="*/ 1047750 w 1095375"/>
                <a:gd name="connsiteY3" fmla="*/ 2705100 h 3105150"/>
                <a:gd name="connsiteX4" fmla="*/ 1038225 w 1095375"/>
                <a:gd name="connsiteY4" fmla="*/ 2476500 h 3105150"/>
                <a:gd name="connsiteX5" fmla="*/ 1047750 w 1095375"/>
                <a:gd name="connsiteY5" fmla="*/ 2295525 h 3105150"/>
                <a:gd name="connsiteX6" fmla="*/ 942975 w 1095375"/>
                <a:gd name="connsiteY6" fmla="*/ 2105025 h 3105150"/>
                <a:gd name="connsiteX7" fmla="*/ 876300 w 1095375"/>
                <a:gd name="connsiteY7" fmla="*/ 1981200 h 3105150"/>
                <a:gd name="connsiteX8" fmla="*/ 809625 w 1095375"/>
                <a:gd name="connsiteY8" fmla="*/ 1628775 h 3105150"/>
                <a:gd name="connsiteX9" fmla="*/ 638175 w 1095375"/>
                <a:gd name="connsiteY9" fmla="*/ 1352550 h 3105150"/>
                <a:gd name="connsiteX10" fmla="*/ 514350 w 1095375"/>
                <a:gd name="connsiteY10" fmla="*/ 1114425 h 3105150"/>
                <a:gd name="connsiteX11" fmla="*/ 419100 w 1095375"/>
                <a:gd name="connsiteY11" fmla="*/ 981075 h 3105150"/>
                <a:gd name="connsiteX12" fmla="*/ 314325 w 1095375"/>
                <a:gd name="connsiteY12" fmla="*/ 847725 h 3105150"/>
                <a:gd name="connsiteX13" fmla="*/ 247650 w 1095375"/>
                <a:gd name="connsiteY13" fmla="*/ 647700 h 3105150"/>
                <a:gd name="connsiteX14" fmla="*/ 200025 w 1095375"/>
                <a:gd name="connsiteY14" fmla="*/ 476250 h 3105150"/>
                <a:gd name="connsiteX15" fmla="*/ 114300 w 1095375"/>
                <a:gd name="connsiteY15" fmla="*/ 285750 h 3105150"/>
                <a:gd name="connsiteX16" fmla="*/ 38100 w 1095375"/>
                <a:gd name="connsiteY16" fmla="*/ 161925 h 3105150"/>
                <a:gd name="connsiteX17" fmla="*/ 0 w 1095375"/>
                <a:gd name="connsiteY17" fmla="*/ 0 h 3105150"/>
                <a:gd name="connsiteX18" fmla="*/ 0 w 1095375"/>
                <a:gd name="connsiteY18" fmla="*/ 3105150 h 3105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095375" h="3105150">
                  <a:moveTo>
                    <a:pt x="0" y="3105150"/>
                  </a:moveTo>
                  <a:lnTo>
                    <a:pt x="1095375" y="3105150"/>
                  </a:lnTo>
                  <a:lnTo>
                    <a:pt x="1047750" y="2800350"/>
                  </a:lnTo>
                  <a:lnTo>
                    <a:pt x="1047750" y="2705100"/>
                  </a:lnTo>
                  <a:lnTo>
                    <a:pt x="1038225" y="2476500"/>
                  </a:lnTo>
                  <a:lnTo>
                    <a:pt x="1047750" y="2295525"/>
                  </a:lnTo>
                  <a:lnTo>
                    <a:pt x="942975" y="2105025"/>
                  </a:lnTo>
                  <a:lnTo>
                    <a:pt x="876300" y="1981200"/>
                  </a:lnTo>
                  <a:lnTo>
                    <a:pt x="809625" y="1628775"/>
                  </a:lnTo>
                  <a:lnTo>
                    <a:pt x="638175" y="1352550"/>
                  </a:lnTo>
                  <a:lnTo>
                    <a:pt x="514350" y="1114425"/>
                  </a:lnTo>
                  <a:lnTo>
                    <a:pt x="419100" y="981075"/>
                  </a:lnTo>
                  <a:lnTo>
                    <a:pt x="314325" y="847725"/>
                  </a:lnTo>
                  <a:lnTo>
                    <a:pt x="247650" y="647700"/>
                  </a:lnTo>
                  <a:lnTo>
                    <a:pt x="200025" y="476250"/>
                  </a:lnTo>
                  <a:lnTo>
                    <a:pt x="114300" y="285750"/>
                  </a:lnTo>
                  <a:lnTo>
                    <a:pt x="38100" y="161925"/>
                  </a:lnTo>
                  <a:lnTo>
                    <a:pt x="0" y="0"/>
                  </a:lnTo>
                  <a:lnTo>
                    <a:pt x="0" y="3105150"/>
                  </a:lnTo>
                  <a:close/>
                </a:path>
              </a:pathLst>
            </a:custGeom>
            <a:solidFill>
              <a:srgbClr val="0066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400"/>
            </a:p>
          </p:txBody>
        </p:sp>
        <p:sp>
          <p:nvSpPr>
            <p:cNvPr id="9" name="Forma livre 8"/>
            <p:cNvSpPr/>
            <p:nvPr/>
          </p:nvSpPr>
          <p:spPr>
            <a:xfrm>
              <a:off x="6353175" y="2654300"/>
              <a:ext cx="1181100" cy="3276600"/>
            </a:xfrm>
            <a:custGeom>
              <a:avLst/>
              <a:gdLst>
                <a:gd name="connsiteX0" fmla="*/ 1181100 w 1181100"/>
                <a:gd name="connsiteY0" fmla="*/ 3276600 h 3276600"/>
                <a:gd name="connsiteX1" fmla="*/ 0 w 1181100"/>
                <a:gd name="connsiteY1" fmla="*/ 3276600 h 3276600"/>
                <a:gd name="connsiteX2" fmla="*/ 0 w 1181100"/>
                <a:gd name="connsiteY2" fmla="*/ 2876550 h 3276600"/>
                <a:gd name="connsiteX3" fmla="*/ 38100 w 1181100"/>
                <a:gd name="connsiteY3" fmla="*/ 2495550 h 3276600"/>
                <a:gd name="connsiteX4" fmla="*/ 19050 w 1181100"/>
                <a:gd name="connsiteY4" fmla="*/ 2200275 h 3276600"/>
                <a:gd name="connsiteX5" fmla="*/ 76200 w 1181100"/>
                <a:gd name="connsiteY5" fmla="*/ 1962150 h 3276600"/>
                <a:gd name="connsiteX6" fmla="*/ 171450 w 1181100"/>
                <a:gd name="connsiteY6" fmla="*/ 1504950 h 3276600"/>
                <a:gd name="connsiteX7" fmla="*/ 247650 w 1181100"/>
                <a:gd name="connsiteY7" fmla="*/ 1228725 h 3276600"/>
                <a:gd name="connsiteX8" fmla="*/ 409575 w 1181100"/>
                <a:gd name="connsiteY8" fmla="*/ 1028700 h 3276600"/>
                <a:gd name="connsiteX9" fmla="*/ 609600 w 1181100"/>
                <a:gd name="connsiteY9" fmla="*/ 819150 h 3276600"/>
                <a:gd name="connsiteX10" fmla="*/ 733425 w 1181100"/>
                <a:gd name="connsiteY10" fmla="*/ 685800 h 3276600"/>
                <a:gd name="connsiteX11" fmla="*/ 876300 w 1181100"/>
                <a:gd name="connsiteY11" fmla="*/ 581025 h 3276600"/>
                <a:gd name="connsiteX12" fmla="*/ 1028700 w 1181100"/>
                <a:gd name="connsiteY12" fmla="*/ 409575 h 3276600"/>
                <a:gd name="connsiteX13" fmla="*/ 1133475 w 1181100"/>
                <a:gd name="connsiteY13" fmla="*/ 266700 h 3276600"/>
                <a:gd name="connsiteX14" fmla="*/ 1162050 w 1181100"/>
                <a:gd name="connsiteY14" fmla="*/ 0 h 3276600"/>
                <a:gd name="connsiteX15" fmla="*/ 1181100 w 1181100"/>
                <a:gd name="connsiteY15" fmla="*/ 3276600 h 3276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81100" h="3276600">
                  <a:moveTo>
                    <a:pt x="1181100" y="3276600"/>
                  </a:moveTo>
                  <a:lnTo>
                    <a:pt x="0" y="3276600"/>
                  </a:lnTo>
                  <a:lnTo>
                    <a:pt x="0" y="2876550"/>
                  </a:lnTo>
                  <a:lnTo>
                    <a:pt x="38100" y="2495550"/>
                  </a:lnTo>
                  <a:lnTo>
                    <a:pt x="19050" y="2200275"/>
                  </a:lnTo>
                  <a:lnTo>
                    <a:pt x="76200" y="1962150"/>
                  </a:lnTo>
                  <a:lnTo>
                    <a:pt x="171450" y="1504950"/>
                  </a:lnTo>
                  <a:lnTo>
                    <a:pt x="247650" y="1228725"/>
                  </a:lnTo>
                  <a:lnTo>
                    <a:pt x="409575" y="1028700"/>
                  </a:lnTo>
                  <a:lnTo>
                    <a:pt x="609600" y="819150"/>
                  </a:lnTo>
                  <a:lnTo>
                    <a:pt x="733425" y="685800"/>
                  </a:lnTo>
                  <a:lnTo>
                    <a:pt x="876300" y="581025"/>
                  </a:lnTo>
                  <a:lnTo>
                    <a:pt x="1028700" y="409575"/>
                  </a:lnTo>
                  <a:lnTo>
                    <a:pt x="1133475" y="266700"/>
                  </a:lnTo>
                  <a:lnTo>
                    <a:pt x="1162050" y="0"/>
                  </a:lnTo>
                  <a:lnTo>
                    <a:pt x="1181100" y="3276600"/>
                  </a:lnTo>
                  <a:close/>
                </a:path>
              </a:pathLst>
            </a:custGeom>
            <a:solidFill>
              <a:srgbClr val="E46C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54" name="Forma livre 153"/>
            <p:cNvSpPr/>
            <p:nvPr/>
          </p:nvSpPr>
          <p:spPr>
            <a:xfrm>
              <a:off x="7534275" y="2625725"/>
              <a:ext cx="1095375" cy="3305175"/>
            </a:xfrm>
            <a:custGeom>
              <a:avLst/>
              <a:gdLst>
                <a:gd name="connsiteX0" fmla="*/ 0 w 1095375"/>
                <a:gd name="connsiteY0" fmla="*/ 3305175 h 3305175"/>
                <a:gd name="connsiteX1" fmla="*/ 1095375 w 1095375"/>
                <a:gd name="connsiteY1" fmla="*/ 3305175 h 3305175"/>
                <a:gd name="connsiteX2" fmla="*/ 1057275 w 1095375"/>
                <a:gd name="connsiteY2" fmla="*/ 2781300 h 3305175"/>
                <a:gd name="connsiteX3" fmla="*/ 1038225 w 1095375"/>
                <a:gd name="connsiteY3" fmla="*/ 2247900 h 3305175"/>
                <a:gd name="connsiteX4" fmla="*/ 1000125 w 1095375"/>
                <a:gd name="connsiteY4" fmla="*/ 1895475 h 3305175"/>
                <a:gd name="connsiteX5" fmla="*/ 942975 w 1095375"/>
                <a:gd name="connsiteY5" fmla="*/ 1562100 h 3305175"/>
                <a:gd name="connsiteX6" fmla="*/ 904875 w 1095375"/>
                <a:gd name="connsiteY6" fmla="*/ 1238250 h 3305175"/>
                <a:gd name="connsiteX7" fmla="*/ 838200 w 1095375"/>
                <a:gd name="connsiteY7" fmla="*/ 1095375 h 3305175"/>
                <a:gd name="connsiteX8" fmla="*/ 638175 w 1095375"/>
                <a:gd name="connsiteY8" fmla="*/ 914400 h 3305175"/>
                <a:gd name="connsiteX9" fmla="*/ 533400 w 1095375"/>
                <a:gd name="connsiteY9" fmla="*/ 704850 h 3305175"/>
                <a:gd name="connsiteX10" fmla="*/ 333375 w 1095375"/>
                <a:gd name="connsiteY10" fmla="*/ 542925 h 3305175"/>
                <a:gd name="connsiteX11" fmla="*/ 123825 w 1095375"/>
                <a:gd name="connsiteY11" fmla="*/ 381000 h 3305175"/>
                <a:gd name="connsiteX12" fmla="*/ 95250 w 1095375"/>
                <a:gd name="connsiteY12" fmla="*/ 266700 h 3305175"/>
                <a:gd name="connsiteX13" fmla="*/ 28575 w 1095375"/>
                <a:gd name="connsiteY13" fmla="*/ 123825 h 3305175"/>
                <a:gd name="connsiteX14" fmla="*/ 9525 w 1095375"/>
                <a:gd name="connsiteY14" fmla="*/ 0 h 3305175"/>
                <a:gd name="connsiteX15" fmla="*/ 0 w 1095375"/>
                <a:gd name="connsiteY15" fmla="*/ 3305175 h 3305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095375" h="3305175">
                  <a:moveTo>
                    <a:pt x="0" y="3305175"/>
                  </a:moveTo>
                  <a:lnTo>
                    <a:pt x="1095375" y="3305175"/>
                  </a:lnTo>
                  <a:lnTo>
                    <a:pt x="1057275" y="2781300"/>
                  </a:lnTo>
                  <a:lnTo>
                    <a:pt x="1038225" y="2247900"/>
                  </a:lnTo>
                  <a:lnTo>
                    <a:pt x="1000125" y="1895475"/>
                  </a:lnTo>
                  <a:lnTo>
                    <a:pt x="942975" y="1562100"/>
                  </a:lnTo>
                  <a:lnTo>
                    <a:pt x="904875" y="1238250"/>
                  </a:lnTo>
                  <a:lnTo>
                    <a:pt x="838200" y="1095375"/>
                  </a:lnTo>
                  <a:lnTo>
                    <a:pt x="638175" y="914400"/>
                  </a:lnTo>
                  <a:lnTo>
                    <a:pt x="533400" y="704850"/>
                  </a:lnTo>
                  <a:lnTo>
                    <a:pt x="333375" y="542925"/>
                  </a:lnTo>
                  <a:lnTo>
                    <a:pt x="123825" y="381000"/>
                  </a:lnTo>
                  <a:lnTo>
                    <a:pt x="95250" y="266700"/>
                  </a:lnTo>
                  <a:lnTo>
                    <a:pt x="28575" y="123825"/>
                  </a:lnTo>
                  <a:lnTo>
                    <a:pt x="9525" y="0"/>
                  </a:lnTo>
                  <a:lnTo>
                    <a:pt x="0" y="3305175"/>
                  </a:lnTo>
                  <a:close/>
                </a:path>
              </a:pathLst>
            </a:custGeom>
            <a:solidFill>
              <a:srgbClr val="0066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400"/>
            </a:p>
          </p:txBody>
        </p:sp>
        <p:cxnSp>
          <p:nvCxnSpPr>
            <p:cNvPr id="15" name="Conector reto 14"/>
            <p:cNvCxnSpPr/>
            <p:nvPr/>
          </p:nvCxnSpPr>
          <p:spPr>
            <a:xfrm>
              <a:off x="4370228" y="2423542"/>
              <a:ext cx="1296144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ector reto 16"/>
            <p:cNvCxnSpPr/>
            <p:nvPr/>
          </p:nvCxnSpPr>
          <p:spPr>
            <a:xfrm>
              <a:off x="7452320" y="2425024"/>
              <a:ext cx="1296144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3" name="CaixaDeTexto 132"/>
            <p:cNvSpPr txBox="1"/>
            <p:nvPr/>
          </p:nvSpPr>
          <p:spPr>
            <a:xfrm>
              <a:off x="310828" y="2370593"/>
              <a:ext cx="432048" cy="396508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none" rtlCol="0" anchor="t">
              <a:noAutofit/>
            </a:bodyPr>
            <a:lstStyle/>
            <a:p>
              <a:pPr algn="r">
                <a:lnSpc>
                  <a:spcPct val="98000"/>
                </a:lnSpc>
                <a:spcBef>
                  <a:spcPts val="600"/>
                </a:spcBef>
              </a:pPr>
              <a:r>
                <a:rPr lang="pt-BR" sz="1050" dirty="0" smtClean="0"/>
                <a:t>105</a:t>
              </a:r>
            </a:p>
            <a:p>
              <a:pPr algn="r">
                <a:lnSpc>
                  <a:spcPct val="98000"/>
                </a:lnSpc>
              </a:pPr>
              <a:r>
                <a:rPr lang="pt-BR" sz="1050" dirty="0" smtClean="0"/>
                <a:t>100</a:t>
              </a:r>
            </a:p>
            <a:p>
              <a:pPr algn="r">
                <a:lnSpc>
                  <a:spcPct val="98000"/>
                </a:lnSpc>
                <a:spcBef>
                  <a:spcPts val="600"/>
                </a:spcBef>
              </a:pPr>
              <a:r>
                <a:rPr lang="pt-BR" sz="1050" dirty="0" smtClean="0"/>
                <a:t>90</a:t>
              </a:r>
            </a:p>
            <a:p>
              <a:pPr algn="r">
                <a:lnSpc>
                  <a:spcPct val="98000"/>
                </a:lnSpc>
                <a:spcBef>
                  <a:spcPts val="800"/>
                </a:spcBef>
              </a:pPr>
              <a:r>
                <a:rPr lang="pt-BR" sz="1050" dirty="0" smtClean="0"/>
                <a:t>80</a:t>
              </a:r>
            </a:p>
            <a:p>
              <a:pPr algn="r">
                <a:lnSpc>
                  <a:spcPct val="98000"/>
                </a:lnSpc>
                <a:spcBef>
                  <a:spcPts val="600"/>
                </a:spcBef>
              </a:pPr>
              <a:r>
                <a:rPr lang="pt-BR" sz="1050" dirty="0" smtClean="0"/>
                <a:t>70</a:t>
              </a:r>
            </a:p>
            <a:p>
              <a:pPr algn="r">
                <a:lnSpc>
                  <a:spcPct val="98000"/>
                </a:lnSpc>
                <a:spcBef>
                  <a:spcPts val="600"/>
                </a:spcBef>
              </a:pPr>
              <a:r>
                <a:rPr lang="pt-BR" sz="1050" dirty="0" smtClean="0"/>
                <a:t>60</a:t>
              </a:r>
            </a:p>
            <a:p>
              <a:pPr algn="r">
                <a:lnSpc>
                  <a:spcPct val="98000"/>
                </a:lnSpc>
                <a:spcBef>
                  <a:spcPts val="800"/>
                </a:spcBef>
              </a:pPr>
              <a:r>
                <a:rPr lang="pt-BR" sz="1050" dirty="0" smtClean="0"/>
                <a:t>50</a:t>
              </a:r>
            </a:p>
            <a:p>
              <a:pPr algn="r">
                <a:lnSpc>
                  <a:spcPct val="98000"/>
                </a:lnSpc>
                <a:spcBef>
                  <a:spcPts val="800"/>
                </a:spcBef>
              </a:pPr>
              <a:r>
                <a:rPr lang="pt-BR" sz="1050" dirty="0" smtClean="0"/>
                <a:t>40</a:t>
              </a:r>
            </a:p>
            <a:p>
              <a:pPr algn="r">
                <a:lnSpc>
                  <a:spcPct val="98000"/>
                </a:lnSpc>
                <a:spcBef>
                  <a:spcPts val="800"/>
                </a:spcBef>
              </a:pPr>
              <a:r>
                <a:rPr lang="pt-BR" sz="1050" dirty="0" smtClean="0"/>
                <a:t>30</a:t>
              </a:r>
            </a:p>
            <a:p>
              <a:pPr algn="r">
                <a:lnSpc>
                  <a:spcPct val="98000"/>
                </a:lnSpc>
                <a:spcBef>
                  <a:spcPts val="800"/>
                </a:spcBef>
              </a:pPr>
              <a:r>
                <a:rPr lang="pt-BR" sz="1050" dirty="0" smtClean="0"/>
                <a:t>20</a:t>
              </a:r>
            </a:p>
            <a:p>
              <a:pPr algn="r">
                <a:lnSpc>
                  <a:spcPct val="98000"/>
                </a:lnSpc>
                <a:spcBef>
                  <a:spcPts val="800"/>
                </a:spcBef>
              </a:pPr>
              <a:r>
                <a:rPr lang="pt-BR" sz="1050" dirty="0" smtClean="0"/>
                <a:t>10</a:t>
              </a:r>
            </a:p>
            <a:p>
              <a:pPr algn="r">
                <a:lnSpc>
                  <a:spcPct val="98000"/>
                </a:lnSpc>
                <a:spcBef>
                  <a:spcPts val="600"/>
                </a:spcBef>
              </a:pPr>
              <a:r>
                <a:rPr lang="pt-BR" sz="1050" dirty="0"/>
                <a:t>0</a:t>
              </a:r>
            </a:p>
          </p:txBody>
        </p:sp>
        <p:cxnSp>
          <p:nvCxnSpPr>
            <p:cNvPr id="135" name="Conector reto 134"/>
            <p:cNvCxnSpPr/>
            <p:nvPr/>
          </p:nvCxnSpPr>
          <p:spPr>
            <a:xfrm>
              <a:off x="749880" y="2692617"/>
              <a:ext cx="7985884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Conector reto 135"/>
            <p:cNvCxnSpPr/>
            <p:nvPr/>
          </p:nvCxnSpPr>
          <p:spPr>
            <a:xfrm>
              <a:off x="749880" y="3016467"/>
              <a:ext cx="7985884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Conector reto 136"/>
            <p:cNvCxnSpPr/>
            <p:nvPr/>
          </p:nvCxnSpPr>
          <p:spPr>
            <a:xfrm>
              <a:off x="749880" y="3340317"/>
              <a:ext cx="7985884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Conector reto 137"/>
            <p:cNvCxnSpPr/>
            <p:nvPr/>
          </p:nvCxnSpPr>
          <p:spPr>
            <a:xfrm>
              <a:off x="749880" y="3664167"/>
              <a:ext cx="7985884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Conector reto 138"/>
            <p:cNvCxnSpPr/>
            <p:nvPr/>
          </p:nvCxnSpPr>
          <p:spPr>
            <a:xfrm>
              <a:off x="749880" y="3988017"/>
              <a:ext cx="7985884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Conector reto 139"/>
            <p:cNvCxnSpPr/>
            <p:nvPr/>
          </p:nvCxnSpPr>
          <p:spPr>
            <a:xfrm>
              <a:off x="749880" y="4311867"/>
              <a:ext cx="7985884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Conector reto 140"/>
            <p:cNvCxnSpPr/>
            <p:nvPr/>
          </p:nvCxnSpPr>
          <p:spPr>
            <a:xfrm>
              <a:off x="749880" y="4635717"/>
              <a:ext cx="7985884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Conector reto 141"/>
            <p:cNvCxnSpPr/>
            <p:nvPr/>
          </p:nvCxnSpPr>
          <p:spPr>
            <a:xfrm>
              <a:off x="749880" y="4959567"/>
              <a:ext cx="7985884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Conector reto 142"/>
            <p:cNvCxnSpPr/>
            <p:nvPr/>
          </p:nvCxnSpPr>
          <p:spPr>
            <a:xfrm>
              <a:off x="749880" y="5283417"/>
              <a:ext cx="7985884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Conector reto 143"/>
            <p:cNvCxnSpPr/>
            <p:nvPr/>
          </p:nvCxnSpPr>
          <p:spPr>
            <a:xfrm>
              <a:off x="749880" y="5607267"/>
              <a:ext cx="7985884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Conector reto 144"/>
            <p:cNvCxnSpPr/>
            <p:nvPr/>
          </p:nvCxnSpPr>
          <p:spPr>
            <a:xfrm>
              <a:off x="749880" y="5931117"/>
              <a:ext cx="7985884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7" name="CaixaDeTexto 146"/>
            <p:cNvSpPr txBox="1"/>
            <p:nvPr/>
          </p:nvSpPr>
          <p:spPr>
            <a:xfrm rot="16200000">
              <a:off x="1761949" y="4826709"/>
              <a:ext cx="420308" cy="25976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70000"/>
                </a:lnSpc>
                <a:spcBef>
                  <a:spcPts val="400"/>
                </a:spcBef>
              </a:pPr>
              <a:r>
                <a:rPr lang="pt-BR" sz="1200" dirty="0" smtClean="0"/>
                <a:t>300</a:t>
              </a:r>
            </a:p>
            <a:p>
              <a:pPr algn="r">
                <a:lnSpc>
                  <a:spcPct val="170000"/>
                </a:lnSpc>
                <a:spcBef>
                  <a:spcPts val="400"/>
                </a:spcBef>
              </a:pPr>
              <a:r>
                <a:rPr lang="pt-BR" sz="1200" dirty="0" smtClean="0"/>
                <a:t>200</a:t>
              </a:r>
            </a:p>
            <a:p>
              <a:pPr algn="r">
                <a:lnSpc>
                  <a:spcPct val="170000"/>
                </a:lnSpc>
                <a:spcBef>
                  <a:spcPts val="400"/>
                </a:spcBef>
              </a:pPr>
              <a:r>
                <a:rPr lang="pt-BR" sz="1200" dirty="0" smtClean="0"/>
                <a:t>100</a:t>
              </a:r>
            </a:p>
            <a:p>
              <a:pPr algn="r">
                <a:lnSpc>
                  <a:spcPct val="170000"/>
                </a:lnSpc>
                <a:spcBef>
                  <a:spcPts val="400"/>
                </a:spcBef>
              </a:pPr>
              <a:r>
                <a:rPr lang="pt-BR" sz="1200" dirty="0" smtClean="0"/>
                <a:t>0</a:t>
              </a:r>
            </a:p>
            <a:p>
              <a:pPr algn="r">
                <a:lnSpc>
                  <a:spcPct val="170000"/>
                </a:lnSpc>
                <a:spcBef>
                  <a:spcPts val="400"/>
                </a:spcBef>
              </a:pPr>
              <a:r>
                <a:rPr lang="pt-BR" sz="1200" dirty="0" smtClean="0"/>
                <a:t>100</a:t>
              </a:r>
              <a:endParaRPr lang="pt-BR" sz="1200" dirty="0"/>
            </a:p>
            <a:p>
              <a:pPr algn="r">
                <a:lnSpc>
                  <a:spcPct val="170000"/>
                </a:lnSpc>
                <a:spcBef>
                  <a:spcPts val="400"/>
                </a:spcBef>
              </a:pPr>
              <a:r>
                <a:rPr lang="pt-BR" sz="1200" dirty="0" smtClean="0"/>
                <a:t>200</a:t>
              </a:r>
              <a:endParaRPr lang="pt-BR" sz="1200" dirty="0"/>
            </a:p>
            <a:p>
              <a:pPr algn="r">
                <a:lnSpc>
                  <a:spcPct val="170000"/>
                </a:lnSpc>
                <a:spcBef>
                  <a:spcPts val="400"/>
                </a:spcBef>
              </a:pPr>
              <a:r>
                <a:rPr lang="pt-BR" sz="1200" dirty="0" smtClean="0"/>
                <a:t>300</a:t>
              </a:r>
              <a:endParaRPr lang="pt-BR" sz="1200" dirty="0"/>
            </a:p>
          </p:txBody>
        </p:sp>
        <p:sp>
          <p:nvSpPr>
            <p:cNvPr id="148" name="CaixaDeTexto 147"/>
            <p:cNvSpPr txBox="1"/>
            <p:nvPr/>
          </p:nvSpPr>
          <p:spPr>
            <a:xfrm rot="16200000">
              <a:off x="4454349" y="4826710"/>
              <a:ext cx="420308" cy="25976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70000"/>
                </a:lnSpc>
                <a:spcBef>
                  <a:spcPts val="400"/>
                </a:spcBef>
              </a:pPr>
              <a:r>
                <a:rPr lang="pt-BR" sz="1200" dirty="0" smtClean="0"/>
                <a:t>300</a:t>
              </a:r>
            </a:p>
            <a:p>
              <a:pPr algn="r">
                <a:lnSpc>
                  <a:spcPct val="170000"/>
                </a:lnSpc>
                <a:spcBef>
                  <a:spcPts val="400"/>
                </a:spcBef>
              </a:pPr>
              <a:r>
                <a:rPr lang="pt-BR" sz="1200" dirty="0" smtClean="0"/>
                <a:t>200</a:t>
              </a:r>
            </a:p>
            <a:p>
              <a:pPr algn="r">
                <a:lnSpc>
                  <a:spcPct val="170000"/>
                </a:lnSpc>
                <a:spcBef>
                  <a:spcPts val="400"/>
                </a:spcBef>
              </a:pPr>
              <a:r>
                <a:rPr lang="pt-BR" sz="1200" dirty="0" smtClean="0"/>
                <a:t>100</a:t>
              </a:r>
            </a:p>
            <a:p>
              <a:pPr algn="r">
                <a:lnSpc>
                  <a:spcPct val="170000"/>
                </a:lnSpc>
                <a:spcBef>
                  <a:spcPts val="400"/>
                </a:spcBef>
              </a:pPr>
              <a:r>
                <a:rPr lang="pt-BR" sz="1200" dirty="0" smtClean="0"/>
                <a:t>0</a:t>
              </a:r>
            </a:p>
            <a:p>
              <a:pPr algn="r">
                <a:lnSpc>
                  <a:spcPct val="170000"/>
                </a:lnSpc>
                <a:spcBef>
                  <a:spcPts val="400"/>
                </a:spcBef>
              </a:pPr>
              <a:r>
                <a:rPr lang="pt-BR" sz="1200" dirty="0" smtClean="0"/>
                <a:t>100</a:t>
              </a:r>
              <a:endParaRPr lang="pt-BR" sz="1200" dirty="0"/>
            </a:p>
            <a:p>
              <a:pPr algn="r">
                <a:lnSpc>
                  <a:spcPct val="170000"/>
                </a:lnSpc>
                <a:spcBef>
                  <a:spcPts val="400"/>
                </a:spcBef>
              </a:pPr>
              <a:r>
                <a:rPr lang="pt-BR" sz="1200" dirty="0" smtClean="0"/>
                <a:t>200</a:t>
              </a:r>
              <a:endParaRPr lang="pt-BR" sz="1200" dirty="0"/>
            </a:p>
            <a:p>
              <a:pPr algn="r">
                <a:lnSpc>
                  <a:spcPct val="170000"/>
                </a:lnSpc>
                <a:spcBef>
                  <a:spcPts val="400"/>
                </a:spcBef>
              </a:pPr>
              <a:r>
                <a:rPr lang="pt-BR" sz="1200" dirty="0" smtClean="0"/>
                <a:t>300</a:t>
              </a:r>
              <a:endParaRPr lang="pt-BR" sz="1200" dirty="0"/>
            </a:p>
          </p:txBody>
        </p:sp>
        <p:sp>
          <p:nvSpPr>
            <p:cNvPr id="149" name="CaixaDeTexto 148"/>
            <p:cNvSpPr txBox="1"/>
            <p:nvPr/>
          </p:nvSpPr>
          <p:spPr>
            <a:xfrm rot="16200000">
              <a:off x="7299149" y="4826710"/>
              <a:ext cx="420308" cy="25976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70000"/>
                </a:lnSpc>
                <a:spcBef>
                  <a:spcPts val="400"/>
                </a:spcBef>
              </a:pPr>
              <a:r>
                <a:rPr lang="pt-BR" sz="1200" dirty="0" smtClean="0"/>
                <a:t>300</a:t>
              </a:r>
            </a:p>
            <a:p>
              <a:pPr algn="r">
                <a:lnSpc>
                  <a:spcPct val="170000"/>
                </a:lnSpc>
                <a:spcBef>
                  <a:spcPts val="400"/>
                </a:spcBef>
              </a:pPr>
              <a:r>
                <a:rPr lang="pt-BR" sz="1200" dirty="0" smtClean="0"/>
                <a:t>200</a:t>
              </a:r>
            </a:p>
            <a:p>
              <a:pPr algn="r">
                <a:lnSpc>
                  <a:spcPct val="170000"/>
                </a:lnSpc>
                <a:spcBef>
                  <a:spcPts val="400"/>
                </a:spcBef>
              </a:pPr>
              <a:r>
                <a:rPr lang="pt-BR" sz="1200" dirty="0" smtClean="0"/>
                <a:t>100</a:t>
              </a:r>
            </a:p>
            <a:p>
              <a:pPr algn="r">
                <a:lnSpc>
                  <a:spcPct val="170000"/>
                </a:lnSpc>
                <a:spcBef>
                  <a:spcPts val="400"/>
                </a:spcBef>
              </a:pPr>
              <a:r>
                <a:rPr lang="pt-BR" sz="1200" dirty="0" smtClean="0"/>
                <a:t>0</a:t>
              </a:r>
            </a:p>
            <a:p>
              <a:pPr algn="r">
                <a:lnSpc>
                  <a:spcPct val="170000"/>
                </a:lnSpc>
                <a:spcBef>
                  <a:spcPts val="400"/>
                </a:spcBef>
              </a:pPr>
              <a:r>
                <a:rPr lang="pt-BR" sz="1200" dirty="0" smtClean="0"/>
                <a:t>100</a:t>
              </a:r>
              <a:endParaRPr lang="pt-BR" sz="1200" dirty="0"/>
            </a:p>
            <a:p>
              <a:pPr algn="r">
                <a:lnSpc>
                  <a:spcPct val="170000"/>
                </a:lnSpc>
                <a:spcBef>
                  <a:spcPts val="400"/>
                </a:spcBef>
              </a:pPr>
              <a:r>
                <a:rPr lang="pt-BR" sz="1200" dirty="0" smtClean="0"/>
                <a:t>200</a:t>
              </a:r>
              <a:endParaRPr lang="pt-BR" sz="1200" dirty="0"/>
            </a:p>
            <a:p>
              <a:pPr algn="r">
                <a:lnSpc>
                  <a:spcPct val="170000"/>
                </a:lnSpc>
                <a:spcBef>
                  <a:spcPts val="400"/>
                </a:spcBef>
              </a:pPr>
              <a:r>
                <a:rPr lang="pt-BR" sz="1200" dirty="0" smtClean="0"/>
                <a:t>300</a:t>
              </a:r>
              <a:endParaRPr lang="pt-BR" sz="1200" dirty="0"/>
            </a:p>
          </p:txBody>
        </p:sp>
      </p:grpSp>
      <p:sp>
        <p:nvSpPr>
          <p:cNvPr id="150" name="Retângulo 149"/>
          <p:cNvSpPr/>
          <p:nvPr/>
        </p:nvSpPr>
        <p:spPr>
          <a:xfrm>
            <a:off x="3275856" y="5978681"/>
            <a:ext cx="166514" cy="166514"/>
          </a:xfrm>
          <a:prstGeom prst="rect">
            <a:avLst/>
          </a:prstGeom>
          <a:solidFill>
            <a:srgbClr val="E46C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/>
          </a:p>
        </p:txBody>
      </p:sp>
      <p:sp>
        <p:nvSpPr>
          <p:cNvPr id="151" name="Retângulo 150"/>
          <p:cNvSpPr/>
          <p:nvPr/>
        </p:nvSpPr>
        <p:spPr>
          <a:xfrm>
            <a:off x="4477494" y="5978681"/>
            <a:ext cx="166514" cy="166514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/>
          </a:p>
        </p:txBody>
      </p:sp>
      <p:sp>
        <p:nvSpPr>
          <p:cNvPr id="152" name="CaixaDeTexto 151"/>
          <p:cNvSpPr txBox="1"/>
          <p:nvPr/>
        </p:nvSpPr>
        <p:spPr>
          <a:xfrm>
            <a:off x="3451599" y="5877272"/>
            <a:ext cx="962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Homens</a:t>
            </a:r>
            <a:endParaRPr lang="pt-BR" dirty="0"/>
          </a:p>
        </p:txBody>
      </p:sp>
      <p:sp>
        <p:nvSpPr>
          <p:cNvPr id="153" name="CaixaDeTexto 152"/>
          <p:cNvSpPr txBox="1"/>
          <p:nvPr/>
        </p:nvSpPr>
        <p:spPr>
          <a:xfrm>
            <a:off x="4644008" y="5877272"/>
            <a:ext cx="1076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Mulheres</a:t>
            </a:r>
            <a:endParaRPr lang="pt-BR" dirty="0"/>
          </a:p>
        </p:txBody>
      </p:sp>
      <p:sp>
        <p:nvSpPr>
          <p:cNvPr id="3" name="Retângulo 2"/>
          <p:cNvSpPr/>
          <p:nvPr/>
        </p:nvSpPr>
        <p:spPr>
          <a:xfrm>
            <a:off x="179512" y="1425550"/>
            <a:ext cx="892105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dirty="0" smtClean="0"/>
              <a:t>A </a:t>
            </a:r>
            <a:r>
              <a:rPr lang="pt-BR" dirty="0"/>
              <a:t>população mundial será</a:t>
            </a:r>
            <a:r>
              <a:rPr lang="pt-BR" dirty="0">
                <a:solidFill>
                  <a:srgbClr val="FF0000"/>
                </a:solidFill>
              </a:rPr>
              <a:t> </a:t>
            </a:r>
            <a:r>
              <a:rPr lang="pt-BR" dirty="0"/>
              <a:t>3,6 anos mais velha (em 2022), com expectativa de vida 2,1 anos maior</a:t>
            </a:r>
            <a:r>
              <a:rPr lang="pt-BR" dirty="0" smtClean="0"/>
              <a:t>. </a:t>
            </a:r>
            <a:r>
              <a:rPr lang="pt-BR" dirty="0"/>
              <a:t>A mediana da idade mundial passa de 29,2 anos em 2010 para 32,8 anos em 2025.</a:t>
            </a:r>
          </a:p>
          <a:p>
            <a:pPr algn="ctr"/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073511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/>
          <p:cNvSpPr/>
          <p:nvPr/>
        </p:nvSpPr>
        <p:spPr>
          <a:xfrm>
            <a:off x="0" y="1196752"/>
            <a:ext cx="9144000" cy="566124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</a:endParaRPr>
          </a:p>
        </p:txBody>
      </p:sp>
      <p:sp>
        <p:nvSpPr>
          <p:cNvPr id="12" name="Retângulo de cantos arredondados 11"/>
          <p:cNvSpPr/>
          <p:nvPr/>
        </p:nvSpPr>
        <p:spPr>
          <a:xfrm>
            <a:off x="179512" y="2048074"/>
            <a:ext cx="8856984" cy="4549278"/>
          </a:xfrm>
          <a:prstGeom prst="roundRect">
            <a:avLst>
              <a:gd name="adj" fmla="val 3737"/>
            </a:avLst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r>
              <a:rPr lang="pt-BR" sz="2400" dirty="0">
                <a:latin typeface="Calibri" pitchFamily="34" charset="0"/>
              </a:rPr>
              <a:t>Urbanização e Metropolização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>
          <a:prstGeom prst="roundRect">
            <a:avLst>
              <a:gd name="adj" fmla="val 0"/>
            </a:avLst>
          </a:prstGeom>
        </p:spPr>
        <p:txBody>
          <a:bodyPr/>
          <a:lstStyle/>
          <a:p>
            <a:fld id="{6F380222-0616-4110-AF13-6AAB222E9E42}" type="slidenum">
              <a:rPr lang="pt-BR" smtClean="0"/>
              <a:pPr/>
              <a:t>12</a:t>
            </a:fld>
            <a:endParaRPr lang="pt-BR" dirty="0"/>
          </a:p>
        </p:txBody>
      </p:sp>
      <p:pic>
        <p:nvPicPr>
          <p:cNvPr id="5" name="Espaço Reservado para Conteúdo 4" descr="IPEA_slide11.pn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534615" y="2564904"/>
            <a:ext cx="7997825" cy="3816350"/>
          </a:xfrm>
        </p:spPr>
      </p:pic>
      <p:sp>
        <p:nvSpPr>
          <p:cNvPr id="7" name="CaixaDeTexto 6"/>
          <p:cNvSpPr txBox="1"/>
          <p:nvPr/>
        </p:nvSpPr>
        <p:spPr>
          <a:xfrm>
            <a:off x="755576" y="2132856"/>
            <a:ext cx="727280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500" i="1" dirty="0" smtClean="0">
                <a:solidFill>
                  <a:schemeClr val="bg1">
                    <a:lumMod val="50000"/>
                  </a:schemeClr>
                </a:solidFill>
              </a:rPr>
              <a:t>Porcentagem de População Urbana e Aglomerações Urbanas, por tamanho da cidade, 2025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0" y="6611779"/>
            <a:ext cx="734367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00" b="1" dirty="0" smtClean="0">
                <a:solidFill>
                  <a:prstClr val="black"/>
                </a:solidFill>
              </a:rPr>
              <a:t>Fonte: </a:t>
            </a:r>
            <a:r>
              <a:rPr lang="en-US" sz="1000" dirty="0" smtClean="0">
                <a:solidFill>
                  <a:prstClr val="black"/>
                </a:solidFill>
              </a:rPr>
              <a:t>United Nations, Department of Economic and Social Affairs, Population Division: World Urbanization Prospects, The 2011 Revision. </a:t>
            </a:r>
            <a:endParaRPr lang="pt-BR" sz="1000" dirty="0">
              <a:solidFill>
                <a:prstClr val="black"/>
              </a:solidFill>
            </a:endParaRPr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 rotWithShape="1"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45" t="3526" r="68543" b="86532"/>
          <a:stretch/>
        </p:blipFill>
        <p:spPr>
          <a:xfrm>
            <a:off x="395536" y="2168998"/>
            <a:ext cx="402141" cy="235492"/>
          </a:xfrm>
          <a:prstGeom prst="rect">
            <a:avLst/>
          </a:prstGeom>
        </p:spPr>
      </p:pic>
      <p:sp>
        <p:nvSpPr>
          <p:cNvPr id="14" name="CaixaDeTexto 13"/>
          <p:cNvSpPr txBox="1"/>
          <p:nvPr/>
        </p:nvSpPr>
        <p:spPr>
          <a:xfrm>
            <a:off x="251520" y="1353542"/>
            <a:ext cx="8712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>
                <a:solidFill>
                  <a:prstClr val="black"/>
                </a:solidFill>
              </a:rPr>
              <a:t>60% da população mundial viverá em cidades em 2022 </a:t>
            </a:r>
          </a:p>
          <a:p>
            <a:pPr algn="just"/>
            <a:r>
              <a:rPr lang="pt-BR" dirty="0" smtClean="0">
                <a:solidFill>
                  <a:prstClr val="black"/>
                </a:solidFill>
              </a:rPr>
              <a:t>Existirá 37 aglomerações urbanas com mais de 10 milhões de pessoas até 2025</a:t>
            </a:r>
            <a:endParaRPr lang="pt-B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2172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prstClr val="white"/>
              </a:solidFill>
            </a:endParaRPr>
          </a:p>
        </p:txBody>
      </p:sp>
      <p:pic>
        <p:nvPicPr>
          <p:cNvPr id="5" name="Imagem 4" descr="foto_oglobo.JPG"/>
          <p:cNvPicPr>
            <a:picLocks noChangeAspect="1"/>
          </p:cNvPicPr>
          <p:nvPr/>
        </p:nvPicPr>
        <p:blipFill rotWithShape="1">
          <a:blip r:embed="rId3" cstate="print"/>
          <a:srcRect l="754" t="1321" r="756" b="4308"/>
          <a:stretch/>
        </p:blipFill>
        <p:spPr>
          <a:xfrm>
            <a:off x="211014" y="650630"/>
            <a:ext cx="8686801" cy="56182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Espaço Reservado para Número de Slide 7"/>
          <p:cNvSpPr>
            <a:spLocks noGrp="1"/>
          </p:cNvSpPr>
          <p:nvPr>
            <p:ph type="sldNum" sz="quarter" idx="4"/>
          </p:nvPr>
        </p:nvSpPr>
        <p:spPr>
          <a:xfrm>
            <a:off x="8647113" y="6570333"/>
            <a:ext cx="442912" cy="288925"/>
          </a:xfrm>
        </p:spPr>
        <p:txBody>
          <a:bodyPr/>
          <a:lstStyle/>
          <a:p>
            <a:pPr>
              <a:defRPr/>
            </a:pPr>
            <a:fld id="{00F23912-E196-499F-B2B0-9B4793B3231B}" type="slidenum">
              <a:rPr smtClean="0"/>
              <a:pPr>
                <a:defRPr/>
              </a:pPr>
              <a:t>13</a:t>
            </a:fld>
            <a:endParaRPr dirty="0"/>
          </a:p>
        </p:txBody>
      </p:sp>
      <p:pic>
        <p:nvPicPr>
          <p:cNvPr id="9" name="Picture 9" descr="DirectionalButtons-Full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rcRect l="49561"/>
          <a:stretch>
            <a:fillRect/>
          </a:stretch>
        </p:blipFill>
        <p:spPr>
          <a:xfrm>
            <a:off x="53426" y="6476210"/>
            <a:ext cx="382203" cy="35489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0" y="2924944"/>
            <a:ext cx="9144000" cy="1656184"/>
          </a:xfrm>
          <a:prstGeom prst="rect">
            <a:avLst/>
          </a:prstGeom>
          <a:solidFill>
            <a:schemeClr val="accent4">
              <a:lumMod val="75000"/>
              <a:lumOff val="25000"/>
            </a:schemeClr>
          </a:solidFill>
        </p:spPr>
        <p:txBody>
          <a:bodyPr anchor="ctr"/>
          <a:lstStyle/>
          <a:p>
            <a:pPr marL="0" lvl="1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pt-BR" sz="2400" b="1" kern="0" dirty="0" smtClean="0">
                <a:solidFill>
                  <a:schemeClr val="bg1"/>
                </a:solidFill>
                <a:cs typeface="Arial" charset="0"/>
              </a:rPr>
              <a:t>Conhecimento com escala</a:t>
            </a:r>
          </a:p>
          <a:p>
            <a:pPr marL="0" lvl="1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pt-BR" sz="2400" kern="0" dirty="0" smtClean="0">
                <a:solidFill>
                  <a:schemeClr val="bg1"/>
                </a:solidFill>
                <a:cs typeface="Arial" charset="0"/>
              </a:rPr>
              <a:t>Exame de doutorado em Wuhan – China</a:t>
            </a:r>
          </a:p>
          <a:p>
            <a:pPr marL="0" lvl="1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pt-BR" sz="2400" kern="0" dirty="0" smtClean="0">
                <a:solidFill>
                  <a:schemeClr val="bg1"/>
                </a:solidFill>
                <a:cs typeface="Arial" charset="0"/>
              </a:rPr>
              <a:t>A China já produz 179 mil pesquisas científicas por ano </a:t>
            </a:r>
            <a:endParaRPr lang="pt-BR" sz="2400" kern="0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496673" y="6611779"/>
            <a:ext cx="404469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00" b="1" dirty="0" smtClean="0">
                <a:solidFill>
                  <a:prstClr val="black"/>
                </a:solidFill>
              </a:rPr>
              <a:t>Fonte: </a:t>
            </a:r>
            <a:r>
              <a:rPr lang="en-US" sz="1000" dirty="0" smtClean="0">
                <a:solidFill>
                  <a:prstClr val="black"/>
                </a:solidFill>
              </a:rPr>
              <a:t>Thomson Reuters a </a:t>
            </a:r>
            <a:r>
              <a:rPr lang="en-US" sz="1000" dirty="0" err="1" smtClean="0">
                <a:solidFill>
                  <a:prstClr val="black"/>
                </a:solidFill>
              </a:rPr>
              <a:t>partir</a:t>
            </a:r>
            <a:r>
              <a:rPr lang="en-US" sz="1000" dirty="0" smtClean="0">
                <a:solidFill>
                  <a:prstClr val="black"/>
                </a:solidFill>
              </a:rPr>
              <a:t> dos dados da base Web of Science, 2014. </a:t>
            </a:r>
            <a:endParaRPr lang="pt-BR" sz="1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6240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tângulo de cantos arredondados 40"/>
          <p:cNvSpPr/>
          <p:nvPr/>
        </p:nvSpPr>
        <p:spPr>
          <a:xfrm>
            <a:off x="169334" y="1456272"/>
            <a:ext cx="8801099" cy="2537264"/>
          </a:xfrm>
          <a:prstGeom prst="roundRect">
            <a:avLst>
              <a:gd name="adj" fmla="val 314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84000" rIns="252000" rtlCol="0" anchor="t" anchorCtr="0"/>
          <a:lstStyle/>
          <a:p>
            <a:pPr marL="374650" lvl="1" indent="-2857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/>
            </a:pPr>
            <a:endParaRPr lang="pt-BR" sz="1600" dirty="0">
              <a:solidFill>
                <a:prstClr val="black"/>
              </a:solidFill>
            </a:endParaRPr>
          </a:p>
        </p:txBody>
      </p:sp>
      <p:sp>
        <p:nvSpPr>
          <p:cNvPr id="42" name="Retângulo de cantos arredondados 41"/>
          <p:cNvSpPr/>
          <p:nvPr/>
        </p:nvSpPr>
        <p:spPr>
          <a:xfrm>
            <a:off x="169334" y="4100606"/>
            <a:ext cx="8801099" cy="2537264"/>
          </a:xfrm>
          <a:prstGeom prst="roundRect">
            <a:avLst>
              <a:gd name="adj" fmla="val 314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84000" rIns="252000" rtlCol="0" anchor="t" anchorCtr="0"/>
          <a:lstStyle/>
          <a:p>
            <a:pPr marL="374650" lvl="1" indent="-2857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/>
            </a:pPr>
            <a:endParaRPr lang="pt-BR" sz="1600" dirty="0">
              <a:solidFill>
                <a:prstClr val="black"/>
              </a:solidFill>
            </a:endParaRPr>
          </a:p>
        </p:txBody>
      </p:sp>
      <p:sp>
        <p:nvSpPr>
          <p:cNvPr id="59" name="Retângulo 52"/>
          <p:cNvSpPr>
            <a:spLocks noChangeArrowheads="1"/>
          </p:cNvSpPr>
          <p:nvPr/>
        </p:nvSpPr>
        <p:spPr bwMode="auto">
          <a:xfrm>
            <a:off x="235521" y="3741332"/>
            <a:ext cx="913707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800" b="1" dirty="0"/>
              <a:t>Fonte</a:t>
            </a:r>
            <a:r>
              <a:rPr lang="en-US" sz="800" dirty="0"/>
              <a:t>: Newsroom.fb.com/Timeline (</a:t>
            </a:r>
            <a:r>
              <a:rPr lang="en-US" sz="800" dirty="0" err="1"/>
              <a:t>período</a:t>
            </a:r>
            <a:r>
              <a:rPr lang="en-US" sz="800" dirty="0"/>
              <a:t>  2004 </a:t>
            </a:r>
            <a:r>
              <a:rPr lang="en-US" sz="800" dirty="0" err="1"/>
              <a:t>até</a:t>
            </a:r>
            <a:r>
              <a:rPr lang="en-US" sz="800" dirty="0"/>
              <a:t> 2011); </a:t>
            </a:r>
            <a:r>
              <a:rPr lang="en-US" sz="800" dirty="0" smtClean="0"/>
              <a:t> </a:t>
            </a:r>
            <a:r>
              <a:rPr lang="en-US" sz="800" dirty="0" err="1" smtClean="0"/>
              <a:t>Investors.fb</a:t>
            </a:r>
            <a:r>
              <a:rPr lang="en-US" sz="800" dirty="0" smtClean="0"/>
              <a:t> </a:t>
            </a:r>
            <a:r>
              <a:rPr lang="en-US" sz="800" dirty="0"/>
              <a:t>&gt; Earnings &gt; Slides (</a:t>
            </a:r>
            <a:r>
              <a:rPr lang="en-US" sz="800" dirty="0" err="1"/>
              <a:t>período</a:t>
            </a:r>
            <a:r>
              <a:rPr lang="en-US" sz="800" dirty="0"/>
              <a:t> 2012 e </a:t>
            </a:r>
            <a:r>
              <a:rPr lang="en-US" sz="800" dirty="0" smtClean="0"/>
              <a:t>2014)</a:t>
            </a:r>
            <a:endParaRPr lang="en-US" sz="800" dirty="0"/>
          </a:p>
        </p:txBody>
      </p:sp>
      <p:sp>
        <p:nvSpPr>
          <p:cNvPr id="60" name="Retângulo 59"/>
          <p:cNvSpPr/>
          <p:nvPr/>
        </p:nvSpPr>
        <p:spPr>
          <a:xfrm>
            <a:off x="186266" y="1494895"/>
            <a:ext cx="8531883" cy="407557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92075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pt-BR" sz="1680" i="1" dirty="0">
                <a:solidFill>
                  <a:schemeClr val="tx1"/>
                </a:solidFill>
                <a:cs typeface="Arial" pitchFamily="34" charset="0"/>
              </a:rPr>
              <a:t>Evolução do </a:t>
            </a:r>
            <a:r>
              <a:rPr lang="pt-BR" sz="1680" i="1" dirty="0" smtClean="0">
                <a:solidFill>
                  <a:schemeClr val="tx1"/>
                </a:solidFill>
                <a:cs typeface="Arial" pitchFamily="34" charset="0"/>
              </a:rPr>
              <a:t>número </a:t>
            </a:r>
            <a:r>
              <a:rPr lang="pt-BR" sz="1680" i="1" dirty="0">
                <a:solidFill>
                  <a:schemeClr val="tx1"/>
                </a:solidFill>
                <a:cs typeface="Arial" pitchFamily="34" charset="0"/>
              </a:rPr>
              <a:t>de usuários do </a:t>
            </a:r>
            <a:r>
              <a:rPr lang="pt-BR" sz="1680" i="1" dirty="0" err="1">
                <a:solidFill>
                  <a:schemeClr val="tx1"/>
                </a:solidFill>
                <a:cs typeface="Arial" pitchFamily="34" charset="0"/>
              </a:rPr>
              <a:t>Facebook</a:t>
            </a:r>
            <a:r>
              <a:rPr lang="pt-BR" sz="1680" i="1" dirty="0">
                <a:solidFill>
                  <a:schemeClr val="tx1"/>
                </a:solidFill>
                <a:cs typeface="Arial" pitchFamily="34" charset="0"/>
              </a:rPr>
              <a:t> (em milhões</a:t>
            </a:r>
            <a:r>
              <a:rPr lang="pt-BR" sz="1680" i="1" dirty="0" smtClean="0">
                <a:solidFill>
                  <a:schemeClr val="tx1"/>
                </a:solidFill>
                <a:cs typeface="Arial" pitchFamily="34" charset="0"/>
              </a:rPr>
              <a:t>)</a:t>
            </a:r>
            <a:endParaRPr lang="pt-BR" sz="1680" dirty="0">
              <a:solidFill>
                <a:schemeClr val="tx1"/>
              </a:solidFill>
            </a:endParaRPr>
          </a:p>
        </p:txBody>
      </p:sp>
      <p:sp>
        <p:nvSpPr>
          <p:cNvPr id="62" name="Retângulo 52"/>
          <p:cNvSpPr>
            <a:spLocks noChangeArrowheads="1"/>
          </p:cNvSpPr>
          <p:nvPr/>
        </p:nvSpPr>
        <p:spPr bwMode="auto">
          <a:xfrm>
            <a:off x="265342" y="6395440"/>
            <a:ext cx="7382252" cy="22775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pt-BR" sz="800" b="1" dirty="0">
                <a:solidFill>
                  <a:srgbClr val="000000"/>
                </a:solidFill>
                <a:cs typeface="Arial" charset="0"/>
              </a:rPr>
              <a:t>Fonte: </a:t>
            </a:r>
            <a:r>
              <a:rPr lang="en-US" sz="800" dirty="0">
                <a:solidFill>
                  <a:srgbClr val="000000"/>
                </a:solidFill>
                <a:cs typeface="Arial" charset="0"/>
              </a:rPr>
              <a:t> Knowledge, networks and nations: Global scientific collaboration in the 21st century. The Royal Society, </a:t>
            </a:r>
            <a:r>
              <a:rPr lang="en-US" sz="800" dirty="0" smtClean="0">
                <a:solidFill>
                  <a:srgbClr val="000000"/>
                </a:solidFill>
                <a:cs typeface="Arial" charset="0"/>
              </a:rPr>
              <a:t>2011</a:t>
            </a:r>
            <a:endParaRPr lang="pt-BR" sz="8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61" name="Retângulo 54"/>
          <p:cNvSpPr/>
          <p:nvPr/>
        </p:nvSpPr>
        <p:spPr>
          <a:xfrm>
            <a:off x="169334" y="4163044"/>
            <a:ext cx="7416908" cy="297124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92075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pt-BR" sz="1680" i="1" dirty="0">
                <a:solidFill>
                  <a:schemeClr val="tx1"/>
                </a:solidFill>
                <a:cs typeface="Arial" pitchFamily="34" charset="0"/>
              </a:rPr>
              <a:t>Proporção de artigos produzidos por autores de mais de um país, </a:t>
            </a:r>
            <a:r>
              <a:rPr lang="pt-BR" sz="1680" i="1" dirty="0" smtClean="0">
                <a:solidFill>
                  <a:schemeClr val="tx1"/>
                </a:solidFill>
                <a:cs typeface="Arial" pitchFamily="34" charset="0"/>
              </a:rPr>
              <a:t>1996-2008</a:t>
            </a:r>
            <a:endParaRPr lang="pt-BR" sz="1680" i="1" dirty="0">
              <a:solidFill>
                <a:schemeClr val="tx1"/>
              </a:solidFill>
              <a:cs typeface="Arial" pitchFamily="34" charset="0"/>
            </a:endParaRPr>
          </a:p>
        </p:txBody>
      </p:sp>
      <p:grpSp>
        <p:nvGrpSpPr>
          <p:cNvPr id="2" name="Grupo 10"/>
          <p:cNvGrpSpPr>
            <a:grpSpLocks/>
          </p:cNvGrpSpPr>
          <p:nvPr/>
        </p:nvGrpSpPr>
        <p:grpSpPr bwMode="auto">
          <a:xfrm>
            <a:off x="-254228" y="4559327"/>
            <a:ext cx="8901341" cy="2016126"/>
            <a:chOff x="4922209" y="4819250"/>
            <a:chExt cx="3940673" cy="1562078"/>
          </a:xfrm>
        </p:grpSpPr>
        <p:cxnSp>
          <p:nvCxnSpPr>
            <p:cNvPr id="91" name="Conector reto 90"/>
            <p:cNvCxnSpPr/>
            <p:nvPr/>
          </p:nvCxnSpPr>
          <p:spPr>
            <a:xfrm>
              <a:off x="5477904" y="4921339"/>
              <a:ext cx="3384978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Conector reto 91"/>
            <p:cNvCxnSpPr/>
            <p:nvPr/>
          </p:nvCxnSpPr>
          <p:spPr>
            <a:xfrm>
              <a:off x="5477904" y="5190705"/>
              <a:ext cx="3384978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Conector reto 92"/>
            <p:cNvCxnSpPr/>
            <p:nvPr/>
          </p:nvCxnSpPr>
          <p:spPr>
            <a:xfrm>
              <a:off x="5477904" y="5458841"/>
              <a:ext cx="3384978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Conector reto 93"/>
            <p:cNvCxnSpPr/>
            <p:nvPr/>
          </p:nvCxnSpPr>
          <p:spPr>
            <a:xfrm>
              <a:off x="5477904" y="5728207"/>
              <a:ext cx="3384978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CaixaDeTexto 3"/>
            <p:cNvSpPr txBox="1">
              <a:spLocks noChangeArrowheads="1"/>
            </p:cNvSpPr>
            <p:nvPr/>
          </p:nvSpPr>
          <p:spPr bwMode="auto">
            <a:xfrm>
              <a:off x="4922209" y="4819250"/>
              <a:ext cx="576064" cy="2384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</a:pPr>
              <a:r>
                <a:rPr lang="pt-BR" sz="1400">
                  <a:solidFill>
                    <a:srgbClr val="000000"/>
                  </a:solidFill>
                  <a:cs typeface="Arial" charset="0"/>
                </a:rPr>
                <a:t>40%</a:t>
              </a:r>
            </a:p>
          </p:txBody>
        </p:sp>
        <p:sp>
          <p:nvSpPr>
            <p:cNvPr id="96" name="CaixaDeTexto 18"/>
            <p:cNvSpPr txBox="1">
              <a:spLocks noChangeArrowheads="1"/>
            </p:cNvSpPr>
            <p:nvPr/>
          </p:nvSpPr>
          <p:spPr bwMode="auto">
            <a:xfrm>
              <a:off x="4922209" y="5084721"/>
              <a:ext cx="576064" cy="2384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</a:pPr>
              <a:r>
                <a:rPr lang="pt-BR" sz="1400">
                  <a:solidFill>
                    <a:srgbClr val="000000"/>
                  </a:solidFill>
                  <a:cs typeface="Arial" charset="0"/>
                </a:rPr>
                <a:t>35%</a:t>
              </a:r>
            </a:p>
          </p:txBody>
        </p:sp>
        <p:sp>
          <p:nvSpPr>
            <p:cNvPr id="97" name="CaixaDeTexto 19"/>
            <p:cNvSpPr txBox="1">
              <a:spLocks noChangeArrowheads="1"/>
            </p:cNvSpPr>
            <p:nvPr/>
          </p:nvSpPr>
          <p:spPr bwMode="auto">
            <a:xfrm>
              <a:off x="4922209" y="5350192"/>
              <a:ext cx="576064" cy="2384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</a:pPr>
              <a:r>
                <a:rPr lang="pt-BR" sz="1400">
                  <a:solidFill>
                    <a:srgbClr val="000000"/>
                  </a:solidFill>
                  <a:cs typeface="Arial" charset="0"/>
                </a:rPr>
                <a:t>30%</a:t>
              </a:r>
            </a:p>
          </p:txBody>
        </p:sp>
        <p:sp>
          <p:nvSpPr>
            <p:cNvPr id="98" name="CaixaDeTexto 20"/>
            <p:cNvSpPr txBox="1">
              <a:spLocks noChangeArrowheads="1"/>
            </p:cNvSpPr>
            <p:nvPr/>
          </p:nvSpPr>
          <p:spPr bwMode="auto">
            <a:xfrm>
              <a:off x="4922209" y="5615662"/>
              <a:ext cx="576064" cy="2384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</a:pPr>
              <a:r>
                <a:rPr lang="pt-BR" sz="1400">
                  <a:solidFill>
                    <a:srgbClr val="000000"/>
                  </a:solidFill>
                  <a:cs typeface="Arial" charset="0"/>
                </a:rPr>
                <a:t>25%</a:t>
              </a:r>
            </a:p>
          </p:txBody>
        </p:sp>
        <p:sp>
          <p:nvSpPr>
            <p:cNvPr id="146" name="Forma livre 145"/>
            <p:cNvSpPr/>
            <p:nvPr/>
          </p:nvSpPr>
          <p:spPr>
            <a:xfrm>
              <a:off x="5654140" y="5148885"/>
              <a:ext cx="3086491" cy="559642"/>
            </a:xfrm>
            <a:custGeom>
              <a:avLst/>
              <a:gdLst>
                <a:gd name="connsiteX0" fmla="*/ 0 w 3087329"/>
                <a:gd name="connsiteY0" fmla="*/ 560439 h 560439"/>
                <a:gd name="connsiteX1" fmla="*/ 530942 w 3087329"/>
                <a:gd name="connsiteY1" fmla="*/ 422787 h 560439"/>
                <a:gd name="connsiteX2" fmla="*/ 747252 w 3087329"/>
                <a:gd name="connsiteY2" fmla="*/ 422787 h 560439"/>
                <a:gd name="connsiteX3" fmla="*/ 1081549 w 3087329"/>
                <a:gd name="connsiteY3" fmla="*/ 344129 h 560439"/>
                <a:gd name="connsiteX4" fmla="*/ 1356852 w 3087329"/>
                <a:gd name="connsiteY4" fmla="*/ 265471 h 560439"/>
                <a:gd name="connsiteX5" fmla="*/ 1573162 w 3087329"/>
                <a:gd name="connsiteY5" fmla="*/ 245807 h 560439"/>
                <a:gd name="connsiteX6" fmla="*/ 1799304 w 3087329"/>
                <a:gd name="connsiteY6" fmla="*/ 147484 h 560439"/>
                <a:gd name="connsiteX7" fmla="*/ 2064775 w 3087329"/>
                <a:gd name="connsiteY7" fmla="*/ 127820 h 560439"/>
                <a:gd name="connsiteX8" fmla="*/ 2330246 w 3087329"/>
                <a:gd name="connsiteY8" fmla="*/ 137652 h 560439"/>
                <a:gd name="connsiteX9" fmla="*/ 2585884 w 3087329"/>
                <a:gd name="connsiteY9" fmla="*/ 127820 h 560439"/>
                <a:gd name="connsiteX10" fmla="*/ 2792362 w 3087329"/>
                <a:gd name="connsiteY10" fmla="*/ 68826 h 560439"/>
                <a:gd name="connsiteX11" fmla="*/ 3087329 w 3087329"/>
                <a:gd name="connsiteY11" fmla="*/ 0 h 560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87329" h="560439">
                  <a:moveTo>
                    <a:pt x="0" y="560439"/>
                  </a:moveTo>
                  <a:lnTo>
                    <a:pt x="530942" y="422787"/>
                  </a:lnTo>
                  <a:lnTo>
                    <a:pt x="747252" y="422787"/>
                  </a:lnTo>
                  <a:lnTo>
                    <a:pt x="1081549" y="344129"/>
                  </a:lnTo>
                  <a:lnTo>
                    <a:pt x="1356852" y="265471"/>
                  </a:lnTo>
                  <a:lnTo>
                    <a:pt x="1573162" y="245807"/>
                  </a:lnTo>
                  <a:lnTo>
                    <a:pt x="1799304" y="147484"/>
                  </a:lnTo>
                  <a:lnTo>
                    <a:pt x="2064775" y="127820"/>
                  </a:lnTo>
                  <a:lnTo>
                    <a:pt x="2330246" y="137652"/>
                  </a:lnTo>
                  <a:lnTo>
                    <a:pt x="2585884" y="127820"/>
                  </a:lnTo>
                  <a:lnTo>
                    <a:pt x="2792362" y="68826"/>
                  </a:lnTo>
                  <a:lnTo>
                    <a:pt x="3087329" y="0"/>
                  </a:lnTo>
                </a:path>
              </a:pathLst>
            </a:cu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1400">
                <a:solidFill>
                  <a:prstClr val="black"/>
                </a:solidFill>
              </a:endParaRPr>
            </a:p>
          </p:txBody>
        </p:sp>
        <p:sp>
          <p:nvSpPr>
            <p:cNvPr id="182" name="CaixaDeTexto 27"/>
            <p:cNvSpPr txBox="1">
              <a:spLocks noChangeArrowheads="1"/>
            </p:cNvSpPr>
            <p:nvPr/>
          </p:nvSpPr>
          <p:spPr bwMode="auto">
            <a:xfrm rot="16200000">
              <a:off x="5344995" y="6025168"/>
              <a:ext cx="576064" cy="1362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</a:pPr>
              <a:r>
                <a:rPr lang="pt-BR" sz="1400" dirty="0">
                  <a:solidFill>
                    <a:srgbClr val="000000"/>
                  </a:solidFill>
                  <a:cs typeface="Arial" charset="0"/>
                </a:rPr>
                <a:t>1996</a:t>
              </a:r>
            </a:p>
          </p:txBody>
        </p:sp>
        <p:sp>
          <p:nvSpPr>
            <p:cNvPr id="183" name="CaixaDeTexto 28"/>
            <p:cNvSpPr txBox="1">
              <a:spLocks noChangeArrowheads="1"/>
            </p:cNvSpPr>
            <p:nvPr/>
          </p:nvSpPr>
          <p:spPr bwMode="auto">
            <a:xfrm rot="16200000">
              <a:off x="5603514" y="6025168"/>
              <a:ext cx="576064" cy="1362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</a:pPr>
              <a:r>
                <a:rPr lang="pt-BR" sz="1400" dirty="0">
                  <a:solidFill>
                    <a:srgbClr val="000000"/>
                  </a:solidFill>
                  <a:cs typeface="Arial" charset="0"/>
                </a:rPr>
                <a:t>1997</a:t>
              </a:r>
            </a:p>
          </p:txBody>
        </p:sp>
        <p:sp>
          <p:nvSpPr>
            <p:cNvPr id="184" name="CaixaDeTexto 29"/>
            <p:cNvSpPr txBox="1">
              <a:spLocks noChangeArrowheads="1"/>
            </p:cNvSpPr>
            <p:nvPr/>
          </p:nvSpPr>
          <p:spPr bwMode="auto">
            <a:xfrm rot="16200000">
              <a:off x="5862033" y="6025168"/>
              <a:ext cx="576064" cy="1362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</a:pPr>
              <a:r>
                <a:rPr lang="pt-BR" sz="1400">
                  <a:solidFill>
                    <a:srgbClr val="000000"/>
                  </a:solidFill>
                  <a:cs typeface="Arial" charset="0"/>
                </a:rPr>
                <a:t>1998</a:t>
              </a:r>
            </a:p>
          </p:txBody>
        </p:sp>
        <p:sp>
          <p:nvSpPr>
            <p:cNvPr id="185" name="CaixaDeTexto 30"/>
            <p:cNvSpPr txBox="1">
              <a:spLocks noChangeArrowheads="1"/>
            </p:cNvSpPr>
            <p:nvPr/>
          </p:nvSpPr>
          <p:spPr bwMode="auto">
            <a:xfrm rot="16200000">
              <a:off x="6120552" y="6025168"/>
              <a:ext cx="576064" cy="1362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</a:pPr>
              <a:r>
                <a:rPr lang="pt-BR" sz="1400">
                  <a:solidFill>
                    <a:srgbClr val="000000"/>
                  </a:solidFill>
                  <a:cs typeface="Arial" charset="0"/>
                </a:rPr>
                <a:t>1999</a:t>
              </a:r>
            </a:p>
          </p:txBody>
        </p:sp>
        <p:sp>
          <p:nvSpPr>
            <p:cNvPr id="186" name="CaixaDeTexto 31"/>
            <p:cNvSpPr txBox="1">
              <a:spLocks noChangeArrowheads="1"/>
            </p:cNvSpPr>
            <p:nvPr/>
          </p:nvSpPr>
          <p:spPr bwMode="auto">
            <a:xfrm rot="16200000">
              <a:off x="6379071" y="6025168"/>
              <a:ext cx="576064" cy="1362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</a:pPr>
              <a:r>
                <a:rPr lang="pt-BR" sz="1400">
                  <a:solidFill>
                    <a:srgbClr val="000000"/>
                  </a:solidFill>
                  <a:cs typeface="Arial" charset="0"/>
                </a:rPr>
                <a:t>2000</a:t>
              </a:r>
            </a:p>
          </p:txBody>
        </p:sp>
        <p:sp>
          <p:nvSpPr>
            <p:cNvPr id="187" name="CaixaDeTexto 32"/>
            <p:cNvSpPr txBox="1">
              <a:spLocks noChangeArrowheads="1"/>
            </p:cNvSpPr>
            <p:nvPr/>
          </p:nvSpPr>
          <p:spPr bwMode="auto">
            <a:xfrm rot="16200000">
              <a:off x="6637590" y="6025168"/>
              <a:ext cx="576064" cy="1362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</a:pPr>
              <a:r>
                <a:rPr lang="pt-BR" sz="1400">
                  <a:solidFill>
                    <a:srgbClr val="000000"/>
                  </a:solidFill>
                  <a:cs typeface="Arial" charset="0"/>
                </a:rPr>
                <a:t>2001</a:t>
              </a:r>
            </a:p>
          </p:txBody>
        </p:sp>
        <p:sp>
          <p:nvSpPr>
            <p:cNvPr id="188" name="CaixaDeTexto 33"/>
            <p:cNvSpPr txBox="1">
              <a:spLocks noChangeArrowheads="1"/>
            </p:cNvSpPr>
            <p:nvPr/>
          </p:nvSpPr>
          <p:spPr bwMode="auto">
            <a:xfrm rot="16200000">
              <a:off x="6896109" y="6025168"/>
              <a:ext cx="576064" cy="1362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</a:pPr>
              <a:r>
                <a:rPr lang="pt-BR" sz="1400">
                  <a:solidFill>
                    <a:srgbClr val="000000"/>
                  </a:solidFill>
                  <a:cs typeface="Arial" charset="0"/>
                </a:rPr>
                <a:t>2002</a:t>
              </a:r>
            </a:p>
          </p:txBody>
        </p:sp>
        <p:sp>
          <p:nvSpPr>
            <p:cNvPr id="189" name="CaixaDeTexto 34"/>
            <p:cNvSpPr txBox="1">
              <a:spLocks noChangeArrowheads="1"/>
            </p:cNvSpPr>
            <p:nvPr/>
          </p:nvSpPr>
          <p:spPr bwMode="auto">
            <a:xfrm rot="16200000">
              <a:off x="7154628" y="6025168"/>
              <a:ext cx="576064" cy="1362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</a:pPr>
              <a:r>
                <a:rPr lang="pt-BR" sz="1400">
                  <a:solidFill>
                    <a:srgbClr val="000000"/>
                  </a:solidFill>
                  <a:cs typeface="Arial" charset="0"/>
                </a:rPr>
                <a:t>2003</a:t>
              </a:r>
            </a:p>
          </p:txBody>
        </p:sp>
        <p:sp>
          <p:nvSpPr>
            <p:cNvPr id="190" name="CaixaDeTexto 35"/>
            <p:cNvSpPr txBox="1">
              <a:spLocks noChangeArrowheads="1"/>
            </p:cNvSpPr>
            <p:nvPr/>
          </p:nvSpPr>
          <p:spPr bwMode="auto">
            <a:xfrm rot="16200000">
              <a:off x="7413147" y="6025168"/>
              <a:ext cx="576064" cy="1362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</a:pPr>
              <a:r>
                <a:rPr lang="pt-BR" sz="1400">
                  <a:solidFill>
                    <a:srgbClr val="000000"/>
                  </a:solidFill>
                  <a:cs typeface="Arial" charset="0"/>
                </a:rPr>
                <a:t>2004</a:t>
              </a:r>
            </a:p>
          </p:txBody>
        </p:sp>
        <p:sp>
          <p:nvSpPr>
            <p:cNvPr id="191" name="CaixaDeTexto 36"/>
            <p:cNvSpPr txBox="1">
              <a:spLocks noChangeArrowheads="1"/>
            </p:cNvSpPr>
            <p:nvPr/>
          </p:nvSpPr>
          <p:spPr bwMode="auto">
            <a:xfrm rot="16200000">
              <a:off x="7671666" y="6025168"/>
              <a:ext cx="576064" cy="1362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</a:pPr>
              <a:r>
                <a:rPr lang="pt-BR" sz="1400">
                  <a:solidFill>
                    <a:srgbClr val="000000"/>
                  </a:solidFill>
                  <a:cs typeface="Arial" charset="0"/>
                </a:rPr>
                <a:t>2005</a:t>
              </a:r>
            </a:p>
          </p:txBody>
        </p:sp>
        <p:sp>
          <p:nvSpPr>
            <p:cNvPr id="192" name="CaixaDeTexto 37"/>
            <p:cNvSpPr txBox="1">
              <a:spLocks noChangeArrowheads="1"/>
            </p:cNvSpPr>
            <p:nvPr/>
          </p:nvSpPr>
          <p:spPr bwMode="auto">
            <a:xfrm rot="16200000">
              <a:off x="7930185" y="6025168"/>
              <a:ext cx="576064" cy="1362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</a:pPr>
              <a:r>
                <a:rPr lang="pt-BR" sz="1400">
                  <a:solidFill>
                    <a:srgbClr val="000000"/>
                  </a:solidFill>
                  <a:cs typeface="Arial" charset="0"/>
                </a:rPr>
                <a:t>2006</a:t>
              </a:r>
            </a:p>
          </p:txBody>
        </p:sp>
        <p:sp>
          <p:nvSpPr>
            <p:cNvPr id="193" name="CaixaDeTexto 38"/>
            <p:cNvSpPr txBox="1">
              <a:spLocks noChangeArrowheads="1"/>
            </p:cNvSpPr>
            <p:nvPr/>
          </p:nvSpPr>
          <p:spPr bwMode="auto">
            <a:xfrm rot="16200000">
              <a:off x="8188704" y="6025168"/>
              <a:ext cx="576064" cy="1362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</a:pPr>
              <a:r>
                <a:rPr lang="pt-BR" sz="1400">
                  <a:solidFill>
                    <a:srgbClr val="000000"/>
                  </a:solidFill>
                  <a:cs typeface="Arial" charset="0"/>
                </a:rPr>
                <a:t>2007</a:t>
              </a:r>
            </a:p>
          </p:txBody>
        </p:sp>
        <p:sp>
          <p:nvSpPr>
            <p:cNvPr id="194" name="CaixaDeTexto 39"/>
            <p:cNvSpPr txBox="1">
              <a:spLocks noChangeArrowheads="1"/>
            </p:cNvSpPr>
            <p:nvPr/>
          </p:nvSpPr>
          <p:spPr bwMode="auto">
            <a:xfrm rot="16200000">
              <a:off x="8447221" y="6025168"/>
              <a:ext cx="576064" cy="1362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</a:pPr>
              <a:r>
                <a:rPr lang="pt-BR" sz="1400">
                  <a:solidFill>
                    <a:srgbClr val="000000"/>
                  </a:solidFill>
                  <a:cs typeface="Arial" charset="0"/>
                </a:rPr>
                <a:t>2008</a:t>
              </a:r>
            </a:p>
          </p:txBody>
        </p:sp>
      </p:grp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Conexão entre as pessoas</a:t>
            </a:r>
            <a:endParaRPr lang="pt-BR" dirty="0"/>
          </a:p>
        </p:txBody>
      </p:sp>
      <p:sp>
        <p:nvSpPr>
          <p:cNvPr id="37" name="Espaço Reservado para Número de Slide 3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00F23912-E196-499F-B2B0-9B4793B3231B}" type="slidenum">
              <a:rPr smtClean="0">
                <a:solidFill>
                  <a:prstClr val="white"/>
                </a:solidFill>
              </a:rPr>
              <a:pPr>
                <a:defRPr/>
              </a:pPr>
              <a:t>14</a:t>
            </a:fld>
            <a:endParaRPr dirty="0">
              <a:solidFill>
                <a:prstClr val="white"/>
              </a:solidFill>
            </a:endParaRPr>
          </a:p>
        </p:txBody>
      </p:sp>
      <p:graphicFrame>
        <p:nvGraphicFramePr>
          <p:cNvPr id="40" name="Chart 3"/>
          <p:cNvGraphicFramePr/>
          <p:nvPr>
            <p:extLst>
              <p:ext uri="{D42A27DB-BD31-4B8C-83A1-F6EECF244321}">
                <p14:modId xmlns:p14="http://schemas.microsoft.com/office/powerpoint/2010/main" val="2062150990"/>
              </p:ext>
            </p:extLst>
          </p:nvPr>
        </p:nvGraphicFramePr>
        <p:xfrm>
          <a:off x="373981" y="1794323"/>
          <a:ext cx="8370644" cy="19340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Elipse 5"/>
          <p:cNvSpPr/>
          <p:nvPr/>
        </p:nvSpPr>
        <p:spPr>
          <a:xfrm>
            <a:off x="8293100" y="4927600"/>
            <a:ext cx="127000" cy="127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3" name="Elipse 42"/>
          <p:cNvSpPr/>
          <p:nvPr/>
        </p:nvSpPr>
        <p:spPr>
          <a:xfrm>
            <a:off x="7711013" y="5003800"/>
            <a:ext cx="127000" cy="127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4" name="Elipse 43"/>
          <p:cNvSpPr/>
          <p:nvPr/>
        </p:nvSpPr>
        <p:spPr>
          <a:xfrm>
            <a:off x="7128930" y="5092700"/>
            <a:ext cx="127000" cy="127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5" name="Elipse 44"/>
          <p:cNvSpPr/>
          <p:nvPr/>
        </p:nvSpPr>
        <p:spPr>
          <a:xfrm>
            <a:off x="6546847" y="5099050"/>
            <a:ext cx="127000" cy="127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6" name="Elipse 45"/>
          <p:cNvSpPr/>
          <p:nvPr/>
        </p:nvSpPr>
        <p:spPr>
          <a:xfrm>
            <a:off x="5964764" y="5092700"/>
            <a:ext cx="127000" cy="127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7" name="Elipse 46"/>
          <p:cNvSpPr/>
          <p:nvPr/>
        </p:nvSpPr>
        <p:spPr>
          <a:xfrm>
            <a:off x="5382681" y="5105400"/>
            <a:ext cx="127000" cy="127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8" name="Elipse 47"/>
          <p:cNvSpPr/>
          <p:nvPr/>
        </p:nvSpPr>
        <p:spPr>
          <a:xfrm>
            <a:off x="4800598" y="5238750"/>
            <a:ext cx="127000" cy="127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9" name="Elipse 48"/>
          <p:cNvSpPr/>
          <p:nvPr/>
        </p:nvSpPr>
        <p:spPr>
          <a:xfrm>
            <a:off x="4218515" y="5302250"/>
            <a:ext cx="127000" cy="127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0" name="Elipse 49"/>
          <p:cNvSpPr/>
          <p:nvPr/>
        </p:nvSpPr>
        <p:spPr>
          <a:xfrm>
            <a:off x="3636432" y="5378450"/>
            <a:ext cx="127000" cy="127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1" name="Elipse 50"/>
          <p:cNvSpPr/>
          <p:nvPr/>
        </p:nvSpPr>
        <p:spPr>
          <a:xfrm>
            <a:off x="3054349" y="5461000"/>
            <a:ext cx="127000" cy="127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2" name="Elipse 51"/>
          <p:cNvSpPr/>
          <p:nvPr/>
        </p:nvSpPr>
        <p:spPr>
          <a:xfrm>
            <a:off x="2472266" y="5473700"/>
            <a:ext cx="127000" cy="127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3" name="Elipse 52"/>
          <p:cNvSpPr/>
          <p:nvPr/>
        </p:nvSpPr>
        <p:spPr>
          <a:xfrm>
            <a:off x="1890183" y="5556250"/>
            <a:ext cx="127000" cy="127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4" name="Elipse 53"/>
          <p:cNvSpPr/>
          <p:nvPr/>
        </p:nvSpPr>
        <p:spPr>
          <a:xfrm>
            <a:off x="1308100" y="5645150"/>
            <a:ext cx="127000" cy="127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141857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62" grpId="0"/>
      <p:bldP spid="61" grpId="0"/>
      <p:bldP spid="37" grpId="0"/>
      <p:bldP spid="6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-1" y="5607424"/>
            <a:ext cx="9157447" cy="1250576"/>
          </a:xfrm>
          <a:prstGeom prst="rect">
            <a:avLst/>
          </a:prstGeom>
          <a:solidFill>
            <a:schemeClr val="accent4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Informação</a:t>
            </a:r>
            <a:r>
              <a:rPr lang="en-US" dirty="0" smtClean="0"/>
              <a:t> em tempo real</a:t>
            </a:r>
            <a:br>
              <a:rPr lang="en-US" dirty="0" smtClean="0"/>
            </a:br>
            <a:r>
              <a:rPr lang="en-US" sz="2000" dirty="0" smtClean="0"/>
              <a:t>(</a:t>
            </a:r>
            <a:r>
              <a:rPr lang="pt-BR" sz="2000" dirty="0" err="1" smtClean="0"/>
              <a:t>retweets</a:t>
            </a:r>
            <a:r>
              <a:rPr lang="pt-BR" sz="2000" dirty="0" smtClean="0"/>
              <a:t> no mundo </a:t>
            </a:r>
            <a:r>
              <a:rPr lang="en-US" sz="2000" dirty="0" err="1" smtClean="0"/>
              <a:t>mapeados</a:t>
            </a:r>
            <a:r>
              <a:rPr lang="en-US" sz="2000" dirty="0" smtClean="0"/>
              <a:t> </a:t>
            </a:r>
            <a:r>
              <a:rPr lang="en-US" sz="2000" dirty="0" err="1" smtClean="0"/>
              <a:t>em</a:t>
            </a:r>
            <a:r>
              <a:rPr lang="en-US" sz="2000" dirty="0" smtClean="0"/>
              <a:t> um </a:t>
            </a:r>
            <a:r>
              <a:rPr lang="en-US" sz="2000" dirty="0" err="1" smtClean="0"/>
              <a:t>espaço</a:t>
            </a:r>
            <a:r>
              <a:rPr lang="en-US" sz="2000" dirty="0" smtClean="0"/>
              <a:t> de tempo) </a:t>
            </a:r>
            <a:endParaRPr lang="pt-PT" sz="2000" dirty="0"/>
          </a:p>
        </p:txBody>
      </p:sp>
      <p:pic>
        <p:nvPicPr>
          <p:cNvPr id="1026" name="Picture 2" descr="http://cdn.theatlanticcities.com/img/upload/2013/05/15/3.jpg"/>
          <p:cNvPicPr>
            <a:picLocks noChangeAspect="1" noChangeArrowheads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9992"/>
            <a:ext cx="9152073" cy="4765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250826" y="6361631"/>
            <a:ext cx="85701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200" dirty="0">
                <a:solidFill>
                  <a:schemeClr val="bg1"/>
                </a:solidFill>
                <a:hlinkClick r:id="rId4"/>
              </a:rPr>
              <a:t>http://www.theatlanticcities.com/technology/2013/05/how-twitter-changing-geography-communication/5601/</a:t>
            </a:r>
            <a:endParaRPr lang="pt-PT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9915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2904513" y="1500188"/>
            <a:ext cx="2065564" cy="4814887"/>
          </a:xfrm>
          <a:prstGeom prst="rect">
            <a:avLst/>
          </a:prstGeom>
          <a:solidFill>
            <a:schemeClr val="bg1"/>
          </a:solidFill>
          <a:ln w="28575" cap="rnd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6" name="Retângulo 35"/>
          <p:cNvSpPr/>
          <p:nvPr/>
        </p:nvSpPr>
        <p:spPr>
          <a:xfrm>
            <a:off x="5677420" y="1500188"/>
            <a:ext cx="2065564" cy="4814887"/>
          </a:xfrm>
          <a:prstGeom prst="rect">
            <a:avLst/>
          </a:prstGeom>
          <a:solidFill>
            <a:schemeClr val="bg1"/>
          </a:solidFill>
          <a:ln w="28575" cap="rnd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Organização da Exposição</a:t>
            </a:r>
            <a:endParaRPr lang="pt-PT" dirty="0"/>
          </a:p>
        </p:txBody>
      </p:sp>
      <p:sp>
        <p:nvSpPr>
          <p:cNvPr id="22" name="Triângulo isósceles 21"/>
          <p:cNvSpPr/>
          <p:nvPr/>
        </p:nvSpPr>
        <p:spPr>
          <a:xfrm rot="5400000">
            <a:off x="2217912" y="3804181"/>
            <a:ext cx="665213" cy="39913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Retângulo 22"/>
          <p:cNvSpPr/>
          <p:nvPr/>
        </p:nvSpPr>
        <p:spPr>
          <a:xfrm>
            <a:off x="443363" y="3058759"/>
            <a:ext cx="1779770" cy="2018234"/>
          </a:xfrm>
          <a:prstGeom prst="rect">
            <a:avLst/>
          </a:prstGeom>
          <a:solidFill>
            <a:schemeClr val="accent4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8100" eaLnBrk="0" hangingPunct="0">
              <a:lnSpc>
                <a:spcPct val="120000"/>
              </a:lnSpc>
              <a:buClr>
                <a:srgbClr val="003366"/>
              </a:buClr>
              <a:tabLst>
                <a:tab pos="76200" algn="l"/>
              </a:tabLst>
            </a:pPr>
            <a:r>
              <a:rPr lang="pt-BR" kern="0" cap="small" dirty="0">
                <a:solidFill>
                  <a:schemeClr val="bg1"/>
                </a:solidFill>
              </a:rPr>
              <a:t>Tendências                       </a:t>
            </a:r>
          </a:p>
        </p:txBody>
      </p:sp>
      <p:sp>
        <p:nvSpPr>
          <p:cNvPr id="24" name="Retângulo 23"/>
          <p:cNvSpPr/>
          <p:nvPr/>
        </p:nvSpPr>
        <p:spPr>
          <a:xfrm>
            <a:off x="3044569" y="2386012"/>
            <a:ext cx="1779770" cy="1286879"/>
          </a:xfrm>
          <a:prstGeom prst="rect">
            <a:avLst/>
          </a:prstGeom>
          <a:solidFill>
            <a:schemeClr val="accent4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0" hangingPunct="0">
              <a:lnSpc>
                <a:spcPct val="120000"/>
              </a:lnSpc>
              <a:buClr>
                <a:srgbClr val="003366"/>
              </a:buClr>
            </a:pPr>
            <a:r>
              <a:rPr lang="pt-BR" kern="0" cap="small" dirty="0">
                <a:solidFill>
                  <a:schemeClr val="bg1"/>
                </a:solidFill>
              </a:rPr>
              <a:t>Tendências e </a:t>
            </a:r>
            <a:r>
              <a:rPr lang="pt-BR" kern="0" cap="small" dirty="0" smtClean="0">
                <a:solidFill>
                  <a:schemeClr val="bg1"/>
                </a:solidFill>
              </a:rPr>
              <a:t>incertezas</a:t>
            </a:r>
            <a:endParaRPr lang="pt-BR" kern="0" cap="small" dirty="0">
              <a:solidFill>
                <a:schemeClr val="bg1"/>
              </a:solidFill>
            </a:endParaRPr>
          </a:p>
        </p:txBody>
      </p:sp>
      <p:sp>
        <p:nvSpPr>
          <p:cNvPr id="25" name="Retângulo 24"/>
          <p:cNvSpPr/>
          <p:nvPr/>
        </p:nvSpPr>
        <p:spPr>
          <a:xfrm>
            <a:off x="3044569" y="4471981"/>
            <a:ext cx="1779770" cy="1680493"/>
          </a:xfrm>
          <a:prstGeom prst="rect">
            <a:avLst/>
          </a:prstGeom>
          <a:solidFill>
            <a:schemeClr val="accent4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0" anchor="t"/>
          <a:lstStyle/>
          <a:p>
            <a:pPr eaLnBrk="0" hangingPunct="0">
              <a:lnSpc>
                <a:spcPct val="120000"/>
              </a:lnSpc>
              <a:buClr>
                <a:srgbClr val="003366"/>
              </a:buClr>
            </a:pPr>
            <a:r>
              <a:rPr lang="pt-BR" kern="0" cap="small" dirty="0">
                <a:solidFill>
                  <a:schemeClr val="bg1"/>
                </a:solidFill>
              </a:rPr>
              <a:t>Cenários para </a:t>
            </a:r>
            <a:r>
              <a:rPr lang="pt-BR" kern="0" cap="small" dirty="0" smtClean="0">
                <a:solidFill>
                  <a:schemeClr val="bg1"/>
                </a:solidFill>
              </a:rPr>
              <a:t>o</a:t>
            </a:r>
            <a:endParaRPr lang="pt-BR" kern="0" cap="small" dirty="0">
              <a:solidFill>
                <a:schemeClr val="bg1"/>
              </a:solidFill>
            </a:endParaRPr>
          </a:p>
        </p:txBody>
      </p:sp>
      <p:sp>
        <p:nvSpPr>
          <p:cNvPr id="28" name="Retângulo 27"/>
          <p:cNvSpPr/>
          <p:nvPr/>
        </p:nvSpPr>
        <p:spPr>
          <a:xfrm>
            <a:off x="5818115" y="2386012"/>
            <a:ext cx="1779770" cy="1286879"/>
          </a:xfrm>
          <a:prstGeom prst="rect">
            <a:avLst/>
          </a:prstGeom>
          <a:solidFill>
            <a:schemeClr val="accent4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0" hangingPunct="0">
              <a:lnSpc>
                <a:spcPct val="120000"/>
              </a:lnSpc>
              <a:buClr>
                <a:srgbClr val="003366"/>
              </a:buClr>
            </a:pPr>
            <a:r>
              <a:rPr lang="pt-BR" kern="0" cap="small" dirty="0">
                <a:solidFill>
                  <a:schemeClr val="bg1"/>
                </a:solidFill>
              </a:rPr>
              <a:t>Os desafios para o futuro</a:t>
            </a:r>
          </a:p>
        </p:txBody>
      </p:sp>
      <p:sp>
        <p:nvSpPr>
          <p:cNvPr id="29" name="Retângulo 28"/>
          <p:cNvSpPr/>
          <p:nvPr/>
        </p:nvSpPr>
        <p:spPr>
          <a:xfrm>
            <a:off x="5818115" y="4471981"/>
            <a:ext cx="1779770" cy="1680493"/>
          </a:xfrm>
          <a:prstGeom prst="rect">
            <a:avLst/>
          </a:prstGeom>
          <a:solidFill>
            <a:schemeClr val="accent4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0" hangingPunct="0">
              <a:lnSpc>
                <a:spcPct val="120000"/>
              </a:lnSpc>
              <a:buClr>
                <a:srgbClr val="003366"/>
              </a:buClr>
            </a:pPr>
            <a:r>
              <a:rPr lang="pt-BR" kern="0" cap="small" dirty="0">
                <a:solidFill>
                  <a:schemeClr val="bg1"/>
                </a:solidFill>
              </a:rPr>
              <a:t>O Investimento Social no mundo e no Brasil</a:t>
            </a:r>
            <a:endParaRPr lang="pt-BR" kern="0" cap="small" dirty="0">
              <a:solidFill>
                <a:schemeClr val="bg1"/>
              </a:solidFill>
            </a:endParaRPr>
          </a:p>
        </p:txBody>
      </p:sp>
      <p:sp>
        <p:nvSpPr>
          <p:cNvPr id="30" name="Triângulo isósceles 29"/>
          <p:cNvSpPr/>
          <p:nvPr/>
        </p:nvSpPr>
        <p:spPr>
          <a:xfrm rot="5400000">
            <a:off x="5011571" y="3804181"/>
            <a:ext cx="665213" cy="39913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" name="Triângulo isósceles 31"/>
          <p:cNvSpPr/>
          <p:nvPr/>
        </p:nvSpPr>
        <p:spPr>
          <a:xfrm rot="10800000">
            <a:off x="3751871" y="3967106"/>
            <a:ext cx="384006" cy="230405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3" name="Triângulo isósceles 32"/>
          <p:cNvSpPr/>
          <p:nvPr/>
        </p:nvSpPr>
        <p:spPr>
          <a:xfrm rot="10800000">
            <a:off x="6489343" y="3967106"/>
            <a:ext cx="384006" cy="230405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4" name="Retângulo 33"/>
          <p:cNvSpPr/>
          <p:nvPr/>
        </p:nvSpPr>
        <p:spPr>
          <a:xfrm>
            <a:off x="1143895" y="4578397"/>
            <a:ext cx="955711" cy="307777"/>
          </a:xfrm>
          <a:prstGeom prst="rect">
            <a:avLst/>
          </a:prstGeom>
          <a:solidFill>
            <a:schemeClr val="accent2"/>
          </a:solidFill>
        </p:spPr>
        <p:txBody>
          <a:bodyPr wrap="none">
            <a:spAutoFit/>
          </a:bodyPr>
          <a:lstStyle/>
          <a:p>
            <a:r>
              <a:rPr lang="pt-BR" sz="1400" dirty="0" smtClean="0">
                <a:solidFill>
                  <a:schemeClr val="bg1"/>
                </a:solidFill>
              </a:rPr>
              <a:t>MUNDIAIS</a:t>
            </a:r>
            <a:endParaRPr lang="pt-BR" sz="1400" dirty="0">
              <a:solidFill>
                <a:schemeClr val="bg1"/>
              </a:solidFill>
            </a:endParaRPr>
          </a:p>
        </p:txBody>
      </p:sp>
      <p:sp>
        <p:nvSpPr>
          <p:cNvPr id="35" name="Retângulo 34"/>
          <p:cNvSpPr/>
          <p:nvPr/>
        </p:nvSpPr>
        <p:spPr>
          <a:xfrm>
            <a:off x="4030425" y="3295697"/>
            <a:ext cx="686406" cy="307777"/>
          </a:xfrm>
          <a:prstGeom prst="rect">
            <a:avLst/>
          </a:prstGeom>
          <a:solidFill>
            <a:schemeClr val="accent2"/>
          </a:solidFill>
        </p:spPr>
        <p:txBody>
          <a:bodyPr wrap="none">
            <a:spAutoFit/>
          </a:bodyPr>
          <a:lstStyle/>
          <a:p>
            <a:r>
              <a:rPr lang="pt-BR" sz="1400" dirty="0" smtClean="0">
                <a:solidFill>
                  <a:schemeClr val="bg1"/>
                </a:solidFill>
              </a:rPr>
              <a:t>BRASIL</a:t>
            </a:r>
            <a:endParaRPr lang="pt-BR" sz="1400" dirty="0">
              <a:solidFill>
                <a:schemeClr val="bg1"/>
              </a:solidFill>
            </a:endParaRPr>
          </a:p>
        </p:txBody>
      </p:sp>
      <p:sp>
        <p:nvSpPr>
          <p:cNvPr id="37" name="Retângulo 36"/>
          <p:cNvSpPr/>
          <p:nvPr/>
        </p:nvSpPr>
        <p:spPr>
          <a:xfrm>
            <a:off x="3154125" y="5700330"/>
            <a:ext cx="970137" cy="350865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eaLnBrk="0" hangingPunct="0">
              <a:lnSpc>
                <a:spcPct val="120000"/>
              </a:lnSpc>
              <a:buClr>
                <a:srgbClr val="003366"/>
              </a:buClr>
            </a:pPr>
            <a:r>
              <a:rPr lang="pt-BR" sz="1400" kern="0" cap="small" dirty="0" smtClean="0">
                <a:solidFill>
                  <a:schemeClr val="bg1"/>
                </a:solidFill>
              </a:rPr>
              <a:t>2015-2018</a:t>
            </a:r>
            <a:endParaRPr lang="pt-BR" sz="1400" kern="0" cap="small" dirty="0">
              <a:solidFill>
                <a:schemeClr val="bg1"/>
              </a:solidFill>
            </a:endParaRPr>
          </a:p>
        </p:txBody>
      </p:sp>
      <p:sp>
        <p:nvSpPr>
          <p:cNvPr id="38" name="Retângulo 37"/>
          <p:cNvSpPr/>
          <p:nvPr/>
        </p:nvSpPr>
        <p:spPr>
          <a:xfrm>
            <a:off x="3154125" y="5376904"/>
            <a:ext cx="686406" cy="307777"/>
          </a:xfrm>
          <a:prstGeom prst="rect">
            <a:avLst/>
          </a:prstGeom>
          <a:solidFill>
            <a:schemeClr val="accent2"/>
          </a:solidFill>
        </p:spPr>
        <p:txBody>
          <a:bodyPr wrap="none">
            <a:spAutoFit/>
          </a:bodyPr>
          <a:lstStyle/>
          <a:p>
            <a:r>
              <a:rPr lang="pt-BR" sz="1400" dirty="0" smtClean="0">
                <a:solidFill>
                  <a:schemeClr val="bg1"/>
                </a:solidFill>
              </a:rPr>
              <a:t>BRASIL</a:t>
            </a:r>
            <a:endParaRPr lang="pt-BR" sz="1400" dirty="0">
              <a:solidFill>
                <a:schemeClr val="bg1"/>
              </a:solidFill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5951" y="2358517"/>
            <a:ext cx="610515" cy="610515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2712" y="1626082"/>
            <a:ext cx="643532" cy="659755"/>
          </a:xfrm>
          <a:prstGeom prst="rect">
            <a:avLst/>
          </a:prstGeom>
        </p:spPr>
      </p:pic>
      <p:sp>
        <p:nvSpPr>
          <p:cNvPr id="20" name="Retângulo 19"/>
          <p:cNvSpPr/>
          <p:nvPr/>
        </p:nvSpPr>
        <p:spPr>
          <a:xfrm>
            <a:off x="250826" y="1500188"/>
            <a:ext cx="2499258" cy="5075424"/>
          </a:xfrm>
          <a:prstGeom prst="rect">
            <a:avLst/>
          </a:prstGeom>
          <a:solidFill>
            <a:srgbClr val="F2F2F2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9051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BR" dirty="0" smtClean="0"/>
              <a:t>O Brasil Hoje</a:t>
            </a:r>
            <a:br>
              <a:rPr lang="pt-BR" dirty="0" smtClean="0"/>
            </a:br>
            <a:r>
              <a:rPr lang="pt-BR" sz="2200" dirty="0" smtClean="0"/>
              <a:t>Diferenciais Competitivos e Deficiências Estruturais</a:t>
            </a:r>
            <a:endParaRPr lang="pt-BR" sz="2200" dirty="0"/>
          </a:p>
        </p:txBody>
      </p:sp>
      <p:sp>
        <p:nvSpPr>
          <p:cNvPr id="18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35E0278-4202-49F5-A2E6-BD9E2633961E}" type="slidenum">
              <a:rPr lang="pt-BR" smtClean="0">
                <a:solidFill>
                  <a:srgbClr val="3D2A15"/>
                </a:solidFill>
              </a:rPr>
              <a:pPr>
                <a:defRPr/>
              </a:pPr>
              <a:t>17</a:t>
            </a:fld>
            <a:endParaRPr lang="pt-BR" dirty="0">
              <a:solidFill>
                <a:srgbClr val="3D2A15"/>
              </a:solidFill>
            </a:endParaRPr>
          </a:p>
        </p:txBody>
      </p:sp>
      <p:sp>
        <p:nvSpPr>
          <p:cNvPr id="11" name="Retângulo de cantos arredondados 10"/>
          <p:cNvSpPr/>
          <p:nvPr/>
        </p:nvSpPr>
        <p:spPr>
          <a:xfrm>
            <a:off x="304801" y="1457325"/>
            <a:ext cx="4143374" cy="5173200"/>
          </a:xfrm>
          <a:prstGeom prst="roundRect">
            <a:avLst>
              <a:gd name="adj" fmla="val 314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84000" rIns="252000" rtlCol="0" anchor="t" anchorCtr="0"/>
          <a:lstStyle/>
          <a:p>
            <a:pPr marL="431800" lvl="1" indent="-3429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4">
                  <a:lumMod val="90000"/>
                  <a:lumOff val="10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pt-BR" sz="2000" dirty="0">
                <a:solidFill>
                  <a:prstClr val="black"/>
                </a:solidFill>
              </a:rPr>
              <a:t>Disponibilidade de recursos naturais, inclusive energéticos</a:t>
            </a:r>
          </a:p>
          <a:p>
            <a:pPr marL="431800" lvl="1" indent="-3429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4">
                  <a:lumMod val="90000"/>
                  <a:lumOff val="10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pt-BR" sz="2000" dirty="0">
                <a:solidFill>
                  <a:prstClr val="black"/>
                </a:solidFill>
              </a:rPr>
              <a:t>Mercado nacional integrado e de grande escala</a:t>
            </a:r>
          </a:p>
          <a:p>
            <a:pPr marL="431800" lvl="1" indent="-3429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4">
                  <a:lumMod val="90000"/>
                  <a:lumOff val="10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pt-BR" sz="2000" dirty="0">
                <a:solidFill>
                  <a:prstClr val="black"/>
                </a:solidFill>
              </a:rPr>
              <a:t>Solidez e elevado desempenho do sistema financeiro nacional</a:t>
            </a:r>
          </a:p>
          <a:p>
            <a:pPr marL="431800" lvl="1" indent="-3429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4">
                  <a:lumMod val="90000"/>
                  <a:lumOff val="10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pt-BR" sz="2000" dirty="0">
                <a:solidFill>
                  <a:prstClr val="black"/>
                </a:solidFill>
              </a:rPr>
              <a:t>Consolidação da normalidade democrática vivenciada nas últimas duas décadas</a:t>
            </a:r>
          </a:p>
        </p:txBody>
      </p:sp>
      <p:sp>
        <p:nvSpPr>
          <p:cNvPr id="12" name="Retângulo de cantos arredondados 11"/>
          <p:cNvSpPr/>
          <p:nvPr/>
        </p:nvSpPr>
        <p:spPr>
          <a:xfrm>
            <a:off x="4562475" y="1457325"/>
            <a:ext cx="4367213" cy="5173200"/>
          </a:xfrm>
          <a:prstGeom prst="roundRect">
            <a:avLst>
              <a:gd name="adj" fmla="val 3173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84000" rIns="252000" rtlCol="0" anchor="t" anchorCtr="0"/>
          <a:lstStyle/>
          <a:p>
            <a:pPr marL="374650" lvl="1" indent="-285750">
              <a:lnSpc>
                <a:spcPct val="120000"/>
              </a:lnSpc>
              <a:buClr>
                <a:schemeClr val="accent4">
                  <a:lumMod val="75000"/>
                  <a:lumOff val="25000"/>
                </a:schemeClr>
              </a:buClr>
              <a:buFont typeface="Arial" pitchFamily="34" charset="0"/>
              <a:buChar char="•"/>
            </a:pPr>
            <a:r>
              <a:rPr lang="pt-BR" dirty="0">
                <a:solidFill>
                  <a:prstClr val="black"/>
                </a:solidFill>
              </a:rPr>
              <a:t>Baixo nível de escolaridade e de capacitação da população</a:t>
            </a:r>
          </a:p>
          <a:p>
            <a:pPr marL="374650" lvl="1" indent="-285750">
              <a:lnSpc>
                <a:spcPct val="120000"/>
              </a:lnSpc>
              <a:buClr>
                <a:schemeClr val="accent4">
                  <a:lumMod val="75000"/>
                  <a:lumOff val="25000"/>
                </a:schemeClr>
              </a:buClr>
              <a:buFont typeface="Arial" pitchFamily="34" charset="0"/>
              <a:buChar char="•"/>
            </a:pPr>
            <a:r>
              <a:rPr lang="pt-BR" dirty="0">
                <a:solidFill>
                  <a:prstClr val="black"/>
                </a:solidFill>
              </a:rPr>
              <a:t>Gargalos na infraestrutura e nos sistemas logísticos</a:t>
            </a:r>
          </a:p>
          <a:p>
            <a:pPr marL="374650" lvl="1" indent="-285750">
              <a:lnSpc>
                <a:spcPct val="120000"/>
              </a:lnSpc>
              <a:buClr>
                <a:schemeClr val="accent4">
                  <a:lumMod val="75000"/>
                  <a:lumOff val="25000"/>
                </a:schemeClr>
              </a:buClr>
              <a:buFont typeface="Arial" pitchFamily="34" charset="0"/>
              <a:buChar char="•"/>
            </a:pPr>
            <a:r>
              <a:rPr lang="pt-BR" dirty="0">
                <a:solidFill>
                  <a:prstClr val="black"/>
                </a:solidFill>
              </a:rPr>
              <a:t>Deficiências institucionais que restringem a competitividade sistêmica (burocracia, legislação, carga tributária, brechas regulatórias etc.)</a:t>
            </a:r>
          </a:p>
          <a:p>
            <a:pPr marL="374650" lvl="1" indent="-285750">
              <a:lnSpc>
                <a:spcPct val="120000"/>
              </a:lnSpc>
              <a:buClr>
                <a:schemeClr val="accent4">
                  <a:lumMod val="75000"/>
                  <a:lumOff val="25000"/>
                </a:schemeClr>
              </a:buClr>
              <a:buFont typeface="Arial" pitchFamily="34" charset="0"/>
              <a:buChar char="•"/>
            </a:pPr>
            <a:r>
              <a:rPr lang="pt-BR" dirty="0">
                <a:solidFill>
                  <a:prstClr val="black"/>
                </a:solidFill>
              </a:rPr>
              <a:t>Má qualidade do gasto </a:t>
            </a:r>
            <a:r>
              <a:rPr lang="pt-BR" dirty="0" smtClean="0">
                <a:solidFill>
                  <a:prstClr val="black"/>
                </a:solidFill>
              </a:rPr>
              <a:t>público e escassez </a:t>
            </a:r>
            <a:r>
              <a:rPr lang="pt-BR" dirty="0">
                <a:solidFill>
                  <a:prstClr val="black"/>
                </a:solidFill>
              </a:rPr>
              <a:t>de poupança </a:t>
            </a:r>
            <a:r>
              <a:rPr lang="pt-BR" dirty="0" smtClean="0">
                <a:solidFill>
                  <a:prstClr val="black"/>
                </a:solidFill>
              </a:rPr>
              <a:t>interna</a:t>
            </a:r>
          </a:p>
          <a:p>
            <a:pPr marL="374650" lvl="1" indent="-285750">
              <a:lnSpc>
                <a:spcPct val="120000"/>
              </a:lnSpc>
              <a:buClr>
                <a:schemeClr val="accent4">
                  <a:lumMod val="75000"/>
                  <a:lumOff val="25000"/>
                </a:schemeClr>
              </a:buClr>
              <a:buFont typeface="Arial" pitchFamily="34" charset="0"/>
              <a:buChar char="•"/>
            </a:pPr>
            <a:r>
              <a:rPr lang="pt-BR" dirty="0" smtClean="0">
                <a:solidFill>
                  <a:prstClr val="black"/>
                </a:solidFill>
              </a:rPr>
              <a:t>Baixa produtividade</a:t>
            </a:r>
            <a:endParaRPr lang="pt-BR" dirty="0">
              <a:solidFill>
                <a:prstClr val="black"/>
              </a:solidFill>
            </a:endParaRPr>
          </a:p>
          <a:p>
            <a:pPr marL="374650" lvl="1" indent="-285750">
              <a:lnSpc>
                <a:spcPct val="120000"/>
              </a:lnSpc>
              <a:buClr>
                <a:schemeClr val="tx2"/>
              </a:buClr>
              <a:buFont typeface="Arial" pitchFamily="34" charset="0"/>
              <a:buChar char="•"/>
            </a:pPr>
            <a:r>
              <a:rPr lang="pt-BR" dirty="0">
                <a:solidFill>
                  <a:prstClr val="black"/>
                </a:solidFill>
              </a:rPr>
              <a:t>Baixa capacidade de inovação</a:t>
            </a:r>
          </a:p>
          <a:p>
            <a:pPr>
              <a:buClr>
                <a:schemeClr val="tx2"/>
              </a:buClr>
            </a:pPr>
            <a:endParaRPr lang="pt-BR" dirty="0">
              <a:solidFill>
                <a:prstClr val="white"/>
              </a:solidFill>
            </a:endParaRPr>
          </a:p>
        </p:txBody>
      </p:sp>
      <p:cxnSp>
        <p:nvCxnSpPr>
          <p:cNvPr id="13" name="Conector reto 12"/>
          <p:cNvCxnSpPr/>
          <p:nvPr/>
        </p:nvCxnSpPr>
        <p:spPr>
          <a:xfrm>
            <a:off x="-20186" y="1820449"/>
            <a:ext cx="914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tângulo de cantos arredondados 13"/>
          <p:cNvSpPr/>
          <p:nvPr/>
        </p:nvSpPr>
        <p:spPr>
          <a:xfrm>
            <a:off x="395536" y="1532409"/>
            <a:ext cx="3960000" cy="576064"/>
          </a:xfrm>
          <a:prstGeom prst="roundRect">
            <a:avLst/>
          </a:prstGeom>
          <a:solidFill>
            <a:schemeClr val="accent4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pt-BR" sz="2200" cap="small" dirty="0">
                <a:solidFill>
                  <a:prstClr val="white"/>
                </a:solidFill>
              </a:rPr>
              <a:t>Diferenciais Competitivos</a:t>
            </a:r>
          </a:p>
        </p:txBody>
      </p:sp>
      <p:sp>
        <p:nvSpPr>
          <p:cNvPr id="15" name="Retângulo de cantos arredondados 14"/>
          <p:cNvSpPr/>
          <p:nvPr/>
        </p:nvSpPr>
        <p:spPr>
          <a:xfrm>
            <a:off x="4644008" y="1532409"/>
            <a:ext cx="3960000" cy="576064"/>
          </a:xfrm>
          <a:prstGeom prst="roundRect">
            <a:avLst/>
          </a:prstGeom>
          <a:solidFill>
            <a:schemeClr val="accent4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pt-BR" sz="2200" cap="small" dirty="0">
                <a:solidFill>
                  <a:prstClr val="white"/>
                </a:solidFill>
              </a:rPr>
              <a:t>Deficiências Estruturais</a:t>
            </a:r>
          </a:p>
        </p:txBody>
      </p:sp>
      <p:sp>
        <p:nvSpPr>
          <p:cNvPr id="16" name="Elipse 15"/>
          <p:cNvSpPr/>
          <p:nvPr/>
        </p:nvSpPr>
        <p:spPr>
          <a:xfrm>
            <a:off x="4283968" y="1748449"/>
            <a:ext cx="144000" cy="144000"/>
          </a:xfrm>
          <a:prstGeom prst="ellipse">
            <a:avLst/>
          </a:prstGeom>
          <a:solidFill>
            <a:schemeClr val="accent4">
              <a:lumMod val="90000"/>
              <a:lumOff val="1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cap="small">
              <a:solidFill>
                <a:prstClr val="white"/>
              </a:solidFill>
            </a:endParaRPr>
          </a:p>
        </p:txBody>
      </p:sp>
      <p:sp>
        <p:nvSpPr>
          <p:cNvPr id="17" name="Elipse 16"/>
          <p:cNvSpPr/>
          <p:nvPr/>
        </p:nvSpPr>
        <p:spPr>
          <a:xfrm>
            <a:off x="8541533" y="1748449"/>
            <a:ext cx="144000" cy="144000"/>
          </a:xfrm>
          <a:prstGeom prst="ellipse">
            <a:avLst/>
          </a:prstGeom>
          <a:solidFill>
            <a:schemeClr val="accent4">
              <a:lumMod val="75000"/>
              <a:lumOff val="2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cap="small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6884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1" grpId="0" animBg="1"/>
      <p:bldP spid="12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Desafios da Competitividade</a:t>
            </a:r>
            <a:br>
              <a:rPr lang="pt-BR" dirty="0" smtClean="0"/>
            </a:br>
            <a:r>
              <a:rPr lang="pt-BR" sz="2400" dirty="0" smtClean="0"/>
              <a:t>Ambiente </a:t>
            </a:r>
            <a:r>
              <a:rPr lang="pt-BR" sz="2400" dirty="0"/>
              <a:t>Macroeconômico e Eficiência do Estado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F9709F-F2BB-4718-A617-10B514B183F5}" type="slidenum">
              <a:rPr lang="pt-BR" smtClean="0">
                <a:solidFill>
                  <a:srgbClr val="3D2A15"/>
                </a:solidFill>
              </a:rPr>
              <a:pPr/>
              <a:t>18</a:t>
            </a:fld>
            <a:endParaRPr lang="pt-BR" dirty="0">
              <a:solidFill>
                <a:srgbClr val="3D2A15"/>
              </a:solidFill>
            </a:endParaRPr>
          </a:p>
        </p:txBody>
      </p:sp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1246523"/>
              </p:ext>
            </p:extLst>
          </p:nvPr>
        </p:nvGraphicFramePr>
        <p:xfrm>
          <a:off x="138792" y="1386243"/>
          <a:ext cx="4547508" cy="5076429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651908"/>
                <a:gridCol w="1379764"/>
                <a:gridCol w="1515836"/>
              </a:tblGrid>
              <a:tr h="505501">
                <a:tc rowSpan="2">
                  <a:txBody>
                    <a:bodyPr/>
                    <a:lstStyle/>
                    <a:p>
                      <a:pPr algn="l"/>
                      <a:r>
                        <a:rPr lang="pt-BR" sz="1400" dirty="0" smtClean="0"/>
                        <a:t>RANKING DE COMPETITIVIDADE</a:t>
                      </a:r>
                      <a:endParaRPr lang="pt-BR" sz="14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90000"/>
                        <a:lumOff val="1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pt-BR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POSIÇÃO DO BRASIL </a:t>
                      </a:r>
                    </a:p>
                    <a:p>
                      <a:pPr marL="0" algn="l" defTabSz="914400" rtl="0" eaLnBrk="1" latinLnBrk="0" hangingPunct="1"/>
                      <a:r>
                        <a:rPr lang="pt-BR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(144 PAÍSES)</a:t>
                      </a:r>
                      <a:endParaRPr lang="pt-BR" sz="14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90000"/>
                        <a:lumOff val="1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pt-BR" sz="14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8DB"/>
                    </a:solidFill>
                  </a:tcPr>
                </a:tc>
              </a:tr>
              <a:tr h="505501">
                <a:tc vMerge="1">
                  <a:txBody>
                    <a:bodyPr/>
                    <a:lstStyle/>
                    <a:p>
                      <a:pPr algn="l"/>
                      <a:endParaRPr lang="pt-BR" sz="14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4A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b="1" dirty="0" smtClean="0">
                          <a:solidFill>
                            <a:schemeClr val="bg1"/>
                          </a:solidFill>
                        </a:rPr>
                        <a:t>(2012-2013)</a:t>
                      </a:r>
                      <a:endParaRPr lang="pt-BR" sz="1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1" dirty="0" smtClean="0">
                          <a:solidFill>
                            <a:schemeClr val="bg1"/>
                          </a:solidFill>
                        </a:rPr>
                        <a:t>(2014-2015)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75000"/>
                        <a:lumOff val="25000"/>
                      </a:schemeClr>
                    </a:solidFill>
                  </a:tcPr>
                </a:tc>
              </a:tr>
              <a:tr h="893762">
                <a:tc>
                  <a:txBody>
                    <a:bodyPr/>
                    <a:lstStyle/>
                    <a:p>
                      <a:pPr algn="l"/>
                      <a:r>
                        <a:rPr lang="pt-BR" sz="1800" dirty="0" smtClean="0"/>
                        <a:t>Equilíbrio</a:t>
                      </a:r>
                      <a:r>
                        <a:rPr lang="pt-BR" sz="1800" baseline="0" dirty="0" smtClean="0"/>
                        <a:t> do orçamento do governo</a:t>
                      </a:r>
                      <a:endParaRPr lang="pt-BR" sz="18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/>
                        <a:t>64º </a:t>
                      </a:r>
                      <a:endParaRPr lang="pt-BR" sz="18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/>
                        <a:t>81º </a:t>
                      </a:r>
                      <a:endParaRPr lang="pt-BR" sz="18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784592">
                <a:tc>
                  <a:txBody>
                    <a:bodyPr/>
                    <a:lstStyle/>
                    <a:p>
                      <a:pPr algn="l"/>
                      <a:r>
                        <a:rPr lang="pt-BR" sz="1800" dirty="0" smtClean="0"/>
                        <a:t>Poupança</a:t>
                      </a:r>
                      <a:r>
                        <a:rPr lang="pt-BR" sz="1800" baseline="0" dirty="0" smtClean="0"/>
                        <a:t> Nacional Bruta</a:t>
                      </a:r>
                      <a:endParaRPr lang="pt-BR" sz="18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/>
                        <a:t>78º </a:t>
                      </a:r>
                      <a:endParaRPr lang="pt-BR" sz="18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/>
                        <a:t>110º </a:t>
                      </a:r>
                      <a:endParaRPr lang="pt-BR" sz="18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784592">
                <a:tc>
                  <a:txBody>
                    <a:bodyPr/>
                    <a:lstStyle/>
                    <a:p>
                      <a:pPr algn="l"/>
                      <a:r>
                        <a:rPr lang="pt-BR" sz="1800" dirty="0" smtClean="0"/>
                        <a:t>Inflação</a:t>
                      </a:r>
                      <a:endParaRPr lang="pt-BR" sz="18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/>
                        <a:t>97º </a:t>
                      </a:r>
                      <a:endParaRPr lang="pt-BR" sz="18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/>
                        <a:t>110º </a:t>
                      </a:r>
                      <a:endParaRPr lang="pt-BR" sz="18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784592">
                <a:tc>
                  <a:txBody>
                    <a:bodyPr/>
                    <a:lstStyle/>
                    <a:p>
                      <a:pPr algn="l"/>
                      <a:r>
                        <a:rPr lang="pt-BR" sz="1800" dirty="0" smtClean="0"/>
                        <a:t>Dívida bruta do governo</a:t>
                      </a:r>
                      <a:endParaRPr lang="pt-BR" sz="18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/>
                        <a:t>109º </a:t>
                      </a:r>
                      <a:endParaRPr lang="pt-BR" sz="18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/>
                        <a:t>109º </a:t>
                      </a:r>
                      <a:endParaRPr lang="pt-BR" sz="18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784592">
                <a:tc>
                  <a:txBody>
                    <a:bodyPr/>
                    <a:lstStyle/>
                    <a:p>
                      <a:pPr algn="l"/>
                      <a:r>
                        <a:rPr lang="pt-BR" sz="1800" dirty="0" smtClean="0"/>
                        <a:t>Rating de crédito</a:t>
                      </a:r>
                      <a:endParaRPr lang="pt-BR" sz="18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/>
                        <a:t>34º </a:t>
                      </a:r>
                      <a:endParaRPr lang="pt-BR" sz="18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/>
                        <a:t>38º </a:t>
                      </a:r>
                      <a:endParaRPr lang="pt-BR" sz="18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9" name="CaixaDeTexto 8"/>
          <p:cNvSpPr txBox="1"/>
          <p:nvPr/>
        </p:nvSpPr>
        <p:spPr>
          <a:xfrm>
            <a:off x="43542" y="6491965"/>
            <a:ext cx="48810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 b="1" dirty="0" smtClean="0"/>
              <a:t>Fonte: </a:t>
            </a:r>
            <a:r>
              <a:rPr lang="pt-BR" sz="1000" dirty="0" smtClean="0"/>
              <a:t>Global </a:t>
            </a:r>
            <a:r>
              <a:rPr lang="pt-BR" sz="1000" dirty="0" err="1" smtClean="0"/>
              <a:t>Competitiveness</a:t>
            </a:r>
            <a:r>
              <a:rPr lang="pt-BR" sz="1000" dirty="0" smtClean="0"/>
              <a:t> </a:t>
            </a:r>
            <a:r>
              <a:rPr lang="pt-BR" sz="1000" dirty="0" err="1" smtClean="0"/>
              <a:t>Report</a:t>
            </a:r>
            <a:r>
              <a:rPr lang="pt-BR" sz="1000" dirty="0" smtClean="0"/>
              <a:t>/World </a:t>
            </a:r>
            <a:r>
              <a:rPr lang="pt-BR" sz="1000" dirty="0" err="1" smtClean="0"/>
              <a:t>Economic</a:t>
            </a:r>
            <a:r>
              <a:rPr lang="pt-BR" sz="1000" dirty="0" smtClean="0"/>
              <a:t> </a:t>
            </a:r>
            <a:r>
              <a:rPr lang="pt-BR" sz="1000" dirty="0" err="1" smtClean="0"/>
              <a:t>Forum</a:t>
            </a:r>
            <a:endParaRPr lang="pt-BR" sz="1000" dirty="0"/>
          </a:p>
        </p:txBody>
      </p:sp>
      <p:graphicFrame>
        <p:nvGraphicFramePr>
          <p:cNvPr id="17" name="Tabela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8369205"/>
              </p:ext>
            </p:extLst>
          </p:nvPr>
        </p:nvGraphicFramePr>
        <p:xfrm>
          <a:off x="4924635" y="1386242"/>
          <a:ext cx="4165389" cy="505131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676190"/>
                <a:gridCol w="1100736"/>
                <a:gridCol w="1388463"/>
              </a:tblGrid>
              <a:tr h="514746"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RANKING DE COMPETITIVIDADE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90000"/>
                        <a:lumOff val="1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BR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POSIÇÃO DO BRASIL </a:t>
                      </a:r>
                    </a:p>
                    <a:p>
                      <a:pPr marL="0" algn="ctr" defTabSz="914400" rtl="0" eaLnBrk="1" latinLnBrk="0" hangingPunct="1"/>
                      <a:r>
                        <a:rPr lang="pt-BR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(144 PAÍSES)</a:t>
                      </a:r>
                      <a:endParaRPr lang="pt-BR" sz="14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90000"/>
                        <a:lumOff val="1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400" dirty="0" smtClean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8DB"/>
                    </a:solidFill>
                  </a:tcPr>
                </a:tc>
              </a:tr>
              <a:tr h="514746"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400" dirty="0" smtClean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4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(2012-2013)</a:t>
                      </a:r>
                      <a:endParaRPr lang="pt-BR" sz="14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(2014-2015)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75000"/>
                        <a:lumOff val="25000"/>
                      </a:schemeClr>
                    </a:solidFill>
                  </a:tcPr>
                </a:tc>
              </a:tr>
              <a:tr h="1004601">
                <a:tc>
                  <a:txBody>
                    <a:bodyPr/>
                    <a:lstStyle/>
                    <a:p>
                      <a:r>
                        <a:rPr lang="pt-BR" sz="1600" dirty="0" smtClean="0"/>
                        <a:t>Equilíbrio</a:t>
                      </a:r>
                      <a:r>
                        <a:rPr lang="pt-BR" sz="1600" baseline="0" dirty="0" smtClean="0"/>
                        <a:t> do orçamento do governo</a:t>
                      </a:r>
                      <a:endParaRPr lang="pt-BR" sz="16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121º</a:t>
                      </a:r>
                      <a:endParaRPr lang="pt-BR" sz="16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135º</a:t>
                      </a:r>
                      <a:endParaRPr lang="pt-BR" sz="16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004601">
                <a:tc>
                  <a:txBody>
                    <a:bodyPr/>
                    <a:lstStyle/>
                    <a:p>
                      <a:r>
                        <a:rPr lang="pt-BR" sz="1600" dirty="0" smtClean="0"/>
                        <a:t>Favorecimento em decisões governamentais</a:t>
                      </a:r>
                      <a:endParaRPr lang="pt-BR" sz="16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80º</a:t>
                      </a:r>
                      <a:endParaRPr lang="pt-BR" sz="16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108º</a:t>
                      </a:r>
                      <a:endParaRPr lang="pt-BR" sz="16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004601">
                <a:tc>
                  <a:txBody>
                    <a:bodyPr/>
                    <a:lstStyle/>
                    <a:p>
                      <a:r>
                        <a:rPr lang="pt-BR" sz="1600" dirty="0" smtClean="0"/>
                        <a:t>Eficiência</a:t>
                      </a:r>
                      <a:r>
                        <a:rPr lang="pt-BR" sz="1600" baseline="0" dirty="0" smtClean="0"/>
                        <a:t> do gasto</a:t>
                      </a:r>
                      <a:endParaRPr lang="pt-BR" sz="16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135º</a:t>
                      </a:r>
                      <a:endParaRPr lang="pt-BR" sz="16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137º</a:t>
                      </a:r>
                      <a:endParaRPr lang="pt-BR" sz="16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004601">
                <a:tc>
                  <a:txBody>
                    <a:bodyPr/>
                    <a:lstStyle/>
                    <a:p>
                      <a:r>
                        <a:rPr lang="pt-BR" sz="1600" dirty="0" smtClean="0"/>
                        <a:t>Transparência</a:t>
                      </a:r>
                      <a:r>
                        <a:rPr lang="pt-BR" sz="1600" baseline="0" dirty="0" smtClean="0"/>
                        <a:t> das políticas governamentais</a:t>
                      </a:r>
                      <a:endParaRPr lang="pt-BR" sz="16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91º</a:t>
                      </a:r>
                      <a:endParaRPr lang="pt-BR" sz="16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128º</a:t>
                      </a:r>
                      <a:endParaRPr lang="pt-BR" sz="16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5244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de cantos arredondados 7"/>
          <p:cNvSpPr/>
          <p:nvPr/>
        </p:nvSpPr>
        <p:spPr>
          <a:xfrm>
            <a:off x="126093" y="1393371"/>
            <a:ext cx="8801099" cy="4978400"/>
          </a:xfrm>
          <a:prstGeom prst="roundRect">
            <a:avLst>
              <a:gd name="adj" fmla="val 314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84000" rIns="252000" rtlCol="0" anchor="t" anchorCtr="0"/>
          <a:lstStyle/>
          <a:p>
            <a:pPr marL="374650" lvl="1" indent="-2857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/>
            </a:pPr>
            <a:endParaRPr lang="pt-BR" sz="1600" dirty="0">
              <a:solidFill>
                <a:prstClr val="black"/>
              </a:solidFill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607737-2631-4A55-B7A9-3027D40216C2}" type="slidenum">
              <a:rPr lang="pt-BR" smtClean="0"/>
              <a:pPr>
                <a:defRPr/>
              </a:pPr>
              <a:t>19</a:t>
            </a:fld>
            <a:endParaRPr lang="pt-BR" dirty="0"/>
          </a:p>
        </p:txBody>
      </p:sp>
      <p:sp>
        <p:nvSpPr>
          <p:cNvPr id="5" name="CaixaDeTexto 4"/>
          <p:cNvSpPr txBox="1"/>
          <p:nvPr/>
        </p:nvSpPr>
        <p:spPr>
          <a:xfrm>
            <a:off x="126093" y="6409323"/>
            <a:ext cx="73796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" b="1" dirty="0" smtClean="0"/>
              <a:t>Fonte: </a:t>
            </a:r>
            <a:r>
              <a:rPr lang="pt-BR" sz="800" dirty="0" err="1" smtClean="0"/>
              <a:t>Conference</a:t>
            </a:r>
            <a:r>
              <a:rPr lang="pt-BR" sz="800" dirty="0" smtClean="0"/>
              <a:t> </a:t>
            </a:r>
            <a:r>
              <a:rPr lang="pt-BR" sz="800" dirty="0" err="1" smtClean="0"/>
              <a:t>Board</a:t>
            </a:r>
            <a:r>
              <a:rPr lang="pt-BR" sz="800" dirty="0" smtClean="0"/>
              <a:t>. Em </a:t>
            </a:r>
            <a:r>
              <a:rPr lang="pt-BR" sz="800" dirty="0"/>
              <a:t>Educação para o Mundo do Trabalho – O desafio do </a:t>
            </a:r>
            <a:r>
              <a:rPr lang="pt-BR" sz="800" dirty="0" smtClean="0"/>
              <a:t>século XXI, Jorge </a:t>
            </a:r>
            <a:r>
              <a:rPr lang="pt-BR" sz="800" dirty="0" err="1" smtClean="0"/>
              <a:t>Arbache</a:t>
            </a:r>
            <a:r>
              <a:rPr lang="pt-BR" sz="800" dirty="0" smtClean="0"/>
              <a:t> </a:t>
            </a:r>
            <a:endParaRPr lang="pt-BR" sz="800" dirty="0"/>
          </a:p>
          <a:p>
            <a:endParaRPr lang="pt-BR" sz="800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desafio da Produtividade</a:t>
            </a:r>
            <a:endParaRPr lang="pt-BR" dirty="0"/>
          </a:p>
        </p:txBody>
      </p:sp>
      <p:sp>
        <p:nvSpPr>
          <p:cNvPr id="6" name="CaixaDeTexto 5"/>
          <p:cNvSpPr txBox="1"/>
          <p:nvPr/>
        </p:nvSpPr>
        <p:spPr>
          <a:xfrm>
            <a:off x="222185" y="1501329"/>
            <a:ext cx="6721539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i="1" dirty="0"/>
              <a:t>Relação entre a produtividade do </a:t>
            </a:r>
            <a:r>
              <a:rPr lang="pt-BR" sz="1600" i="1" dirty="0" smtClean="0"/>
              <a:t>trabalho </a:t>
            </a:r>
            <a:r>
              <a:rPr lang="pt-BR" sz="1600" i="1" dirty="0"/>
              <a:t>do Brasil e a de outros </a:t>
            </a:r>
            <a:r>
              <a:rPr lang="pt-BR" sz="1600" i="1" dirty="0" smtClean="0"/>
              <a:t>países</a:t>
            </a:r>
            <a:endParaRPr lang="pt-BR" sz="1680" i="1" dirty="0"/>
          </a:p>
        </p:txBody>
      </p:sp>
      <p:graphicFrame>
        <p:nvGraphicFramePr>
          <p:cNvPr id="68" name="Gráfico 67"/>
          <p:cNvGraphicFramePr/>
          <p:nvPr>
            <p:extLst>
              <p:ext uri="{D42A27DB-BD31-4B8C-83A1-F6EECF244321}">
                <p14:modId xmlns:p14="http://schemas.microsoft.com/office/powerpoint/2010/main" val="1678926654"/>
              </p:ext>
            </p:extLst>
          </p:nvPr>
        </p:nvGraphicFramePr>
        <p:xfrm>
          <a:off x="438150" y="2380327"/>
          <a:ext cx="8208963" cy="34633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99688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de cantos arredondados 17"/>
          <p:cNvSpPr/>
          <p:nvPr/>
        </p:nvSpPr>
        <p:spPr>
          <a:xfrm>
            <a:off x="126093" y="1393371"/>
            <a:ext cx="8801099" cy="4978400"/>
          </a:xfrm>
          <a:prstGeom prst="roundRect">
            <a:avLst>
              <a:gd name="adj" fmla="val 314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84000" rIns="252000" rtlCol="0" anchor="t" anchorCtr="0"/>
          <a:lstStyle/>
          <a:p>
            <a:pPr marL="374650" lvl="1" indent="-2857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/>
            </a:pPr>
            <a:endParaRPr lang="pt-BR" sz="1600" dirty="0">
              <a:solidFill>
                <a:prstClr val="black"/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 desafio da Produtividade</a:t>
            </a:r>
            <a:endParaRPr lang="pt-PT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07FC9E8-A6B4-4407-8647-97F214A558B2}" type="slidenum">
              <a:rPr lang="pt-BR" smtClean="0"/>
              <a:pPr>
                <a:defRPr/>
              </a:pPr>
              <a:t>20</a:t>
            </a:fld>
            <a:endParaRPr lang="pt-BR"/>
          </a:p>
        </p:txBody>
      </p:sp>
      <p:graphicFrame>
        <p:nvGraphicFramePr>
          <p:cNvPr id="14" name="Gráfico 13"/>
          <p:cNvGraphicFramePr/>
          <p:nvPr>
            <p:extLst>
              <p:ext uri="{D42A27DB-BD31-4B8C-83A1-F6EECF244321}">
                <p14:modId xmlns:p14="http://schemas.microsoft.com/office/powerpoint/2010/main" val="3165450923"/>
              </p:ext>
            </p:extLst>
          </p:nvPr>
        </p:nvGraphicFramePr>
        <p:xfrm>
          <a:off x="166686" y="2184400"/>
          <a:ext cx="7785100" cy="391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Chave direita 14"/>
          <p:cNvSpPr/>
          <p:nvPr/>
        </p:nvSpPr>
        <p:spPr>
          <a:xfrm>
            <a:off x="6940324" y="2361432"/>
            <a:ext cx="256414" cy="188036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CaixaDeTexto 15"/>
          <p:cNvSpPr txBox="1"/>
          <p:nvPr/>
        </p:nvSpPr>
        <p:spPr>
          <a:xfrm>
            <a:off x="7238031" y="2716840"/>
            <a:ext cx="118762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dirty="0" smtClean="0"/>
              <a:t>Grande parte dos postos de trabalho criados no Brasil</a:t>
            </a:r>
            <a:endParaRPr lang="pt-PT" sz="1400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222185" y="1501329"/>
            <a:ext cx="6721539" cy="368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pt-BR" sz="1600" i="1" dirty="0"/>
              <a:t>Número de pessoas necessárias por setor para gerar cada milhão de reais</a:t>
            </a:r>
          </a:p>
        </p:txBody>
      </p:sp>
      <p:sp>
        <p:nvSpPr>
          <p:cNvPr id="19" name="CaixaDeTexto 18"/>
          <p:cNvSpPr txBox="1"/>
          <p:nvPr/>
        </p:nvSpPr>
        <p:spPr>
          <a:xfrm>
            <a:off x="126093" y="6409323"/>
            <a:ext cx="737960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pt-BR" sz="800" b="1" dirty="0">
                <a:solidFill>
                  <a:prstClr val="black"/>
                </a:solidFill>
              </a:rPr>
              <a:t>Fonte: </a:t>
            </a:r>
            <a:r>
              <a:rPr lang="pt-BR" sz="800" dirty="0">
                <a:solidFill>
                  <a:prstClr val="black"/>
                </a:solidFill>
              </a:rPr>
              <a:t>IBGE “ demografia, produtividade e Mudança estrutural” de Regis </a:t>
            </a:r>
            <a:r>
              <a:rPr lang="pt-BR" sz="800" dirty="0" err="1">
                <a:solidFill>
                  <a:prstClr val="black"/>
                </a:solidFill>
              </a:rPr>
              <a:t>Bonelli</a:t>
            </a:r>
            <a:r>
              <a:rPr lang="pt-BR" sz="800" dirty="0">
                <a:solidFill>
                  <a:prstClr val="black"/>
                </a:solidFill>
              </a:rPr>
              <a:t> e Julia Fontes e Tendências.</a:t>
            </a:r>
          </a:p>
        </p:txBody>
      </p:sp>
    </p:spTree>
    <p:extLst>
      <p:ext uri="{BB962C8B-B14F-4D97-AF65-F5344CB8AC3E}">
        <p14:creationId xmlns:p14="http://schemas.microsoft.com/office/powerpoint/2010/main" val="2875898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Arredondar Retângulo no Mesmo Canto Lateral 13"/>
          <p:cNvSpPr/>
          <p:nvPr/>
        </p:nvSpPr>
        <p:spPr>
          <a:xfrm rot="10800000">
            <a:off x="189036" y="1321717"/>
            <a:ext cx="8726363" cy="5317207"/>
          </a:xfrm>
          <a:prstGeom prst="round2SameRect">
            <a:avLst>
              <a:gd name="adj1" fmla="val 1978"/>
              <a:gd name="adj2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433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400" dirty="0" smtClean="0"/>
              <a:t>Baixa qualificação da mão de obra</a:t>
            </a:r>
            <a:r>
              <a:rPr lang="pt-BR" sz="1575" dirty="0"/>
              <a:t/>
            </a:r>
            <a:br>
              <a:rPr lang="pt-BR" sz="1575" dirty="0"/>
            </a:br>
            <a:r>
              <a:rPr lang="pt-BR" sz="1650" dirty="0"/>
              <a:t>Fortes impactos para a atividade produtiva</a:t>
            </a:r>
          </a:p>
        </p:txBody>
      </p:sp>
      <p:sp>
        <p:nvSpPr>
          <p:cNvPr id="49" name="Retângulo de cantos arredondados 48"/>
          <p:cNvSpPr/>
          <p:nvPr/>
        </p:nvSpPr>
        <p:spPr>
          <a:xfrm>
            <a:off x="323528" y="1484784"/>
            <a:ext cx="3928251" cy="5012069"/>
          </a:xfrm>
          <a:prstGeom prst="roundRect">
            <a:avLst>
              <a:gd name="adj" fmla="val 2064"/>
            </a:avLst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600">
              <a:solidFill>
                <a:prstClr val="white"/>
              </a:solidFill>
            </a:endParaRPr>
          </a:p>
        </p:txBody>
      </p:sp>
      <p:sp>
        <p:nvSpPr>
          <p:cNvPr id="34" name="Título 1"/>
          <p:cNvSpPr txBox="1">
            <a:spLocks/>
          </p:cNvSpPr>
          <p:nvPr/>
        </p:nvSpPr>
        <p:spPr>
          <a:xfrm>
            <a:off x="842410" y="1584251"/>
            <a:ext cx="3431511" cy="404589"/>
          </a:xfrm>
          <a:prstGeom prst="rect">
            <a:avLst/>
          </a:prstGeom>
        </p:spPr>
        <p:txBody>
          <a:bodyPr vert="horz" lIns="68544" tIns="34272" rIns="68544" bIns="34272" rtlCol="0" anchor="ctr">
            <a:no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pt-BR" sz="1600" i="1" dirty="0" smtClean="0">
                <a:solidFill>
                  <a:prstClr val="white">
                    <a:lumMod val="50000"/>
                  </a:prstClr>
                </a:solidFill>
              </a:rPr>
              <a:t>População de 25 a 34 anos com diploma de ensino superior</a:t>
            </a:r>
            <a:endParaRPr lang="pt-BR" sz="1600" i="1" dirty="0">
              <a:solidFill>
                <a:prstClr val="white">
                  <a:lumMod val="50000"/>
                </a:prstClr>
              </a:solidFill>
            </a:endParaRPr>
          </a:p>
        </p:txBody>
      </p:sp>
      <p:pic>
        <p:nvPicPr>
          <p:cNvPr id="57" name="Imagem 5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76" t="4204" r="69365" b="84036"/>
          <a:stretch/>
        </p:blipFill>
        <p:spPr>
          <a:xfrm>
            <a:off x="398731" y="1572976"/>
            <a:ext cx="421681" cy="296495"/>
          </a:xfrm>
          <a:prstGeom prst="rect">
            <a:avLst/>
          </a:prstGeom>
        </p:spPr>
      </p:pic>
      <p:sp>
        <p:nvSpPr>
          <p:cNvPr id="46" name="CaixaDeTexto 45"/>
          <p:cNvSpPr txBox="1"/>
          <p:nvPr/>
        </p:nvSpPr>
        <p:spPr>
          <a:xfrm>
            <a:off x="323528" y="6265171"/>
            <a:ext cx="3348878" cy="214575"/>
          </a:xfrm>
          <a:prstGeom prst="rect">
            <a:avLst/>
          </a:prstGeom>
          <a:noFill/>
        </p:spPr>
        <p:txBody>
          <a:bodyPr wrap="square" lIns="60100" tIns="30050" rIns="60100" bIns="30050" rtlCol="0">
            <a:spAutoFit/>
          </a:bodyPr>
          <a:lstStyle/>
          <a:p>
            <a:r>
              <a:rPr lang="pt-BR" sz="1000" b="1" dirty="0">
                <a:solidFill>
                  <a:prstClr val="black"/>
                </a:solidFill>
              </a:rPr>
              <a:t>Fonte: </a:t>
            </a:r>
            <a:r>
              <a:rPr lang="pt-BR" sz="1000" dirty="0" smtClean="0">
                <a:solidFill>
                  <a:prstClr val="black"/>
                </a:solidFill>
              </a:rPr>
              <a:t>OCDE, INEP, Federação Nacional dos Engenheiros</a:t>
            </a:r>
            <a:endParaRPr lang="pt-BR" sz="1000" dirty="0">
              <a:solidFill>
                <a:prstClr val="black"/>
              </a:solidFill>
            </a:endParaRPr>
          </a:p>
        </p:txBody>
      </p:sp>
      <p:graphicFrame>
        <p:nvGraphicFramePr>
          <p:cNvPr id="12" name="Gráfico 11"/>
          <p:cNvGraphicFramePr/>
          <p:nvPr>
            <p:extLst/>
          </p:nvPr>
        </p:nvGraphicFramePr>
        <p:xfrm>
          <a:off x="555056" y="2111319"/>
          <a:ext cx="3380040" cy="22507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4" name="Título 1"/>
          <p:cNvSpPr txBox="1">
            <a:spLocks/>
          </p:cNvSpPr>
          <p:nvPr/>
        </p:nvSpPr>
        <p:spPr>
          <a:xfrm>
            <a:off x="839215" y="4293096"/>
            <a:ext cx="3431511" cy="404589"/>
          </a:xfrm>
          <a:prstGeom prst="rect">
            <a:avLst/>
          </a:prstGeom>
        </p:spPr>
        <p:txBody>
          <a:bodyPr vert="horz" lIns="68544" tIns="34272" rIns="68544" bIns="34272" rtlCol="0" anchor="ctr">
            <a:no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pt-BR" sz="1600" i="1" dirty="0" smtClean="0">
                <a:solidFill>
                  <a:prstClr val="white">
                    <a:lumMod val="50000"/>
                  </a:prstClr>
                </a:solidFill>
              </a:rPr>
              <a:t>Engenheiros entre os graduados</a:t>
            </a:r>
            <a:endParaRPr lang="pt-BR" sz="1600" i="1" dirty="0">
              <a:solidFill>
                <a:prstClr val="white">
                  <a:lumMod val="50000"/>
                </a:prstClr>
              </a:solidFill>
            </a:endParaRPr>
          </a:p>
        </p:txBody>
      </p:sp>
      <p:pic>
        <p:nvPicPr>
          <p:cNvPr id="25" name="Imagem 2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76" t="4204" r="69365" b="84036"/>
          <a:stretch/>
        </p:blipFill>
        <p:spPr>
          <a:xfrm>
            <a:off x="395536" y="4337645"/>
            <a:ext cx="421681" cy="296495"/>
          </a:xfrm>
          <a:prstGeom prst="rect">
            <a:avLst/>
          </a:prstGeom>
        </p:spPr>
      </p:pic>
      <p:graphicFrame>
        <p:nvGraphicFramePr>
          <p:cNvPr id="16" name="Gráfico 15"/>
          <p:cNvGraphicFramePr/>
          <p:nvPr>
            <p:extLst/>
          </p:nvPr>
        </p:nvGraphicFramePr>
        <p:xfrm>
          <a:off x="569286" y="4725274"/>
          <a:ext cx="3414592" cy="15786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7" name="Retângulo de cantos arredondados 36"/>
          <p:cNvSpPr/>
          <p:nvPr/>
        </p:nvSpPr>
        <p:spPr>
          <a:xfrm>
            <a:off x="4297729" y="1500328"/>
            <a:ext cx="4455927" cy="4996525"/>
          </a:xfrm>
          <a:prstGeom prst="roundRect">
            <a:avLst>
              <a:gd name="adj" fmla="val 2064"/>
            </a:avLst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600">
              <a:solidFill>
                <a:prstClr val="white"/>
              </a:solidFill>
            </a:endParaRPr>
          </a:p>
        </p:txBody>
      </p:sp>
      <p:sp>
        <p:nvSpPr>
          <p:cNvPr id="38" name="Título 1"/>
          <p:cNvSpPr txBox="1">
            <a:spLocks/>
          </p:cNvSpPr>
          <p:nvPr/>
        </p:nvSpPr>
        <p:spPr bwMode="auto">
          <a:xfrm>
            <a:off x="4853290" y="1515292"/>
            <a:ext cx="3587180" cy="947096"/>
          </a:xfrm>
          <a:prstGeom prst="rect">
            <a:avLst/>
          </a:prstGeom>
          <a:noFill/>
        </p:spPr>
        <p:txBody>
          <a:bodyPr wrap="square" lIns="60110" tIns="30056" rIns="60110" bIns="30056" rtlCol="0">
            <a:spAutoFit/>
          </a:bodyPr>
          <a:lstStyle>
            <a:defPPr>
              <a:defRPr lang="pt-BR"/>
            </a:defPPr>
            <a:lvl1pPr>
              <a:defRPr sz="18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lnSpc>
                <a:spcPct val="120000"/>
              </a:lnSpc>
            </a:pPr>
            <a:r>
              <a:rPr lang="pt-BR" sz="1600" dirty="0">
                <a:solidFill>
                  <a:prstClr val="white">
                    <a:lumMod val="50000"/>
                  </a:prstClr>
                </a:solidFill>
              </a:rPr>
              <a:t>Percentual de empresários com dificuldades para preencher vagas com profissionais qualificados</a:t>
            </a:r>
          </a:p>
        </p:txBody>
      </p:sp>
      <p:sp>
        <p:nvSpPr>
          <p:cNvPr id="39" name="Retângulo 38"/>
          <p:cNvSpPr/>
          <p:nvPr/>
        </p:nvSpPr>
        <p:spPr>
          <a:xfrm>
            <a:off x="4378072" y="5848781"/>
            <a:ext cx="4319610" cy="607834"/>
          </a:xfrm>
          <a:prstGeom prst="rect">
            <a:avLst/>
          </a:prstGeom>
        </p:spPr>
        <p:txBody>
          <a:bodyPr wrap="square" lIns="68556" tIns="34278" rIns="68556" bIns="34278"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pt-BR" sz="1000" b="1" dirty="0">
                <a:solidFill>
                  <a:prstClr val="black"/>
                </a:solidFill>
              </a:rPr>
              <a:t>*</a:t>
            </a:r>
            <a:r>
              <a:rPr lang="pt-BR" sz="1000" dirty="0">
                <a:solidFill>
                  <a:prstClr val="black"/>
                </a:solidFill>
              </a:rPr>
              <a:t>Pesquisa feita com 38 mil empregadores em 42 países. 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pt-BR" sz="1000" b="1" dirty="0">
                <a:solidFill>
                  <a:prstClr val="black"/>
                </a:solidFill>
              </a:rPr>
              <a:t>Fonte: </a:t>
            </a:r>
            <a:r>
              <a:rPr lang="pt-BR" sz="1000" dirty="0">
                <a:solidFill>
                  <a:prstClr val="black"/>
                </a:solidFill>
              </a:rPr>
              <a:t>Manpower, 2013. “</a:t>
            </a:r>
            <a:r>
              <a:rPr lang="pt-BR" sz="1000" dirty="0" err="1">
                <a:solidFill>
                  <a:prstClr val="black"/>
                </a:solidFill>
              </a:rPr>
              <a:t>Talent</a:t>
            </a:r>
            <a:r>
              <a:rPr lang="pt-BR" sz="1000" dirty="0">
                <a:solidFill>
                  <a:prstClr val="black"/>
                </a:solidFill>
              </a:rPr>
              <a:t> </a:t>
            </a:r>
            <a:r>
              <a:rPr lang="pt-BR" sz="1000" dirty="0" err="1">
                <a:solidFill>
                  <a:prstClr val="black"/>
                </a:solidFill>
              </a:rPr>
              <a:t>Shortage</a:t>
            </a:r>
            <a:r>
              <a:rPr lang="pt-BR" sz="1000" dirty="0">
                <a:solidFill>
                  <a:prstClr val="black"/>
                </a:solidFill>
              </a:rPr>
              <a:t> </a:t>
            </a:r>
            <a:r>
              <a:rPr lang="pt-BR" sz="1000" dirty="0" err="1">
                <a:solidFill>
                  <a:prstClr val="black"/>
                </a:solidFill>
              </a:rPr>
              <a:t>Survey</a:t>
            </a:r>
            <a:r>
              <a:rPr lang="pt-BR" sz="1000" dirty="0">
                <a:solidFill>
                  <a:prstClr val="black"/>
                </a:solidFill>
              </a:rPr>
              <a:t> </a:t>
            </a:r>
            <a:r>
              <a:rPr lang="pt-BR" sz="1000" dirty="0" err="1">
                <a:solidFill>
                  <a:prstClr val="black"/>
                </a:solidFill>
              </a:rPr>
              <a:t>Research</a:t>
            </a:r>
            <a:r>
              <a:rPr lang="pt-BR" sz="1000" dirty="0">
                <a:solidFill>
                  <a:prstClr val="black"/>
                </a:solidFill>
              </a:rPr>
              <a:t> </a:t>
            </a:r>
            <a:r>
              <a:rPr lang="pt-BR" sz="1000" dirty="0" err="1">
                <a:solidFill>
                  <a:prstClr val="black"/>
                </a:solidFill>
              </a:rPr>
              <a:t>Results</a:t>
            </a:r>
            <a:r>
              <a:rPr lang="pt-BR" sz="1000" dirty="0">
                <a:solidFill>
                  <a:prstClr val="black"/>
                </a:solidFill>
              </a:rPr>
              <a:t> 2013” Disponível em http://www.manpowergroup.com. Acessado em 30/07/2013.</a:t>
            </a:r>
          </a:p>
        </p:txBody>
      </p:sp>
      <p:pic>
        <p:nvPicPr>
          <p:cNvPr id="40" name="Imagem 3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76" t="4204" r="69365" b="84036"/>
          <a:stretch/>
        </p:blipFill>
        <p:spPr>
          <a:xfrm>
            <a:off x="4395119" y="1592110"/>
            <a:ext cx="421681" cy="296495"/>
          </a:xfrm>
          <a:prstGeom prst="rect">
            <a:avLst/>
          </a:prstGeom>
        </p:spPr>
      </p:pic>
      <p:graphicFrame>
        <p:nvGraphicFramePr>
          <p:cNvPr id="41" name="Gráfico 40"/>
          <p:cNvGraphicFramePr>
            <a:graphicFrameLocks/>
          </p:cNvGraphicFramePr>
          <p:nvPr>
            <p:extLst/>
          </p:nvPr>
        </p:nvGraphicFramePr>
        <p:xfrm>
          <a:off x="4364540" y="2467126"/>
          <a:ext cx="4353409" cy="36855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416807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Tendências consolidadas para o Brasil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idx="1"/>
          </p:nvPr>
        </p:nvSpPr>
        <p:spPr>
          <a:xfrm>
            <a:off x="457200" y="1385908"/>
            <a:ext cx="8229600" cy="4921944"/>
          </a:xfrm>
        </p:spPr>
        <p:txBody>
          <a:bodyPr>
            <a:noAutofit/>
          </a:bodyPr>
          <a:lstStyle/>
          <a:p>
            <a:pPr marL="444500" indent="-444500">
              <a:lnSpc>
                <a:spcPct val="150000"/>
              </a:lnSpc>
              <a:spcBef>
                <a:spcPts val="400"/>
              </a:spcBef>
              <a:spcAft>
                <a:spcPts val="200"/>
              </a:spcAft>
              <a:buSzPct val="100000"/>
              <a:buFont typeface="+mj-lt"/>
              <a:buAutoNum type="arabicPeriod"/>
              <a:defRPr/>
            </a:pPr>
            <a:r>
              <a:rPr lang="pt-BR" sz="1800" b="1" dirty="0" smtClean="0"/>
              <a:t>Uma nova realidade demográfica:</a:t>
            </a:r>
            <a:r>
              <a:rPr lang="pt-BR" sz="1800" dirty="0" smtClean="0"/>
              <a:t> o número de idosos no Brasil passará de 19 milhões em 2010 para 41 milhões em 2030¹. </a:t>
            </a:r>
          </a:p>
          <a:p>
            <a:pPr marL="444500" indent="-444500">
              <a:lnSpc>
                <a:spcPct val="150000"/>
              </a:lnSpc>
              <a:spcBef>
                <a:spcPts val="400"/>
              </a:spcBef>
              <a:spcAft>
                <a:spcPts val="200"/>
              </a:spcAft>
              <a:buSzPct val="100000"/>
              <a:buFont typeface="+mj-lt"/>
              <a:buAutoNum type="arabicPeriod"/>
              <a:defRPr/>
            </a:pPr>
            <a:r>
              <a:rPr lang="pt-BR" sz="1800" b="1" dirty="0" smtClean="0"/>
              <a:t>Urbanização </a:t>
            </a:r>
            <a:r>
              <a:rPr lang="pt-BR" sz="1800" b="1" dirty="0" smtClean="0"/>
              <a:t>e interiorização do desenvolvimento: </a:t>
            </a:r>
            <a:r>
              <a:rPr lang="pt-BR" sz="1800" dirty="0" smtClean="0"/>
              <a:t>das dez cidades melhores posicionadas no ranking </a:t>
            </a:r>
            <a:r>
              <a:rPr lang="pt-BR" sz="1800" dirty="0" err="1" smtClean="0"/>
              <a:t>Macroplan</a:t>
            </a:r>
            <a:r>
              <a:rPr lang="pt-BR" sz="1800" dirty="0" smtClean="0"/>
              <a:t> de cidades, sete pertencem ao interior de SP</a:t>
            </a:r>
          </a:p>
          <a:p>
            <a:pPr marL="444500" indent="-444500">
              <a:lnSpc>
                <a:spcPct val="150000"/>
              </a:lnSpc>
              <a:spcBef>
                <a:spcPts val="400"/>
              </a:spcBef>
              <a:spcAft>
                <a:spcPts val="200"/>
              </a:spcAft>
              <a:buSzPct val="100000"/>
              <a:buFont typeface="+mj-lt"/>
              <a:buAutoNum type="arabicPeriod"/>
              <a:defRPr/>
            </a:pPr>
            <a:r>
              <a:rPr lang="pt-BR" sz="1800" b="1" dirty="0" smtClean="0"/>
              <a:t>Forte expansão da conectividade: </a:t>
            </a:r>
            <a:r>
              <a:rPr lang="pt-BR" sz="1800" dirty="0" smtClean="0"/>
              <a:t>o número de celulares em uso já ultrapassa a população Brasileira. Mais de 50% da população Brasileira já está conectada a internet </a:t>
            </a:r>
          </a:p>
          <a:p>
            <a:pPr marL="444500" indent="-444500">
              <a:lnSpc>
                <a:spcPct val="150000"/>
              </a:lnSpc>
              <a:spcBef>
                <a:spcPts val="400"/>
              </a:spcBef>
              <a:spcAft>
                <a:spcPts val="200"/>
              </a:spcAft>
              <a:buSzPct val="100000"/>
              <a:buFont typeface="+mj-lt"/>
              <a:buAutoNum type="arabicPeriod"/>
              <a:defRPr/>
            </a:pPr>
            <a:r>
              <a:rPr lang="pt-BR" sz="1800" b="1" dirty="0" smtClean="0"/>
              <a:t>Acirramento dos </a:t>
            </a:r>
            <a:r>
              <a:rPr lang="pt-BR" sz="1800" b="1" dirty="0"/>
              <a:t>desafios </a:t>
            </a:r>
            <a:r>
              <a:rPr lang="pt-BR" sz="1800" b="1" dirty="0" smtClean="0"/>
              <a:t>do Brasil na </a:t>
            </a:r>
            <a:r>
              <a:rPr lang="pt-BR" sz="1800" b="1" dirty="0"/>
              <a:t>inserção econômica mundial: </a:t>
            </a:r>
            <a:r>
              <a:rPr lang="pt-BR" sz="1800" dirty="0" smtClean="0"/>
              <a:t>qualidade e quantidade </a:t>
            </a:r>
          </a:p>
          <a:p>
            <a:pPr marL="444500" indent="-444500">
              <a:lnSpc>
                <a:spcPct val="150000"/>
              </a:lnSpc>
              <a:spcBef>
                <a:spcPts val="400"/>
              </a:spcBef>
              <a:spcAft>
                <a:spcPts val="200"/>
              </a:spcAft>
              <a:buSzPct val="100000"/>
              <a:buFont typeface="+mj-lt"/>
              <a:buAutoNum type="arabicPeriod"/>
              <a:defRPr/>
            </a:pPr>
            <a:r>
              <a:rPr lang="pt-BR" sz="1800" b="1" dirty="0" smtClean="0"/>
              <a:t>Aumento das pressões por melhoria dos serviços públicos e melhor utilização dos recursos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FC35BA5-46A4-4FC8-B9C4-88F14CDFB3C3}" type="slidenum">
              <a:rPr lang="pt-BR" smtClean="0"/>
              <a:pPr>
                <a:defRPr/>
              </a:pPr>
              <a:t>22</a:t>
            </a:fld>
            <a:endParaRPr lang="pt-BR" dirty="0"/>
          </a:p>
        </p:txBody>
      </p:sp>
      <p:sp>
        <p:nvSpPr>
          <p:cNvPr id="3" name="CaixaDeTexto 2"/>
          <p:cNvSpPr txBox="1"/>
          <p:nvPr/>
        </p:nvSpPr>
        <p:spPr>
          <a:xfrm>
            <a:off x="57150" y="6364472"/>
            <a:ext cx="81977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" b="1" dirty="0" smtClean="0"/>
              <a:t>¹ Fonte: </a:t>
            </a:r>
            <a:r>
              <a:rPr lang="pt-BR" sz="800" dirty="0"/>
              <a:t>E</a:t>
            </a:r>
            <a:r>
              <a:rPr lang="pt-BR" sz="800" dirty="0" smtClean="0"/>
              <a:t>stimativas do IBGE</a:t>
            </a:r>
          </a:p>
          <a:p>
            <a:r>
              <a:rPr lang="pt-BR" sz="800" b="1" dirty="0" smtClean="0"/>
              <a:t>² Fonte: </a:t>
            </a:r>
            <a:r>
              <a:rPr lang="en-US" sz="800" dirty="0"/>
              <a:t>The Report of </a:t>
            </a:r>
            <a:r>
              <a:rPr lang="en-US" sz="800" dirty="0" smtClean="0"/>
              <a:t>the Oxford </a:t>
            </a:r>
            <a:r>
              <a:rPr lang="en-US" sz="800" dirty="0"/>
              <a:t>Martin </a:t>
            </a:r>
            <a:r>
              <a:rPr lang="en-US" sz="800" dirty="0" smtClean="0"/>
              <a:t>Commission for Future </a:t>
            </a:r>
            <a:r>
              <a:rPr lang="en-US" sz="800" dirty="0"/>
              <a:t>Generations</a:t>
            </a:r>
            <a:endParaRPr lang="pt-BR" sz="800" dirty="0"/>
          </a:p>
        </p:txBody>
      </p:sp>
    </p:spTree>
    <p:extLst>
      <p:ext uri="{BB962C8B-B14F-4D97-AF65-F5344CB8AC3E}">
        <p14:creationId xmlns:p14="http://schemas.microsoft.com/office/powerpoint/2010/main" val="3072361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/>
          <p:cNvSpPr/>
          <p:nvPr/>
        </p:nvSpPr>
        <p:spPr>
          <a:xfrm>
            <a:off x="0" y="1268760"/>
            <a:ext cx="9144000" cy="55892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3568" y="76198"/>
            <a:ext cx="6336358" cy="1202400"/>
          </a:xfrm>
        </p:spPr>
        <p:txBody>
          <a:bodyPr>
            <a:normAutofit/>
          </a:bodyPr>
          <a:lstStyle/>
          <a:p>
            <a:r>
              <a:rPr lang="pt-BR" dirty="0" smtClean="0"/>
              <a:t>Transição demográfica</a:t>
            </a:r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4294967295"/>
          </p:nvPr>
        </p:nvSpPr>
        <p:spPr>
          <a:xfrm>
            <a:off x="8422292" y="6203444"/>
            <a:ext cx="416909" cy="365125"/>
          </a:xfrm>
          <a:prstGeom prst="roundRect">
            <a:avLst/>
          </a:prstGeom>
        </p:spPr>
        <p:txBody>
          <a:bodyPr/>
          <a:lstStyle/>
          <a:p>
            <a:fld id="{6F380222-0616-4110-AF13-6AAB222E9E42}" type="slidenum">
              <a:rPr lang="pt-BR" smtClean="0"/>
              <a:pPr/>
              <a:t>23</a:t>
            </a:fld>
            <a:endParaRPr lang="pt-BR" dirty="0"/>
          </a:p>
        </p:txBody>
      </p:sp>
      <p:grpSp>
        <p:nvGrpSpPr>
          <p:cNvPr id="3" name="Grupo 2"/>
          <p:cNvGrpSpPr/>
          <p:nvPr/>
        </p:nvGrpSpPr>
        <p:grpSpPr>
          <a:xfrm>
            <a:off x="74328" y="1604392"/>
            <a:ext cx="8941758" cy="4704928"/>
            <a:chOff x="74328" y="1604392"/>
            <a:chExt cx="8941758" cy="4704928"/>
          </a:xfrm>
        </p:grpSpPr>
        <p:sp>
          <p:nvSpPr>
            <p:cNvPr id="33" name="Retângulo de cantos arredondados 32"/>
            <p:cNvSpPr/>
            <p:nvPr/>
          </p:nvSpPr>
          <p:spPr>
            <a:xfrm>
              <a:off x="74328" y="1604392"/>
              <a:ext cx="8928260" cy="4704928"/>
            </a:xfrm>
            <a:prstGeom prst="roundRect">
              <a:avLst>
                <a:gd name="adj" fmla="val 3737"/>
              </a:avLst>
            </a:prstGeom>
            <a:solidFill>
              <a:schemeClr val="bg1"/>
            </a:solidFill>
            <a:ln w="9525">
              <a:solidFill>
                <a:schemeClr val="bg1">
                  <a:lumMod val="8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600">
                <a:solidFill>
                  <a:prstClr val="white"/>
                </a:solidFill>
              </a:endParaRPr>
            </a:p>
          </p:txBody>
        </p:sp>
        <p:sp>
          <p:nvSpPr>
            <p:cNvPr id="11" name="CaixaDeTexto 10"/>
            <p:cNvSpPr txBox="1"/>
            <p:nvPr/>
          </p:nvSpPr>
          <p:spPr>
            <a:xfrm>
              <a:off x="611560" y="1772816"/>
              <a:ext cx="91563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2800" i="1" dirty="0" smtClean="0">
                  <a:solidFill>
                    <a:schemeClr val="bg1">
                      <a:lumMod val="50000"/>
                    </a:schemeClr>
                  </a:solidFill>
                </a:rPr>
                <a:t>2020</a:t>
              </a:r>
              <a:endParaRPr lang="pt-BR" sz="2800" i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7" name="CaixaDeTexto 16"/>
            <p:cNvSpPr txBox="1"/>
            <p:nvPr/>
          </p:nvSpPr>
          <p:spPr>
            <a:xfrm>
              <a:off x="3510548" y="1772816"/>
              <a:ext cx="91563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2800" i="1" dirty="0">
                  <a:solidFill>
                    <a:schemeClr val="bg1">
                      <a:lumMod val="50000"/>
                    </a:schemeClr>
                  </a:solidFill>
                </a:rPr>
                <a:t>2030</a:t>
              </a:r>
            </a:p>
          </p:txBody>
        </p:sp>
        <p:sp>
          <p:nvSpPr>
            <p:cNvPr id="18" name="CaixaDeTexto 17"/>
            <p:cNvSpPr txBox="1"/>
            <p:nvPr/>
          </p:nvSpPr>
          <p:spPr>
            <a:xfrm>
              <a:off x="6464677" y="1772816"/>
              <a:ext cx="91563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2800" i="1" dirty="0">
                  <a:solidFill>
                    <a:schemeClr val="bg1">
                      <a:lumMod val="50000"/>
                    </a:schemeClr>
                  </a:solidFill>
                </a:rPr>
                <a:t>2040</a:t>
              </a:r>
            </a:p>
          </p:txBody>
        </p:sp>
        <p:sp>
          <p:nvSpPr>
            <p:cNvPr id="12" name="Forma livre 11"/>
            <p:cNvSpPr/>
            <p:nvPr/>
          </p:nvSpPr>
          <p:spPr>
            <a:xfrm>
              <a:off x="565150" y="2423542"/>
              <a:ext cx="1155700" cy="2362200"/>
            </a:xfrm>
            <a:custGeom>
              <a:avLst/>
              <a:gdLst>
                <a:gd name="connsiteX0" fmla="*/ 1143000 w 1143000"/>
                <a:gd name="connsiteY0" fmla="*/ 0 h 2362200"/>
                <a:gd name="connsiteX1" fmla="*/ 1143000 w 1143000"/>
                <a:gd name="connsiteY1" fmla="*/ 2362200 h 2362200"/>
                <a:gd name="connsiteX2" fmla="*/ 311150 w 1143000"/>
                <a:gd name="connsiteY2" fmla="*/ 2362200 h 2362200"/>
                <a:gd name="connsiteX3" fmla="*/ 273050 w 1143000"/>
                <a:gd name="connsiteY3" fmla="*/ 2222500 h 2362200"/>
                <a:gd name="connsiteX4" fmla="*/ 234950 w 1143000"/>
                <a:gd name="connsiteY4" fmla="*/ 2101850 h 2362200"/>
                <a:gd name="connsiteX5" fmla="*/ 152400 w 1143000"/>
                <a:gd name="connsiteY5" fmla="*/ 2038350 h 2362200"/>
                <a:gd name="connsiteX6" fmla="*/ 88900 w 1143000"/>
                <a:gd name="connsiteY6" fmla="*/ 1981200 h 2362200"/>
                <a:gd name="connsiteX7" fmla="*/ 25400 w 1143000"/>
                <a:gd name="connsiteY7" fmla="*/ 1930400 h 2362200"/>
                <a:gd name="connsiteX8" fmla="*/ 0 w 1143000"/>
                <a:gd name="connsiteY8" fmla="*/ 1847850 h 2362200"/>
                <a:gd name="connsiteX9" fmla="*/ 12700 w 1143000"/>
                <a:gd name="connsiteY9" fmla="*/ 1784350 h 2362200"/>
                <a:gd name="connsiteX10" fmla="*/ 57150 w 1143000"/>
                <a:gd name="connsiteY10" fmla="*/ 1695450 h 2362200"/>
                <a:gd name="connsiteX11" fmla="*/ 82550 w 1143000"/>
                <a:gd name="connsiteY11" fmla="*/ 1631950 h 2362200"/>
                <a:gd name="connsiteX12" fmla="*/ 95250 w 1143000"/>
                <a:gd name="connsiteY12" fmla="*/ 1543050 h 2362200"/>
                <a:gd name="connsiteX13" fmla="*/ 82550 w 1143000"/>
                <a:gd name="connsiteY13" fmla="*/ 1492250 h 2362200"/>
                <a:gd name="connsiteX14" fmla="*/ 38100 w 1143000"/>
                <a:gd name="connsiteY14" fmla="*/ 1422400 h 2362200"/>
                <a:gd name="connsiteX15" fmla="*/ 19050 w 1143000"/>
                <a:gd name="connsiteY15" fmla="*/ 1352550 h 2362200"/>
                <a:gd name="connsiteX16" fmla="*/ 0 w 1143000"/>
                <a:gd name="connsiteY16" fmla="*/ 1295400 h 2362200"/>
                <a:gd name="connsiteX17" fmla="*/ 38100 w 1143000"/>
                <a:gd name="connsiteY17" fmla="*/ 1238250 h 2362200"/>
                <a:gd name="connsiteX18" fmla="*/ 88900 w 1143000"/>
                <a:gd name="connsiteY18" fmla="*/ 1187450 h 2362200"/>
                <a:gd name="connsiteX19" fmla="*/ 171450 w 1143000"/>
                <a:gd name="connsiteY19" fmla="*/ 1130300 h 2362200"/>
                <a:gd name="connsiteX20" fmla="*/ 241300 w 1143000"/>
                <a:gd name="connsiteY20" fmla="*/ 1047750 h 2362200"/>
                <a:gd name="connsiteX21" fmla="*/ 355600 w 1143000"/>
                <a:gd name="connsiteY21" fmla="*/ 857250 h 2362200"/>
                <a:gd name="connsiteX22" fmla="*/ 412750 w 1143000"/>
                <a:gd name="connsiteY22" fmla="*/ 698500 h 2362200"/>
                <a:gd name="connsiteX23" fmla="*/ 590550 w 1143000"/>
                <a:gd name="connsiteY23" fmla="*/ 533400 h 2362200"/>
                <a:gd name="connsiteX24" fmla="*/ 781050 w 1143000"/>
                <a:gd name="connsiteY24" fmla="*/ 355600 h 2362200"/>
                <a:gd name="connsiteX25" fmla="*/ 895350 w 1143000"/>
                <a:gd name="connsiteY25" fmla="*/ 203200 h 2362200"/>
                <a:gd name="connsiteX26" fmla="*/ 971550 w 1143000"/>
                <a:gd name="connsiteY26" fmla="*/ 82550 h 2362200"/>
                <a:gd name="connsiteX27" fmla="*/ 984250 w 1143000"/>
                <a:gd name="connsiteY27" fmla="*/ 19050 h 2362200"/>
                <a:gd name="connsiteX28" fmla="*/ 1143000 w 1143000"/>
                <a:gd name="connsiteY28" fmla="*/ 0 h 2362200"/>
                <a:gd name="connsiteX0" fmla="*/ 1143000 w 1155700"/>
                <a:gd name="connsiteY0" fmla="*/ 0 h 2362200"/>
                <a:gd name="connsiteX1" fmla="*/ 1155700 w 1155700"/>
                <a:gd name="connsiteY1" fmla="*/ 2359025 h 2362200"/>
                <a:gd name="connsiteX2" fmla="*/ 311150 w 1155700"/>
                <a:gd name="connsiteY2" fmla="*/ 2362200 h 2362200"/>
                <a:gd name="connsiteX3" fmla="*/ 273050 w 1155700"/>
                <a:gd name="connsiteY3" fmla="*/ 2222500 h 2362200"/>
                <a:gd name="connsiteX4" fmla="*/ 234950 w 1155700"/>
                <a:gd name="connsiteY4" fmla="*/ 2101850 h 2362200"/>
                <a:gd name="connsiteX5" fmla="*/ 152400 w 1155700"/>
                <a:gd name="connsiteY5" fmla="*/ 2038350 h 2362200"/>
                <a:gd name="connsiteX6" fmla="*/ 88900 w 1155700"/>
                <a:gd name="connsiteY6" fmla="*/ 1981200 h 2362200"/>
                <a:gd name="connsiteX7" fmla="*/ 25400 w 1155700"/>
                <a:gd name="connsiteY7" fmla="*/ 1930400 h 2362200"/>
                <a:gd name="connsiteX8" fmla="*/ 0 w 1155700"/>
                <a:gd name="connsiteY8" fmla="*/ 1847850 h 2362200"/>
                <a:gd name="connsiteX9" fmla="*/ 12700 w 1155700"/>
                <a:gd name="connsiteY9" fmla="*/ 1784350 h 2362200"/>
                <a:gd name="connsiteX10" fmla="*/ 57150 w 1155700"/>
                <a:gd name="connsiteY10" fmla="*/ 1695450 h 2362200"/>
                <a:gd name="connsiteX11" fmla="*/ 82550 w 1155700"/>
                <a:gd name="connsiteY11" fmla="*/ 1631950 h 2362200"/>
                <a:gd name="connsiteX12" fmla="*/ 95250 w 1155700"/>
                <a:gd name="connsiteY12" fmla="*/ 1543050 h 2362200"/>
                <a:gd name="connsiteX13" fmla="*/ 82550 w 1155700"/>
                <a:gd name="connsiteY13" fmla="*/ 1492250 h 2362200"/>
                <a:gd name="connsiteX14" fmla="*/ 38100 w 1155700"/>
                <a:gd name="connsiteY14" fmla="*/ 1422400 h 2362200"/>
                <a:gd name="connsiteX15" fmla="*/ 19050 w 1155700"/>
                <a:gd name="connsiteY15" fmla="*/ 1352550 h 2362200"/>
                <a:gd name="connsiteX16" fmla="*/ 0 w 1155700"/>
                <a:gd name="connsiteY16" fmla="*/ 1295400 h 2362200"/>
                <a:gd name="connsiteX17" fmla="*/ 38100 w 1155700"/>
                <a:gd name="connsiteY17" fmla="*/ 1238250 h 2362200"/>
                <a:gd name="connsiteX18" fmla="*/ 88900 w 1155700"/>
                <a:gd name="connsiteY18" fmla="*/ 1187450 h 2362200"/>
                <a:gd name="connsiteX19" fmla="*/ 171450 w 1155700"/>
                <a:gd name="connsiteY19" fmla="*/ 1130300 h 2362200"/>
                <a:gd name="connsiteX20" fmla="*/ 241300 w 1155700"/>
                <a:gd name="connsiteY20" fmla="*/ 1047750 h 2362200"/>
                <a:gd name="connsiteX21" fmla="*/ 355600 w 1155700"/>
                <a:gd name="connsiteY21" fmla="*/ 857250 h 2362200"/>
                <a:gd name="connsiteX22" fmla="*/ 412750 w 1155700"/>
                <a:gd name="connsiteY22" fmla="*/ 698500 h 2362200"/>
                <a:gd name="connsiteX23" fmla="*/ 590550 w 1155700"/>
                <a:gd name="connsiteY23" fmla="*/ 533400 h 2362200"/>
                <a:gd name="connsiteX24" fmla="*/ 781050 w 1155700"/>
                <a:gd name="connsiteY24" fmla="*/ 355600 h 2362200"/>
                <a:gd name="connsiteX25" fmla="*/ 895350 w 1155700"/>
                <a:gd name="connsiteY25" fmla="*/ 203200 h 2362200"/>
                <a:gd name="connsiteX26" fmla="*/ 971550 w 1155700"/>
                <a:gd name="connsiteY26" fmla="*/ 82550 h 2362200"/>
                <a:gd name="connsiteX27" fmla="*/ 984250 w 1155700"/>
                <a:gd name="connsiteY27" fmla="*/ 19050 h 2362200"/>
                <a:gd name="connsiteX28" fmla="*/ 1143000 w 1155700"/>
                <a:gd name="connsiteY28" fmla="*/ 0 h 2362200"/>
                <a:gd name="connsiteX0" fmla="*/ 1143000 w 1155700"/>
                <a:gd name="connsiteY0" fmla="*/ 0 h 2362200"/>
                <a:gd name="connsiteX1" fmla="*/ 1155700 w 1155700"/>
                <a:gd name="connsiteY1" fmla="*/ 2359025 h 2362200"/>
                <a:gd name="connsiteX2" fmla="*/ 311150 w 1155700"/>
                <a:gd name="connsiteY2" fmla="*/ 2362200 h 2362200"/>
                <a:gd name="connsiteX3" fmla="*/ 273050 w 1155700"/>
                <a:gd name="connsiteY3" fmla="*/ 2222500 h 2362200"/>
                <a:gd name="connsiteX4" fmla="*/ 234950 w 1155700"/>
                <a:gd name="connsiteY4" fmla="*/ 2101850 h 2362200"/>
                <a:gd name="connsiteX5" fmla="*/ 152400 w 1155700"/>
                <a:gd name="connsiteY5" fmla="*/ 2038350 h 2362200"/>
                <a:gd name="connsiteX6" fmla="*/ 88900 w 1155700"/>
                <a:gd name="connsiteY6" fmla="*/ 1981200 h 2362200"/>
                <a:gd name="connsiteX7" fmla="*/ 25400 w 1155700"/>
                <a:gd name="connsiteY7" fmla="*/ 1930400 h 2362200"/>
                <a:gd name="connsiteX8" fmla="*/ 0 w 1155700"/>
                <a:gd name="connsiteY8" fmla="*/ 1847850 h 2362200"/>
                <a:gd name="connsiteX9" fmla="*/ 12700 w 1155700"/>
                <a:gd name="connsiteY9" fmla="*/ 1784350 h 2362200"/>
                <a:gd name="connsiteX10" fmla="*/ 57150 w 1155700"/>
                <a:gd name="connsiteY10" fmla="*/ 1695450 h 2362200"/>
                <a:gd name="connsiteX11" fmla="*/ 82550 w 1155700"/>
                <a:gd name="connsiteY11" fmla="*/ 1631950 h 2362200"/>
                <a:gd name="connsiteX12" fmla="*/ 95250 w 1155700"/>
                <a:gd name="connsiteY12" fmla="*/ 1543050 h 2362200"/>
                <a:gd name="connsiteX13" fmla="*/ 82550 w 1155700"/>
                <a:gd name="connsiteY13" fmla="*/ 1492250 h 2362200"/>
                <a:gd name="connsiteX14" fmla="*/ 38100 w 1155700"/>
                <a:gd name="connsiteY14" fmla="*/ 1422400 h 2362200"/>
                <a:gd name="connsiteX15" fmla="*/ 19050 w 1155700"/>
                <a:gd name="connsiteY15" fmla="*/ 1352550 h 2362200"/>
                <a:gd name="connsiteX16" fmla="*/ 0 w 1155700"/>
                <a:gd name="connsiteY16" fmla="*/ 1295400 h 2362200"/>
                <a:gd name="connsiteX17" fmla="*/ 38100 w 1155700"/>
                <a:gd name="connsiteY17" fmla="*/ 1238250 h 2362200"/>
                <a:gd name="connsiteX18" fmla="*/ 88900 w 1155700"/>
                <a:gd name="connsiteY18" fmla="*/ 1187450 h 2362200"/>
                <a:gd name="connsiteX19" fmla="*/ 171450 w 1155700"/>
                <a:gd name="connsiteY19" fmla="*/ 1130300 h 2362200"/>
                <a:gd name="connsiteX20" fmla="*/ 241300 w 1155700"/>
                <a:gd name="connsiteY20" fmla="*/ 1047750 h 2362200"/>
                <a:gd name="connsiteX21" fmla="*/ 355600 w 1155700"/>
                <a:gd name="connsiteY21" fmla="*/ 857250 h 2362200"/>
                <a:gd name="connsiteX22" fmla="*/ 412750 w 1155700"/>
                <a:gd name="connsiteY22" fmla="*/ 698500 h 2362200"/>
                <a:gd name="connsiteX23" fmla="*/ 590550 w 1155700"/>
                <a:gd name="connsiteY23" fmla="*/ 533400 h 2362200"/>
                <a:gd name="connsiteX24" fmla="*/ 781050 w 1155700"/>
                <a:gd name="connsiteY24" fmla="*/ 355600 h 2362200"/>
                <a:gd name="connsiteX25" fmla="*/ 895350 w 1155700"/>
                <a:gd name="connsiteY25" fmla="*/ 203200 h 2362200"/>
                <a:gd name="connsiteX26" fmla="*/ 971550 w 1155700"/>
                <a:gd name="connsiteY26" fmla="*/ 82550 h 2362200"/>
                <a:gd name="connsiteX27" fmla="*/ 984250 w 1155700"/>
                <a:gd name="connsiteY27" fmla="*/ 3175 h 2362200"/>
                <a:gd name="connsiteX28" fmla="*/ 1143000 w 1155700"/>
                <a:gd name="connsiteY28" fmla="*/ 0 h 2362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155700" h="2362200">
                  <a:moveTo>
                    <a:pt x="1143000" y="0"/>
                  </a:moveTo>
                  <a:cubicBezTo>
                    <a:pt x="1147233" y="786342"/>
                    <a:pt x="1151467" y="1572683"/>
                    <a:pt x="1155700" y="2359025"/>
                  </a:cubicBezTo>
                  <a:lnTo>
                    <a:pt x="311150" y="2362200"/>
                  </a:lnTo>
                  <a:lnTo>
                    <a:pt x="273050" y="2222500"/>
                  </a:lnTo>
                  <a:lnTo>
                    <a:pt x="234950" y="2101850"/>
                  </a:lnTo>
                  <a:lnTo>
                    <a:pt x="152400" y="2038350"/>
                  </a:lnTo>
                  <a:lnTo>
                    <a:pt x="88900" y="1981200"/>
                  </a:lnTo>
                  <a:lnTo>
                    <a:pt x="25400" y="1930400"/>
                  </a:lnTo>
                  <a:lnTo>
                    <a:pt x="0" y="1847850"/>
                  </a:lnTo>
                  <a:lnTo>
                    <a:pt x="12700" y="1784350"/>
                  </a:lnTo>
                  <a:lnTo>
                    <a:pt x="57150" y="1695450"/>
                  </a:lnTo>
                  <a:lnTo>
                    <a:pt x="82550" y="1631950"/>
                  </a:lnTo>
                  <a:lnTo>
                    <a:pt x="95250" y="1543050"/>
                  </a:lnTo>
                  <a:lnTo>
                    <a:pt x="82550" y="1492250"/>
                  </a:lnTo>
                  <a:lnTo>
                    <a:pt x="38100" y="1422400"/>
                  </a:lnTo>
                  <a:lnTo>
                    <a:pt x="19050" y="1352550"/>
                  </a:lnTo>
                  <a:lnTo>
                    <a:pt x="0" y="1295400"/>
                  </a:lnTo>
                  <a:lnTo>
                    <a:pt x="38100" y="1238250"/>
                  </a:lnTo>
                  <a:lnTo>
                    <a:pt x="88900" y="1187450"/>
                  </a:lnTo>
                  <a:lnTo>
                    <a:pt x="171450" y="1130300"/>
                  </a:lnTo>
                  <a:lnTo>
                    <a:pt x="241300" y="1047750"/>
                  </a:lnTo>
                  <a:lnTo>
                    <a:pt x="355600" y="857250"/>
                  </a:lnTo>
                  <a:lnTo>
                    <a:pt x="412750" y="698500"/>
                  </a:lnTo>
                  <a:lnTo>
                    <a:pt x="590550" y="533400"/>
                  </a:lnTo>
                  <a:lnTo>
                    <a:pt x="781050" y="355600"/>
                  </a:lnTo>
                  <a:lnTo>
                    <a:pt x="895350" y="203200"/>
                  </a:lnTo>
                  <a:lnTo>
                    <a:pt x="971550" y="82550"/>
                  </a:lnTo>
                  <a:lnTo>
                    <a:pt x="984250" y="3175"/>
                  </a:lnTo>
                  <a:lnTo>
                    <a:pt x="1143000" y="0"/>
                  </a:lnTo>
                  <a:close/>
                </a:path>
              </a:pathLst>
            </a:custGeom>
            <a:solidFill>
              <a:srgbClr val="E46C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4" name="Forma livre 13"/>
            <p:cNvSpPr/>
            <p:nvPr/>
          </p:nvSpPr>
          <p:spPr>
            <a:xfrm>
              <a:off x="1701800" y="2423542"/>
              <a:ext cx="1155700" cy="2362200"/>
            </a:xfrm>
            <a:custGeom>
              <a:avLst/>
              <a:gdLst>
                <a:gd name="connsiteX0" fmla="*/ 0 w 1155700"/>
                <a:gd name="connsiteY0" fmla="*/ 0 h 2362200"/>
                <a:gd name="connsiteX1" fmla="*/ 209550 w 1155700"/>
                <a:gd name="connsiteY1" fmla="*/ 0 h 2362200"/>
                <a:gd name="connsiteX2" fmla="*/ 374650 w 1155700"/>
                <a:gd name="connsiteY2" fmla="*/ 228600 h 2362200"/>
                <a:gd name="connsiteX3" fmla="*/ 520700 w 1155700"/>
                <a:gd name="connsiteY3" fmla="*/ 412750 h 2362200"/>
                <a:gd name="connsiteX4" fmla="*/ 590550 w 1155700"/>
                <a:gd name="connsiteY4" fmla="*/ 476250 h 2362200"/>
                <a:gd name="connsiteX5" fmla="*/ 723900 w 1155700"/>
                <a:gd name="connsiteY5" fmla="*/ 590550 h 2362200"/>
                <a:gd name="connsiteX6" fmla="*/ 806450 w 1155700"/>
                <a:gd name="connsiteY6" fmla="*/ 654050 h 2362200"/>
                <a:gd name="connsiteX7" fmla="*/ 863600 w 1155700"/>
                <a:gd name="connsiteY7" fmla="*/ 800100 h 2362200"/>
                <a:gd name="connsiteX8" fmla="*/ 889000 w 1155700"/>
                <a:gd name="connsiteY8" fmla="*/ 914400 h 2362200"/>
                <a:gd name="connsiteX9" fmla="*/ 946150 w 1155700"/>
                <a:gd name="connsiteY9" fmla="*/ 1066800 h 2362200"/>
                <a:gd name="connsiteX10" fmla="*/ 1022350 w 1155700"/>
                <a:gd name="connsiteY10" fmla="*/ 1130300 h 2362200"/>
                <a:gd name="connsiteX11" fmla="*/ 1143000 w 1155700"/>
                <a:gd name="connsiteY11" fmla="*/ 1257300 h 2362200"/>
                <a:gd name="connsiteX12" fmla="*/ 1155700 w 1155700"/>
                <a:gd name="connsiteY12" fmla="*/ 1320800 h 2362200"/>
                <a:gd name="connsiteX13" fmla="*/ 1130300 w 1155700"/>
                <a:gd name="connsiteY13" fmla="*/ 1384300 h 2362200"/>
                <a:gd name="connsiteX14" fmla="*/ 1079500 w 1155700"/>
                <a:gd name="connsiteY14" fmla="*/ 1460500 h 2362200"/>
                <a:gd name="connsiteX15" fmla="*/ 1047750 w 1155700"/>
                <a:gd name="connsiteY15" fmla="*/ 1517650 h 2362200"/>
                <a:gd name="connsiteX16" fmla="*/ 1047750 w 1155700"/>
                <a:gd name="connsiteY16" fmla="*/ 1593850 h 2362200"/>
                <a:gd name="connsiteX17" fmla="*/ 1079500 w 1155700"/>
                <a:gd name="connsiteY17" fmla="*/ 1701800 h 2362200"/>
                <a:gd name="connsiteX18" fmla="*/ 1104900 w 1155700"/>
                <a:gd name="connsiteY18" fmla="*/ 1778000 h 2362200"/>
                <a:gd name="connsiteX19" fmla="*/ 1098550 w 1155700"/>
                <a:gd name="connsiteY19" fmla="*/ 1873250 h 2362200"/>
                <a:gd name="connsiteX20" fmla="*/ 1041400 w 1155700"/>
                <a:gd name="connsiteY20" fmla="*/ 1936750 h 2362200"/>
                <a:gd name="connsiteX21" fmla="*/ 965200 w 1155700"/>
                <a:gd name="connsiteY21" fmla="*/ 2006600 h 2362200"/>
                <a:gd name="connsiteX22" fmla="*/ 908050 w 1155700"/>
                <a:gd name="connsiteY22" fmla="*/ 2089150 h 2362200"/>
                <a:gd name="connsiteX23" fmla="*/ 850900 w 1155700"/>
                <a:gd name="connsiteY23" fmla="*/ 2178050 h 2362200"/>
                <a:gd name="connsiteX24" fmla="*/ 819150 w 1155700"/>
                <a:gd name="connsiteY24" fmla="*/ 2254250 h 2362200"/>
                <a:gd name="connsiteX25" fmla="*/ 812800 w 1155700"/>
                <a:gd name="connsiteY25" fmla="*/ 2362200 h 2362200"/>
                <a:gd name="connsiteX26" fmla="*/ 12700 w 1155700"/>
                <a:gd name="connsiteY26" fmla="*/ 2362200 h 2362200"/>
                <a:gd name="connsiteX27" fmla="*/ 0 w 1155700"/>
                <a:gd name="connsiteY27" fmla="*/ 0 h 2362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155700" h="2362200">
                  <a:moveTo>
                    <a:pt x="0" y="0"/>
                  </a:moveTo>
                  <a:lnTo>
                    <a:pt x="209550" y="0"/>
                  </a:lnTo>
                  <a:lnTo>
                    <a:pt x="374650" y="228600"/>
                  </a:lnTo>
                  <a:lnTo>
                    <a:pt x="520700" y="412750"/>
                  </a:lnTo>
                  <a:lnTo>
                    <a:pt x="590550" y="476250"/>
                  </a:lnTo>
                  <a:lnTo>
                    <a:pt x="723900" y="590550"/>
                  </a:lnTo>
                  <a:lnTo>
                    <a:pt x="806450" y="654050"/>
                  </a:lnTo>
                  <a:lnTo>
                    <a:pt x="863600" y="800100"/>
                  </a:lnTo>
                  <a:lnTo>
                    <a:pt x="889000" y="914400"/>
                  </a:lnTo>
                  <a:lnTo>
                    <a:pt x="946150" y="1066800"/>
                  </a:lnTo>
                  <a:lnTo>
                    <a:pt x="1022350" y="1130300"/>
                  </a:lnTo>
                  <a:lnTo>
                    <a:pt x="1143000" y="1257300"/>
                  </a:lnTo>
                  <a:lnTo>
                    <a:pt x="1155700" y="1320800"/>
                  </a:lnTo>
                  <a:lnTo>
                    <a:pt x="1130300" y="1384300"/>
                  </a:lnTo>
                  <a:lnTo>
                    <a:pt x="1079500" y="1460500"/>
                  </a:lnTo>
                  <a:lnTo>
                    <a:pt x="1047750" y="1517650"/>
                  </a:lnTo>
                  <a:lnTo>
                    <a:pt x="1047750" y="1593850"/>
                  </a:lnTo>
                  <a:lnTo>
                    <a:pt x="1079500" y="1701800"/>
                  </a:lnTo>
                  <a:lnTo>
                    <a:pt x="1104900" y="1778000"/>
                  </a:lnTo>
                  <a:lnTo>
                    <a:pt x="1098550" y="1873250"/>
                  </a:lnTo>
                  <a:lnTo>
                    <a:pt x="1041400" y="1936750"/>
                  </a:lnTo>
                  <a:lnTo>
                    <a:pt x="965200" y="2006600"/>
                  </a:lnTo>
                  <a:lnTo>
                    <a:pt x="908050" y="2089150"/>
                  </a:lnTo>
                  <a:lnTo>
                    <a:pt x="850900" y="2178050"/>
                  </a:lnTo>
                  <a:lnTo>
                    <a:pt x="819150" y="2254250"/>
                  </a:lnTo>
                  <a:lnTo>
                    <a:pt x="812800" y="2362200"/>
                  </a:lnTo>
                  <a:lnTo>
                    <a:pt x="12700" y="2362200"/>
                  </a:lnTo>
                  <a:cubicBezTo>
                    <a:pt x="10583" y="1576917"/>
                    <a:pt x="8467" y="791633"/>
                    <a:pt x="0" y="0"/>
                  </a:cubicBezTo>
                  <a:close/>
                </a:path>
              </a:pathLst>
            </a:custGeom>
            <a:solidFill>
              <a:srgbClr val="0066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5" name="CaixaDeTexto 14"/>
            <p:cNvSpPr txBox="1"/>
            <p:nvPr/>
          </p:nvSpPr>
          <p:spPr>
            <a:xfrm>
              <a:off x="191076" y="2350514"/>
              <a:ext cx="261610" cy="326159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none" rtlCol="0">
              <a:noAutofit/>
            </a:bodyPr>
            <a:lstStyle/>
            <a:p>
              <a:pPr algn="r">
                <a:lnSpc>
                  <a:spcPct val="98000"/>
                </a:lnSpc>
              </a:pPr>
              <a:r>
                <a:rPr lang="pt-BR" sz="600" dirty="0" smtClean="0"/>
                <a:t>78</a:t>
              </a:r>
            </a:p>
            <a:p>
              <a:pPr algn="r">
                <a:lnSpc>
                  <a:spcPct val="98000"/>
                </a:lnSpc>
              </a:pPr>
              <a:r>
                <a:rPr lang="pt-BR" sz="600" dirty="0" smtClean="0"/>
                <a:t>75</a:t>
              </a:r>
            </a:p>
            <a:p>
              <a:pPr algn="r">
                <a:lnSpc>
                  <a:spcPct val="98000"/>
                </a:lnSpc>
              </a:pPr>
              <a:r>
                <a:rPr lang="pt-BR" sz="600" dirty="0" smtClean="0"/>
                <a:t>72</a:t>
              </a:r>
            </a:p>
            <a:p>
              <a:pPr algn="r">
                <a:lnSpc>
                  <a:spcPct val="98000"/>
                </a:lnSpc>
              </a:pPr>
              <a:r>
                <a:rPr lang="pt-BR" sz="600" dirty="0" smtClean="0"/>
                <a:t>69</a:t>
              </a:r>
            </a:p>
            <a:p>
              <a:pPr algn="r">
                <a:lnSpc>
                  <a:spcPct val="98000"/>
                </a:lnSpc>
              </a:pPr>
              <a:r>
                <a:rPr lang="pt-BR" sz="600" dirty="0" smtClean="0"/>
                <a:t>66</a:t>
              </a:r>
            </a:p>
            <a:p>
              <a:pPr algn="r">
                <a:lnSpc>
                  <a:spcPct val="98000"/>
                </a:lnSpc>
              </a:pPr>
              <a:r>
                <a:rPr lang="pt-BR" sz="600" dirty="0" smtClean="0"/>
                <a:t>63</a:t>
              </a:r>
            </a:p>
            <a:p>
              <a:pPr algn="r">
                <a:lnSpc>
                  <a:spcPct val="98000"/>
                </a:lnSpc>
              </a:pPr>
              <a:r>
                <a:rPr lang="pt-BR" sz="600" dirty="0" smtClean="0"/>
                <a:t>60</a:t>
              </a:r>
            </a:p>
            <a:p>
              <a:pPr algn="r">
                <a:lnSpc>
                  <a:spcPct val="98000"/>
                </a:lnSpc>
              </a:pPr>
              <a:r>
                <a:rPr lang="pt-BR" sz="600" dirty="0" smtClean="0"/>
                <a:t>57</a:t>
              </a:r>
            </a:p>
            <a:p>
              <a:pPr algn="r">
                <a:lnSpc>
                  <a:spcPct val="98000"/>
                </a:lnSpc>
              </a:pPr>
              <a:r>
                <a:rPr lang="pt-BR" sz="600" dirty="0" smtClean="0"/>
                <a:t>54</a:t>
              </a:r>
            </a:p>
            <a:p>
              <a:pPr algn="r">
                <a:lnSpc>
                  <a:spcPct val="98000"/>
                </a:lnSpc>
              </a:pPr>
              <a:r>
                <a:rPr lang="pt-BR" sz="600" dirty="0" smtClean="0"/>
                <a:t>51</a:t>
              </a:r>
            </a:p>
            <a:p>
              <a:pPr algn="r">
                <a:lnSpc>
                  <a:spcPct val="98000"/>
                </a:lnSpc>
              </a:pPr>
              <a:r>
                <a:rPr lang="pt-BR" sz="600" dirty="0" smtClean="0"/>
                <a:t>48</a:t>
              </a:r>
            </a:p>
            <a:p>
              <a:pPr algn="r">
                <a:lnSpc>
                  <a:spcPct val="98000"/>
                </a:lnSpc>
              </a:pPr>
              <a:r>
                <a:rPr lang="pt-BR" sz="600" dirty="0" smtClean="0"/>
                <a:t>45</a:t>
              </a:r>
            </a:p>
            <a:p>
              <a:pPr algn="r">
                <a:lnSpc>
                  <a:spcPct val="98000"/>
                </a:lnSpc>
              </a:pPr>
              <a:r>
                <a:rPr lang="pt-BR" sz="600" dirty="0" smtClean="0"/>
                <a:t>42</a:t>
              </a:r>
            </a:p>
            <a:p>
              <a:pPr algn="r">
                <a:lnSpc>
                  <a:spcPct val="98000"/>
                </a:lnSpc>
              </a:pPr>
              <a:r>
                <a:rPr lang="pt-BR" sz="600" dirty="0" smtClean="0"/>
                <a:t>39</a:t>
              </a:r>
            </a:p>
            <a:p>
              <a:pPr algn="r">
                <a:lnSpc>
                  <a:spcPct val="98000"/>
                </a:lnSpc>
              </a:pPr>
              <a:r>
                <a:rPr lang="pt-BR" sz="600" dirty="0" smtClean="0"/>
                <a:t>36</a:t>
              </a:r>
            </a:p>
            <a:p>
              <a:pPr algn="r">
                <a:lnSpc>
                  <a:spcPct val="98000"/>
                </a:lnSpc>
              </a:pPr>
              <a:r>
                <a:rPr lang="pt-BR" sz="600" dirty="0" smtClean="0"/>
                <a:t>33</a:t>
              </a:r>
            </a:p>
            <a:p>
              <a:pPr algn="r">
                <a:lnSpc>
                  <a:spcPct val="98000"/>
                </a:lnSpc>
              </a:pPr>
              <a:r>
                <a:rPr lang="pt-BR" sz="600" dirty="0" smtClean="0"/>
                <a:t>30</a:t>
              </a:r>
            </a:p>
            <a:p>
              <a:pPr algn="r">
                <a:lnSpc>
                  <a:spcPct val="98000"/>
                </a:lnSpc>
              </a:pPr>
              <a:r>
                <a:rPr lang="pt-BR" sz="600" dirty="0" smtClean="0"/>
                <a:t>27</a:t>
              </a:r>
            </a:p>
            <a:p>
              <a:pPr algn="r">
                <a:lnSpc>
                  <a:spcPct val="98000"/>
                </a:lnSpc>
              </a:pPr>
              <a:r>
                <a:rPr lang="pt-BR" sz="600" dirty="0" smtClean="0"/>
                <a:t>24</a:t>
              </a:r>
            </a:p>
            <a:p>
              <a:pPr algn="r">
                <a:lnSpc>
                  <a:spcPct val="98000"/>
                </a:lnSpc>
              </a:pPr>
              <a:r>
                <a:rPr lang="pt-BR" sz="600" dirty="0" smtClean="0"/>
                <a:t>21</a:t>
              </a:r>
            </a:p>
            <a:p>
              <a:pPr algn="r">
                <a:lnSpc>
                  <a:spcPct val="98000"/>
                </a:lnSpc>
              </a:pPr>
              <a:r>
                <a:rPr lang="pt-BR" sz="600" dirty="0" smtClean="0"/>
                <a:t>18</a:t>
              </a:r>
            </a:p>
            <a:p>
              <a:pPr algn="r">
                <a:lnSpc>
                  <a:spcPct val="98000"/>
                </a:lnSpc>
              </a:pPr>
              <a:r>
                <a:rPr lang="pt-BR" sz="600" dirty="0" smtClean="0"/>
                <a:t>15</a:t>
              </a:r>
            </a:p>
            <a:p>
              <a:pPr algn="r">
                <a:lnSpc>
                  <a:spcPct val="98000"/>
                </a:lnSpc>
              </a:pPr>
              <a:r>
                <a:rPr lang="pt-BR" sz="600" dirty="0" smtClean="0"/>
                <a:t>12</a:t>
              </a:r>
            </a:p>
            <a:p>
              <a:pPr algn="r">
                <a:lnSpc>
                  <a:spcPct val="98000"/>
                </a:lnSpc>
              </a:pPr>
              <a:r>
                <a:rPr lang="pt-BR" sz="600" dirty="0" smtClean="0"/>
                <a:t>9</a:t>
              </a:r>
            </a:p>
            <a:p>
              <a:pPr algn="r">
                <a:lnSpc>
                  <a:spcPct val="98000"/>
                </a:lnSpc>
              </a:pPr>
              <a:r>
                <a:rPr lang="pt-BR" sz="600" dirty="0" smtClean="0"/>
                <a:t>6</a:t>
              </a:r>
            </a:p>
            <a:p>
              <a:pPr algn="r">
                <a:lnSpc>
                  <a:spcPct val="98000"/>
                </a:lnSpc>
              </a:pPr>
              <a:r>
                <a:rPr lang="pt-BR" sz="600" dirty="0" smtClean="0"/>
                <a:t>3</a:t>
              </a:r>
            </a:p>
            <a:p>
              <a:pPr algn="r">
                <a:lnSpc>
                  <a:spcPct val="98000"/>
                </a:lnSpc>
              </a:pPr>
              <a:r>
                <a:rPr lang="pt-BR" sz="600" dirty="0"/>
                <a:t>0</a:t>
              </a:r>
            </a:p>
          </p:txBody>
        </p:sp>
        <p:sp>
          <p:nvSpPr>
            <p:cNvPr id="16" name="Forma livre 15"/>
            <p:cNvSpPr/>
            <p:nvPr/>
          </p:nvSpPr>
          <p:spPr>
            <a:xfrm>
              <a:off x="3524250" y="2416398"/>
              <a:ext cx="1123950" cy="2369344"/>
            </a:xfrm>
            <a:custGeom>
              <a:avLst/>
              <a:gdLst>
                <a:gd name="connsiteX0" fmla="*/ 1117600 w 1123950"/>
                <a:gd name="connsiteY0" fmla="*/ 0 h 2381250"/>
                <a:gd name="connsiteX1" fmla="*/ 908050 w 1123950"/>
                <a:gd name="connsiteY1" fmla="*/ 0 h 2381250"/>
                <a:gd name="connsiteX2" fmla="*/ 901700 w 1123950"/>
                <a:gd name="connsiteY2" fmla="*/ 50800 h 2381250"/>
                <a:gd name="connsiteX3" fmla="*/ 838200 w 1123950"/>
                <a:gd name="connsiteY3" fmla="*/ 88900 h 2381250"/>
                <a:gd name="connsiteX4" fmla="*/ 749300 w 1123950"/>
                <a:gd name="connsiteY4" fmla="*/ 177800 h 2381250"/>
                <a:gd name="connsiteX5" fmla="*/ 698500 w 1123950"/>
                <a:gd name="connsiteY5" fmla="*/ 241300 h 2381250"/>
                <a:gd name="connsiteX6" fmla="*/ 609600 w 1123950"/>
                <a:gd name="connsiteY6" fmla="*/ 279400 h 2381250"/>
                <a:gd name="connsiteX7" fmla="*/ 571500 w 1123950"/>
                <a:gd name="connsiteY7" fmla="*/ 355600 h 2381250"/>
                <a:gd name="connsiteX8" fmla="*/ 476250 w 1123950"/>
                <a:gd name="connsiteY8" fmla="*/ 419100 h 2381250"/>
                <a:gd name="connsiteX9" fmla="*/ 438150 w 1123950"/>
                <a:gd name="connsiteY9" fmla="*/ 508000 h 2381250"/>
                <a:gd name="connsiteX10" fmla="*/ 400050 w 1123950"/>
                <a:gd name="connsiteY10" fmla="*/ 615950 h 2381250"/>
                <a:gd name="connsiteX11" fmla="*/ 317500 w 1123950"/>
                <a:gd name="connsiteY11" fmla="*/ 730250 h 2381250"/>
                <a:gd name="connsiteX12" fmla="*/ 273050 w 1123950"/>
                <a:gd name="connsiteY12" fmla="*/ 774700 h 2381250"/>
                <a:gd name="connsiteX13" fmla="*/ 171450 w 1123950"/>
                <a:gd name="connsiteY13" fmla="*/ 844550 h 2381250"/>
                <a:gd name="connsiteX14" fmla="*/ 76200 w 1123950"/>
                <a:gd name="connsiteY14" fmla="*/ 927100 h 2381250"/>
                <a:gd name="connsiteX15" fmla="*/ 25400 w 1123950"/>
                <a:gd name="connsiteY15" fmla="*/ 996950 h 2381250"/>
                <a:gd name="connsiteX16" fmla="*/ 25400 w 1123950"/>
                <a:gd name="connsiteY16" fmla="*/ 1060450 h 2381250"/>
                <a:gd name="connsiteX17" fmla="*/ 57150 w 1123950"/>
                <a:gd name="connsiteY17" fmla="*/ 1155700 h 2381250"/>
                <a:gd name="connsiteX18" fmla="*/ 88900 w 1123950"/>
                <a:gd name="connsiteY18" fmla="*/ 1219200 h 2381250"/>
                <a:gd name="connsiteX19" fmla="*/ 88900 w 1123950"/>
                <a:gd name="connsiteY19" fmla="*/ 1282700 h 2381250"/>
                <a:gd name="connsiteX20" fmla="*/ 57150 w 1123950"/>
                <a:gd name="connsiteY20" fmla="*/ 1371600 h 2381250"/>
                <a:gd name="connsiteX21" fmla="*/ 12700 w 1123950"/>
                <a:gd name="connsiteY21" fmla="*/ 1485900 h 2381250"/>
                <a:gd name="connsiteX22" fmla="*/ 0 w 1123950"/>
                <a:gd name="connsiteY22" fmla="*/ 1549400 h 2381250"/>
                <a:gd name="connsiteX23" fmla="*/ 57150 w 1123950"/>
                <a:gd name="connsiteY23" fmla="*/ 1644650 h 2381250"/>
                <a:gd name="connsiteX24" fmla="*/ 165100 w 1123950"/>
                <a:gd name="connsiteY24" fmla="*/ 1752600 h 2381250"/>
                <a:gd name="connsiteX25" fmla="*/ 234950 w 1123950"/>
                <a:gd name="connsiteY25" fmla="*/ 1835150 h 2381250"/>
                <a:gd name="connsiteX26" fmla="*/ 292100 w 1123950"/>
                <a:gd name="connsiteY26" fmla="*/ 1987550 h 2381250"/>
                <a:gd name="connsiteX27" fmla="*/ 292100 w 1123950"/>
                <a:gd name="connsiteY27" fmla="*/ 2114550 h 2381250"/>
                <a:gd name="connsiteX28" fmla="*/ 349250 w 1123950"/>
                <a:gd name="connsiteY28" fmla="*/ 2292350 h 2381250"/>
                <a:gd name="connsiteX29" fmla="*/ 387350 w 1123950"/>
                <a:gd name="connsiteY29" fmla="*/ 2381250 h 2381250"/>
                <a:gd name="connsiteX30" fmla="*/ 1123950 w 1123950"/>
                <a:gd name="connsiteY30" fmla="*/ 2381250 h 2381250"/>
                <a:gd name="connsiteX31" fmla="*/ 1117600 w 1123950"/>
                <a:gd name="connsiteY31" fmla="*/ 0 h 2381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123950" h="2381250">
                  <a:moveTo>
                    <a:pt x="1117600" y="0"/>
                  </a:moveTo>
                  <a:lnTo>
                    <a:pt x="908050" y="0"/>
                  </a:lnTo>
                  <a:lnTo>
                    <a:pt x="901700" y="50800"/>
                  </a:lnTo>
                  <a:lnTo>
                    <a:pt x="838200" y="88900"/>
                  </a:lnTo>
                  <a:lnTo>
                    <a:pt x="749300" y="177800"/>
                  </a:lnTo>
                  <a:lnTo>
                    <a:pt x="698500" y="241300"/>
                  </a:lnTo>
                  <a:lnTo>
                    <a:pt x="609600" y="279400"/>
                  </a:lnTo>
                  <a:lnTo>
                    <a:pt x="571500" y="355600"/>
                  </a:lnTo>
                  <a:lnTo>
                    <a:pt x="476250" y="419100"/>
                  </a:lnTo>
                  <a:lnTo>
                    <a:pt x="438150" y="508000"/>
                  </a:lnTo>
                  <a:lnTo>
                    <a:pt x="400050" y="615950"/>
                  </a:lnTo>
                  <a:lnTo>
                    <a:pt x="317500" y="730250"/>
                  </a:lnTo>
                  <a:lnTo>
                    <a:pt x="273050" y="774700"/>
                  </a:lnTo>
                  <a:lnTo>
                    <a:pt x="171450" y="844550"/>
                  </a:lnTo>
                  <a:lnTo>
                    <a:pt x="76200" y="927100"/>
                  </a:lnTo>
                  <a:lnTo>
                    <a:pt x="25400" y="996950"/>
                  </a:lnTo>
                  <a:lnTo>
                    <a:pt x="25400" y="1060450"/>
                  </a:lnTo>
                  <a:lnTo>
                    <a:pt x="57150" y="1155700"/>
                  </a:lnTo>
                  <a:lnTo>
                    <a:pt x="88900" y="1219200"/>
                  </a:lnTo>
                  <a:lnTo>
                    <a:pt x="88900" y="1282700"/>
                  </a:lnTo>
                  <a:lnTo>
                    <a:pt x="57150" y="1371600"/>
                  </a:lnTo>
                  <a:lnTo>
                    <a:pt x="12700" y="1485900"/>
                  </a:lnTo>
                  <a:lnTo>
                    <a:pt x="0" y="1549400"/>
                  </a:lnTo>
                  <a:lnTo>
                    <a:pt x="57150" y="1644650"/>
                  </a:lnTo>
                  <a:lnTo>
                    <a:pt x="165100" y="1752600"/>
                  </a:lnTo>
                  <a:lnTo>
                    <a:pt x="234950" y="1835150"/>
                  </a:lnTo>
                  <a:lnTo>
                    <a:pt x="292100" y="1987550"/>
                  </a:lnTo>
                  <a:lnTo>
                    <a:pt x="292100" y="2114550"/>
                  </a:lnTo>
                  <a:lnTo>
                    <a:pt x="349250" y="2292350"/>
                  </a:lnTo>
                  <a:lnTo>
                    <a:pt x="387350" y="2381250"/>
                  </a:lnTo>
                  <a:lnTo>
                    <a:pt x="1123950" y="2381250"/>
                  </a:lnTo>
                  <a:cubicBezTo>
                    <a:pt x="1121833" y="1587500"/>
                    <a:pt x="1119717" y="793750"/>
                    <a:pt x="1117600" y="0"/>
                  </a:cubicBezTo>
                  <a:close/>
                </a:path>
              </a:pathLst>
            </a:custGeom>
            <a:solidFill>
              <a:srgbClr val="E46C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9" name="Forma livre 18"/>
            <p:cNvSpPr/>
            <p:nvPr/>
          </p:nvSpPr>
          <p:spPr>
            <a:xfrm>
              <a:off x="4626874" y="2417192"/>
              <a:ext cx="1162050" cy="2368550"/>
            </a:xfrm>
            <a:custGeom>
              <a:avLst/>
              <a:gdLst>
                <a:gd name="connsiteX0" fmla="*/ 0 w 1162050"/>
                <a:gd name="connsiteY0" fmla="*/ 0 h 2368550"/>
                <a:gd name="connsiteX1" fmla="*/ 361950 w 1162050"/>
                <a:gd name="connsiteY1" fmla="*/ 0 h 2368550"/>
                <a:gd name="connsiteX2" fmla="*/ 425450 w 1162050"/>
                <a:gd name="connsiteY2" fmla="*/ 114300 h 2368550"/>
                <a:gd name="connsiteX3" fmla="*/ 520700 w 1162050"/>
                <a:gd name="connsiteY3" fmla="*/ 196850 h 2368550"/>
                <a:gd name="connsiteX4" fmla="*/ 749300 w 1162050"/>
                <a:gd name="connsiteY4" fmla="*/ 355600 h 2368550"/>
                <a:gd name="connsiteX5" fmla="*/ 787400 w 1162050"/>
                <a:gd name="connsiteY5" fmla="*/ 425450 h 2368550"/>
                <a:gd name="connsiteX6" fmla="*/ 838200 w 1162050"/>
                <a:gd name="connsiteY6" fmla="*/ 584200 h 2368550"/>
                <a:gd name="connsiteX7" fmla="*/ 920750 w 1162050"/>
                <a:gd name="connsiteY7" fmla="*/ 742950 h 2368550"/>
                <a:gd name="connsiteX8" fmla="*/ 1047750 w 1162050"/>
                <a:gd name="connsiteY8" fmla="*/ 863600 h 2368550"/>
                <a:gd name="connsiteX9" fmla="*/ 1162050 w 1162050"/>
                <a:gd name="connsiteY9" fmla="*/ 990600 h 2368550"/>
                <a:gd name="connsiteX10" fmla="*/ 1162050 w 1162050"/>
                <a:gd name="connsiteY10" fmla="*/ 1041400 h 2368550"/>
                <a:gd name="connsiteX11" fmla="*/ 1130300 w 1162050"/>
                <a:gd name="connsiteY11" fmla="*/ 1098550 h 2368550"/>
                <a:gd name="connsiteX12" fmla="*/ 1079500 w 1162050"/>
                <a:gd name="connsiteY12" fmla="*/ 1155700 h 2368550"/>
                <a:gd name="connsiteX13" fmla="*/ 1047750 w 1162050"/>
                <a:gd name="connsiteY13" fmla="*/ 1231900 h 2368550"/>
                <a:gd name="connsiteX14" fmla="*/ 1085850 w 1162050"/>
                <a:gd name="connsiteY14" fmla="*/ 1384300 h 2368550"/>
                <a:gd name="connsiteX15" fmla="*/ 1123950 w 1162050"/>
                <a:gd name="connsiteY15" fmla="*/ 1504950 h 2368550"/>
                <a:gd name="connsiteX16" fmla="*/ 1092200 w 1162050"/>
                <a:gd name="connsiteY16" fmla="*/ 1574800 h 2368550"/>
                <a:gd name="connsiteX17" fmla="*/ 1041400 w 1162050"/>
                <a:gd name="connsiteY17" fmla="*/ 1638300 h 2368550"/>
                <a:gd name="connsiteX18" fmla="*/ 971550 w 1162050"/>
                <a:gd name="connsiteY18" fmla="*/ 1746250 h 2368550"/>
                <a:gd name="connsiteX19" fmla="*/ 895350 w 1162050"/>
                <a:gd name="connsiteY19" fmla="*/ 1803400 h 2368550"/>
                <a:gd name="connsiteX20" fmla="*/ 831850 w 1162050"/>
                <a:gd name="connsiteY20" fmla="*/ 1974850 h 2368550"/>
                <a:gd name="connsiteX21" fmla="*/ 812800 w 1162050"/>
                <a:gd name="connsiteY21" fmla="*/ 2101850 h 2368550"/>
                <a:gd name="connsiteX22" fmla="*/ 768350 w 1162050"/>
                <a:gd name="connsiteY22" fmla="*/ 2279650 h 2368550"/>
                <a:gd name="connsiteX23" fmla="*/ 749300 w 1162050"/>
                <a:gd name="connsiteY23" fmla="*/ 2368550 h 2368550"/>
                <a:gd name="connsiteX24" fmla="*/ 12700 w 1162050"/>
                <a:gd name="connsiteY24" fmla="*/ 2368550 h 2368550"/>
                <a:gd name="connsiteX25" fmla="*/ 0 w 1162050"/>
                <a:gd name="connsiteY25" fmla="*/ 0 h 2368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162050" h="2368550">
                  <a:moveTo>
                    <a:pt x="0" y="0"/>
                  </a:moveTo>
                  <a:lnTo>
                    <a:pt x="361950" y="0"/>
                  </a:lnTo>
                  <a:lnTo>
                    <a:pt x="425450" y="114300"/>
                  </a:lnTo>
                  <a:lnTo>
                    <a:pt x="520700" y="196850"/>
                  </a:lnTo>
                  <a:lnTo>
                    <a:pt x="749300" y="355600"/>
                  </a:lnTo>
                  <a:lnTo>
                    <a:pt x="787400" y="425450"/>
                  </a:lnTo>
                  <a:lnTo>
                    <a:pt x="838200" y="584200"/>
                  </a:lnTo>
                  <a:lnTo>
                    <a:pt x="920750" y="742950"/>
                  </a:lnTo>
                  <a:lnTo>
                    <a:pt x="1047750" y="863600"/>
                  </a:lnTo>
                  <a:lnTo>
                    <a:pt x="1162050" y="990600"/>
                  </a:lnTo>
                  <a:lnTo>
                    <a:pt x="1162050" y="1041400"/>
                  </a:lnTo>
                  <a:lnTo>
                    <a:pt x="1130300" y="1098550"/>
                  </a:lnTo>
                  <a:lnTo>
                    <a:pt x="1079500" y="1155700"/>
                  </a:lnTo>
                  <a:lnTo>
                    <a:pt x="1047750" y="1231900"/>
                  </a:lnTo>
                  <a:lnTo>
                    <a:pt x="1085850" y="1384300"/>
                  </a:lnTo>
                  <a:lnTo>
                    <a:pt x="1123950" y="1504950"/>
                  </a:lnTo>
                  <a:lnTo>
                    <a:pt x="1092200" y="1574800"/>
                  </a:lnTo>
                  <a:lnTo>
                    <a:pt x="1041400" y="1638300"/>
                  </a:lnTo>
                  <a:lnTo>
                    <a:pt x="971550" y="1746250"/>
                  </a:lnTo>
                  <a:lnTo>
                    <a:pt x="895350" y="1803400"/>
                  </a:lnTo>
                  <a:lnTo>
                    <a:pt x="831850" y="1974850"/>
                  </a:lnTo>
                  <a:lnTo>
                    <a:pt x="812800" y="2101850"/>
                  </a:lnTo>
                  <a:lnTo>
                    <a:pt x="768350" y="2279650"/>
                  </a:lnTo>
                  <a:lnTo>
                    <a:pt x="749300" y="2368550"/>
                  </a:lnTo>
                  <a:lnTo>
                    <a:pt x="12700" y="2368550"/>
                  </a:lnTo>
                  <a:cubicBezTo>
                    <a:pt x="8467" y="1579033"/>
                    <a:pt x="4233" y="789517"/>
                    <a:pt x="0" y="0"/>
                  </a:cubicBezTo>
                  <a:close/>
                </a:path>
              </a:pathLst>
            </a:custGeom>
            <a:solidFill>
              <a:srgbClr val="0066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0" name="Forma livre 19"/>
            <p:cNvSpPr/>
            <p:nvPr/>
          </p:nvSpPr>
          <p:spPr>
            <a:xfrm>
              <a:off x="6477000" y="2436242"/>
              <a:ext cx="1098550" cy="2349500"/>
            </a:xfrm>
            <a:custGeom>
              <a:avLst/>
              <a:gdLst>
                <a:gd name="connsiteX0" fmla="*/ 1098550 w 1098550"/>
                <a:gd name="connsiteY0" fmla="*/ 0 h 2349500"/>
                <a:gd name="connsiteX1" fmla="*/ 755650 w 1098550"/>
                <a:gd name="connsiteY1" fmla="*/ 0 h 2349500"/>
                <a:gd name="connsiteX2" fmla="*/ 692150 w 1098550"/>
                <a:gd name="connsiteY2" fmla="*/ 63500 h 2349500"/>
                <a:gd name="connsiteX3" fmla="*/ 603250 w 1098550"/>
                <a:gd name="connsiteY3" fmla="*/ 165100 h 2349500"/>
                <a:gd name="connsiteX4" fmla="*/ 469900 w 1098550"/>
                <a:gd name="connsiteY4" fmla="*/ 304800 h 2349500"/>
                <a:gd name="connsiteX5" fmla="*/ 349250 w 1098550"/>
                <a:gd name="connsiteY5" fmla="*/ 444500 h 2349500"/>
                <a:gd name="connsiteX6" fmla="*/ 298450 w 1098550"/>
                <a:gd name="connsiteY6" fmla="*/ 482600 h 2349500"/>
                <a:gd name="connsiteX7" fmla="*/ 165100 w 1098550"/>
                <a:gd name="connsiteY7" fmla="*/ 577850 h 2349500"/>
                <a:gd name="connsiteX8" fmla="*/ 50800 w 1098550"/>
                <a:gd name="connsiteY8" fmla="*/ 698500 h 2349500"/>
                <a:gd name="connsiteX9" fmla="*/ 69850 w 1098550"/>
                <a:gd name="connsiteY9" fmla="*/ 806450 h 2349500"/>
                <a:gd name="connsiteX10" fmla="*/ 114300 w 1098550"/>
                <a:gd name="connsiteY10" fmla="*/ 895350 h 2349500"/>
                <a:gd name="connsiteX11" fmla="*/ 101600 w 1098550"/>
                <a:gd name="connsiteY11" fmla="*/ 965200 h 2349500"/>
                <a:gd name="connsiteX12" fmla="*/ 31750 w 1098550"/>
                <a:gd name="connsiteY12" fmla="*/ 1130300 h 2349500"/>
                <a:gd name="connsiteX13" fmla="*/ 0 w 1098550"/>
                <a:gd name="connsiteY13" fmla="*/ 1219200 h 2349500"/>
                <a:gd name="connsiteX14" fmla="*/ 38100 w 1098550"/>
                <a:gd name="connsiteY14" fmla="*/ 1346200 h 2349500"/>
                <a:gd name="connsiteX15" fmla="*/ 165100 w 1098550"/>
                <a:gd name="connsiteY15" fmla="*/ 1454150 h 2349500"/>
                <a:gd name="connsiteX16" fmla="*/ 254000 w 1098550"/>
                <a:gd name="connsiteY16" fmla="*/ 1600200 h 2349500"/>
                <a:gd name="connsiteX17" fmla="*/ 279400 w 1098550"/>
                <a:gd name="connsiteY17" fmla="*/ 1803400 h 2349500"/>
                <a:gd name="connsiteX18" fmla="*/ 311150 w 1098550"/>
                <a:gd name="connsiteY18" fmla="*/ 1974850 h 2349500"/>
                <a:gd name="connsiteX19" fmla="*/ 438150 w 1098550"/>
                <a:gd name="connsiteY19" fmla="*/ 2266950 h 2349500"/>
                <a:gd name="connsiteX20" fmla="*/ 457200 w 1098550"/>
                <a:gd name="connsiteY20" fmla="*/ 2349500 h 2349500"/>
                <a:gd name="connsiteX21" fmla="*/ 1085850 w 1098550"/>
                <a:gd name="connsiteY21" fmla="*/ 2349500 h 2349500"/>
                <a:gd name="connsiteX22" fmla="*/ 1098550 w 1098550"/>
                <a:gd name="connsiteY22" fmla="*/ 0 h 2349500"/>
                <a:gd name="connsiteX0" fmla="*/ 1098550 w 1098550"/>
                <a:gd name="connsiteY0" fmla="*/ 0 h 2349500"/>
                <a:gd name="connsiteX1" fmla="*/ 755650 w 1098550"/>
                <a:gd name="connsiteY1" fmla="*/ 0 h 2349500"/>
                <a:gd name="connsiteX2" fmla="*/ 692150 w 1098550"/>
                <a:gd name="connsiteY2" fmla="*/ 63500 h 2349500"/>
                <a:gd name="connsiteX3" fmla="*/ 603250 w 1098550"/>
                <a:gd name="connsiteY3" fmla="*/ 165100 h 2349500"/>
                <a:gd name="connsiteX4" fmla="*/ 469900 w 1098550"/>
                <a:gd name="connsiteY4" fmla="*/ 304800 h 2349500"/>
                <a:gd name="connsiteX5" fmla="*/ 349250 w 1098550"/>
                <a:gd name="connsiteY5" fmla="*/ 444500 h 2349500"/>
                <a:gd name="connsiteX6" fmla="*/ 298450 w 1098550"/>
                <a:gd name="connsiteY6" fmla="*/ 482600 h 2349500"/>
                <a:gd name="connsiteX7" fmla="*/ 165100 w 1098550"/>
                <a:gd name="connsiteY7" fmla="*/ 577850 h 2349500"/>
                <a:gd name="connsiteX8" fmla="*/ 50800 w 1098550"/>
                <a:gd name="connsiteY8" fmla="*/ 698500 h 2349500"/>
                <a:gd name="connsiteX9" fmla="*/ 69850 w 1098550"/>
                <a:gd name="connsiteY9" fmla="*/ 806450 h 2349500"/>
                <a:gd name="connsiteX10" fmla="*/ 114300 w 1098550"/>
                <a:gd name="connsiteY10" fmla="*/ 895350 h 2349500"/>
                <a:gd name="connsiteX11" fmla="*/ 101600 w 1098550"/>
                <a:gd name="connsiteY11" fmla="*/ 965200 h 2349500"/>
                <a:gd name="connsiteX12" fmla="*/ 31750 w 1098550"/>
                <a:gd name="connsiteY12" fmla="*/ 1130300 h 2349500"/>
                <a:gd name="connsiteX13" fmla="*/ 0 w 1098550"/>
                <a:gd name="connsiteY13" fmla="*/ 1219200 h 2349500"/>
                <a:gd name="connsiteX14" fmla="*/ 38100 w 1098550"/>
                <a:gd name="connsiteY14" fmla="*/ 1346200 h 2349500"/>
                <a:gd name="connsiteX15" fmla="*/ 165100 w 1098550"/>
                <a:gd name="connsiteY15" fmla="*/ 1454150 h 2349500"/>
                <a:gd name="connsiteX16" fmla="*/ 254000 w 1098550"/>
                <a:gd name="connsiteY16" fmla="*/ 1600200 h 2349500"/>
                <a:gd name="connsiteX17" fmla="*/ 279400 w 1098550"/>
                <a:gd name="connsiteY17" fmla="*/ 1803400 h 2349500"/>
                <a:gd name="connsiteX18" fmla="*/ 311150 w 1098550"/>
                <a:gd name="connsiteY18" fmla="*/ 1974850 h 2349500"/>
                <a:gd name="connsiteX19" fmla="*/ 438150 w 1098550"/>
                <a:gd name="connsiteY19" fmla="*/ 2266950 h 2349500"/>
                <a:gd name="connsiteX20" fmla="*/ 457200 w 1098550"/>
                <a:gd name="connsiteY20" fmla="*/ 2349500 h 2349500"/>
                <a:gd name="connsiteX21" fmla="*/ 1095375 w 1098550"/>
                <a:gd name="connsiteY21" fmla="*/ 2349500 h 2349500"/>
                <a:gd name="connsiteX22" fmla="*/ 1098550 w 1098550"/>
                <a:gd name="connsiteY22" fmla="*/ 0 h 234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098550" h="2349500">
                  <a:moveTo>
                    <a:pt x="1098550" y="0"/>
                  </a:moveTo>
                  <a:lnTo>
                    <a:pt x="755650" y="0"/>
                  </a:lnTo>
                  <a:lnTo>
                    <a:pt x="692150" y="63500"/>
                  </a:lnTo>
                  <a:lnTo>
                    <a:pt x="603250" y="165100"/>
                  </a:lnTo>
                  <a:lnTo>
                    <a:pt x="469900" y="304800"/>
                  </a:lnTo>
                  <a:lnTo>
                    <a:pt x="349250" y="444500"/>
                  </a:lnTo>
                  <a:lnTo>
                    <a:pt x="298450" y="482600"/>
                  </a:lnTo>
                  <a:lnTo>
                    <a:pt x="165100" y="577850"/>
                  </a:lnTo>
                  <a:lnTo>
                    <a:pt x="50800" y="698500"/>
                  </a:lnTo>
                  <a:lnTo>
                    <a:pt x="69850" y="806450"/>
                  </a:lnTo>
                  <a:lnTo>
                    <a:pt x="114300" y="895350"/>
                  </a:lnTo>
                  <a:lnTo>
                    <a:pt x="101600" y="965200"/>
                  </a:lnTo>
                  <a:lnTo>
                    <a:pt x="31750" y="1130300"/>
                  </a:lnTo>
                  <a:lnTo>
                    <a:pt x="0" y="1219200"/>
                  </a:lnTo>
                  <a:lnTo>
                    <a:pt x="38100" y="1346200"/>
                  </a:lnTo>
                  <a:lnTo>
                    <a:pt x="165100" y="1454150"/>
                  </a:lnTo>
                  <a:lnTo>
                    <a:pt x="254000" y="1600200"/>
                  </a:lnTo>
                  <a:lnTo>
                    <a:pt x="279400" y="1803400"/>
                  </a:lnTo>
                  <a:lnTo>
                    <a:pt x="311150" y="1974850"/>
                  </a:lnTo>
                  <a:lnTo>
                    <a:pt x="438150" y="2266950"/>
                  </a:lnTo>
                  <a:lnTo>
                    <a:pt x="457200" y="2349500"/>
                  </a:lnTo>
                  <a:lnTo>
                    <a:pt x="1095375" y="2349500"/>
                  </a:lnTo>
                  <a:cubicBezTo>
                    <a:pt x="1099608" y="1566333"/>
                    <a:pt x="1094317" y="783167"/>
                    <a:pt x="1098550" y="0"/>
                  </a:cubicBezTo>
                  <a:close/>
                </a:path>
              </a:pathLst>
            </a:custGeom>
            <a:solidFill>
              <a:srgbClr val="E46C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1" name="Forma livre 20"/>
            <p:cNvSpPr/>
            <p:nvPr/>
          </p:nvSpPr>
          <p:spPr>
            <a:xfrm>
              <a:off x="7569200" y="2429892"/>
              <a:ext cx="1092200" cy="2355850"/>
            </a:xfrm>
            <a:custGeom>
              <a:avLst/>
              <a:gdLst>
                <a:gd name="connsiteX0" fmla="*/ 6350 w 1092200"/>
                <a:gd name="connsiteY0" fmla="*/ 0 h 2355850"/>
                <a:gd name="connsiteX1" fmla="*/ 527050 w 1092200"/>
                <a:gd name="connsiteY1" fmla="*/ 0 h 2355850"/>
                <a:gd name="connsiteX2" fmla="*/ 635000 w 1092200"/>
                <a:gd name="connsiteY2" fmla="*/ 133350 h 2355850"/>
                <a:gd name="connsiteX3" fmla="*/ 692150 w 1092200"/>
                <a:gd name="connsiteY3" fmla="*/ 266700 h 2355850"/>
                <a:gd name="connsiteX4" fmla="*/ 850900 w 1092200"/>
                <a:gd name="connsiteY4" fmla="*/ 444500 h 2355850"/>
                <a:gd name="connsiteX5" fmla="*/ 990600 w 1092200"/>
                <a:gd name="connsiteY5" fmla="*/ 565150 h 2355850"/>
                <a:gd name="connsiteX6" fmla="*/ 1085850 w 1092200"/>
                <a:gd name="connsiteY6" fmla="*/ 660400 h 2355850"/>
                <a:gd name="connsiteX7" fmla="*/ 1085850 w 1092200"/>
                <a:gd name="connsiteY7" fmla="*/ 762000 h 2355850"/>
                <a:gd name="connsiteX8" fmla="*/ 1066800 w 1092200"/>
                <a:gd name="connsiteY8" fmla="*/ 831850 h 2355850"/>
                <a:gd name="connsiteX9" fmla="*/ 1022350 w 1092200"/>
                <a:gd name="connsiteY9" fmla="*/ 895350 h 2355850"/>
                <a:gd name="connsiteX10" fmla="*/ 1009650 w 1092200"/>
                <a:gd name="connsiteY10" fmla="*/ 933450 h 2355850"/>
                <a:gd name="connsiteX11" fmla="*/ 1035050 w 1092200"/>
                <a:gd name="connsiteY11" fmla="*/ 1041400 h 2355850"/>
                <a:gd name="connsiteX12" fmla="*/ 1054100 w 1092200"/>
                <a:gd name="connsiteY12" fmla="*/ 1136650 h 2355850"/>
                <a:gd name="connsiteX13" fmla="*/ 1092200 w 1092200"/>
                <a:gd name="connsiteY13" fmla="*/ 1206500 h 2355850"/>
                <a:gd name="connsiteX14" fmla="*/ 1073150 w 1092200"/>
                <a:gd name="connsiteY14" fmla="*/ 1263650 h 2355850"/>
                <a:gd name="connsiteX15" fmla="*/ 1016000 w 1092200"/>
                <a:gd name="connsiteY15" fmla="*/ 1358900 h 2355850"/>
                <a:gd name="connsiteX16" fmla="*/ 908050 w 1092200"/>
                <a:gd name="connsiteY16" fmla="*/ 1441450 h 2355850"/>
                <a:gd name="connsiteX17" fmla="*/ 825500 w 1092200"/>
                <a:gd name="connsiteY17" fmla="*/ 1555750 h 2355850"/>
                <a:gd name="connsiteX18" fmla="*/ 812800 w 1092200"/>
                <a:gd name="connsiteY18" fmla="*/ 1701800 h 2355850"/>
                <a:gd name="connsiteX19" fmla="*/ 762000 w 1092200"/>
                <a:gd name="connsiteY19" fmla="*/ 1943100 h 2355850"/>
                <a:gd name="connsiteX20" fmla="*/ 647700 w 1092200"/>
                <a:gd name="connsiteY20" fmla="*/ 2228850 h 2355850"/>
                <a:gd name="connsiteX21" fmla="*/ 628650 w 1092200"/>
                <a:gd name="connsiteY21" fmla="*/ 2355850 h 2355850"/>
                <a:gd name="connsiteX22" fmla="*/ 0 w 1092200"/>
                <a:gd name="connsiteY22" fmla="*/ 2355850 h 2355850"/>
                <a:gd name="connsiteX23" fmla="*/ 6350 w 1092200"/>
                <a:gd name="connsiteY23" fmla="*/ 0 h 2355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92200" h="2355850">
                  <a:moveTo>
                    <a:pt x="6350" y="0"/>
                  </a:moveTo>
                  <a:lnTo>
                    <a:pt x="527050" y="0"/>
                  </a:lnTo>
                  <a:lnTo>
                    <a:pt x="635000" y="133350"/>
                  </a:lnTo>
                  <a:lnTo>
                    <a:pt x="692150" y="266700"/>
                  </a:lnTo>
                  <a:lnTo>
                    <a:pt x="850900" y="444500"/>
                  </a:lnTo>
                  <a:lnTo>
                    <a:pt x="990600" y="565150"/>
                  </a:lnTo>
                  <a:lnTo>
                    <a:pt x="1085850" y="660400"/>
                  </a:lnTo>
                  <a:lnTo>
                    <a:pt x="1085850" y="762000"/>
                  </a:lnTo>
                  <a:lnTo>
                    <a:pt x="1066800" y="831850"/>
                  </a:lnTo>
                  <a:lnTo>
                    <a:pt x="1022350" y="895350"/>
                  </a:lnTo>
                  <a:lnTo>
                    <a:pt x="1009650" y="933450"/>
                  </a:lnTo>
                  <a:lnTo>
                    <a:pt x="1035050" y="1041400"/>
                  </a:lnTo>
                  <a:lnTo>
                    <a:pt x="1054100" y="1136650"/>
                  </a:lnTo>
                  <a:lnTo>
                    <a:pt x="1092200" y="1206500"/>
                  </a:lnTo>
                  <a:lnTo>
                    <a:pt x="1073150" y="1263650"/>
                  </a:lnTo>
                  <a:lnTo>
                    <a:pt x="1016000" y="1358900"/>
                  </a:lnTo>
                  <a:lnTo>
                    <a:pt x="908050" y="1441450"/>
                  </a:lnTo>
                  <a:lnTo>
                    <a:pt x="825500" y="1555750"/>
                  </a:lnTo>
                  <a:lnTo>
                    <a:pt x="812800" y="1701800"/>
                  </a:lnTo>
                  <a:lnTo>
                    <a:pt x="762000" y="1943100"/>
                  </a:lnTo>
                  <a:lnTo>
                    <a:pt x="647700" y="2228850"/>
                  </a:lnTo>
                  <a:lnTo>
                    <a:pt x="628650" y="2355850"/>
                  </a:lnTo>
                  <a:lnTo>
                    <a:pt x="0" y="2355850"/>
                  </a:lnTo>
                  <a:cubicBezTo>
                    <a:pt x="2117" y="1570567"/>
                    <a:pt x="4233" y="785283"/>
                    <a:pt x="6350" y="0"/>
                  </a:cubicBezTo>
                  <a:close/>
                </a:path>
              </a:pathLst>
            </a:custGeom>
            <a:solidFill>
              <a:srgbClr val="0066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cxnSp>
          <p:nvCxnSpPr>
            <p:cNvPr id="25" name="Conector reto 24"/>
            <p:cNvCxnSpPr/>
            <p:nvPr/>
          </p:nvCxnSpPr>
          <p:spPr>
            <a:xfrm>
              <a:off x="4034036" y="2423542"/>
              <a:ext cx="1296144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ector reto 29"/>
            <p:cNvCxnSpPr/>
            <p:nvPr/>
          </p:nvCxnSpPr>
          <p:spPr>
            <a:xfrm>
              <a:off x="7116128" y="2425024"/>
              <a:ext cx="1296144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tângulo 25"/>
            <p:cNvSpPr/>
            <p:nvPr/>
          </p:nvSpPr>
          <p:spPr>
            <a:xfrm>
              <a:off x="3533972" y="5906673"/>
              <a:ext cx="166514" cy="166514"/>
            </a:xfrm>
            <a:prstGeom prst="rect">
              <a:avLst/>
            </a:prstGeom>
            <a:solidFill>
              <a:srgbClr val="E46C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2" name="Retângulo 31"/>
            <p:cNvSpPr/>
            <p:nvPr/>
          </p:nvSpPr>
          <p:spPr>
            <a:xfrm>
              <a:off x="4735610" y="5906673"/>
              <a:ext cx="166514" cy="166514"/>
            </a:xfrm>
            <a:prstGeom prst="rect">
              <a:avLst/>
            </a:prstGeom>
            <a:solidFill>
              <a:srgbClr val="0066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7" name="CaixaDeTexto 26"/>
            <p:cNvSpPr txBox="1"/>
            <p:nvPr/>
          </p:nvSpPr>
          <p:spPr>
            <a:xfrm>
              <a:off x="3709715" y="5805264"/>
              <a:ext cx="9621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 smtClean="0"/>
                <a:t>Homens</a:t>
              </a:r>
              <a:endParaRPr lang="pt-BR" dirty="0"/>
            </a:p>
          </p:txBody>
        </p:sp>
        <p:sp>
          <p:nvSpPr>
            <p:cNvPr id="35" name="CaixaDeTexto 34"/>
            <p:cNvSpPr txBox="1"/>
            <p:nvPr/>
          </p:nvSpPr>
          <p:spPr>
            <a:xfrm>
              <a:off x="4902124" y="5805264"/>
              <a:ext cx="10761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 smtClean="0"/>
                <a:t>Mulheres</a:t>
              </a:r>
              <a:endParaRPr lang="pt-BR" dirty="0"/>
            </a:p>
          </p:txBody>
        </p:sp>
        <p:sp>
          <p:nvSpPr>
            <p:cNvPr id="28" name="CaixaDeTexto 27"/>
            <p:cNvSpPr txBox="1"/>
            <p:nvPr/>
          </p:nvSpPr>
          <p:spPr>
            <a:xfrm rot="16200000">
              <a:off x="1334983" y="3766440"/>
              <a:ext cx="811440" cy="28798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70000"/>
                </a:lnSpc>
              </a:pPr>
              <a:r>
                <a:rPr lang="pt-BR" sz="1200" dirty="0" smtClean="0"/>
                <a:t>2.000.000</a:t>
              </a:r>
            </a:p>
            <a:p>
              <a:pPr algn="r">
                <a:lnSpc>
                  <a:spcPct val="170000"/>
                </a:lnSpc>
              </a:pPr>
              <a:r>
                <a:rPr lang="pt-BR" sz="1200" dirty="0" smtClean="0"/>
                <a:t>1.500.000</a:t>
              </a:r>
            </a:p>
            <a:p>
              <a:pPr algn="r">
                <a:lnSpc>
                  <a:spcPct val="170000"/>
                </a:lnSpc>
              </a:pPr>
              <a:r>
                <a:rPr lang="pt-BR" sz="1200" dirty="0" smtClean="0"/>
                <a:t>1.000.000</a:t>
              </a:r>
            </a:p>
            <a:p>
              <a:pPr algn="r">
                <a:lnSpc>
                  <a:spcPct val="170000"/>
                </a:lnSpc>
              </a:pPr>
              <a:r>
                <a:rPr lang="pt-BR" sz="1200" dirty="0" smtClean="0"/>
                <a:t>500.000</a:t>
              </a:r>
            </a:p>
            <a:p>
              <a:pPr algn="r">
                <a:lnSpc>
                  <a:spcPct val="170000"/>
                </a:lnSpc>
              </a:pPr>
              <a:r>
                <a:rPr lang="pt-BR" sz="1200" dirty="0" smtClean="0"/>
                <a:t>0</a:t>
              </a:r>
            </a:p>
            <a:p>
              <a:pPr algn="r">
                <a:lnSpc>
                  <a:spcPct val="170000"/>
                </a:lnSpc>
              </a:pPr>
              <a:r>
                <a:rPr lang="pt-BR" sz="1200" dirty="0"/>
                <a:t>500.000</a:t>
              </a:r>
            </a:p>
            <a:p>
              <a:pPr algn="r">
                <a:lnSpc>
                  <a:spcPct val="170000"/>
                </a:lnSpc>
              </a:pPr>
              <a:r>
                <a:rPr lang="pt-BR" sz="1200" dirty="0"/>
                <a:t>1.000.000</a:t>
              </a:r>
            </a:p>
            <a:p>
              <a:pPr algn="r">
                <a:lnSpc>
                  <a:spcPct val="170000"/>
                </a:lnSpc>
              </a:pPr>
              <a:r>
                <a:rPr lang="pt-BR" sz="1200" dirty="0" smtClean="0"/>
                <a:t>1.500.000</a:t>
              </a:r>
              <a:endParaRPr lang="pt-BR" sz="1200" dirty="0"/>
            </a:p>
            <a:p>
              <a:pPr algn="r">
                <a:lnSpc>
                  <a:spcPct val="170000"/>
                </a:lnSpc>
              </a:pPr>
              <a:r>
                <a:rPr lang="pt-BR" sz="1200" dirty="0" smtClean="0"/>
                <a:t>2.000.000</a:t>
              </a:r>
              <a:endParaRPr lang="pt-BR" sz="1200" dirty="0"/>
            </a:p>
          </p:txBody>
        </p:sp>
        <p:sp>
          <p:nvSpPr>
            <p:cNvPr id="41" name="CaixaDeTexto 40"/>
            <p:cNvSpPr txBox="1"/>
            <p:nvPr/>
          </p:nvSpPr>
          <p:spPr>
            <a:xfrm rot="16200000">
              <a:off x="4250502" y="3766440"/>
              <a:ext cx="811440" cy="28798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70000"/>
                </a:lnSpc>
              </a:pPr>
              <a:r>
                <a:rPr lang="pt-BR" sz="1200" dirty="0" smtClean="0"/>
                <a:t>2.000.000</a:t>
              </a:r>
            </a:p>
            <a:p>
              <a:pPr algn="r">
                <a:lnSpc>
                  <a:spcPct val="170000"/>
                </a:lnSpc>
              </a:pPr>
              <a:r>
                <a:rPr lang="pt-BR" sz="1200" dirty="0" smtClean="0"/>
                <a:t>1.500.000</a:t>
              </a:r>
            </a:p>
            <a:p>
              <a:pPr algn="r">
                <a:lnSpc>
                  <a:spcPct val="170000"/>
                </a:lnSpc>
              </a:pPr>
              <a:r>
                <a:rPr lang="pt-BR" sz="1200" dirty="0" smtClean="0"/>
                <a:t>1.000.000</a:t>
              </a:r>
            </a:p>
            <a:p>
              <a:pPr algn="r">
                <a:lnSpc>
                  <a:spcPct val="170000"/>
                </a:lnSpc>
              </a:pPr>
              <a:r>
                <a:rPr lang="pt-BR" sz="1200" dirty="0" smtClean="0"/>
                <a:t>500.000</a:t>
              </a:r>
            </a:p>
            <a:p>
              <a:pPr algn="r">
                <a:lnSpc>
                  <a:spcPct val="170000"/>
                </a:lnSpc>
              </a:pPr>
              <a:r>
                <a:rPr lang="pt-BR" sz="1200" dirty="0" smtClean="0"/>
                <a:t>0</a:t>
              </a:r>
            </a:p>
            <a:p>
              <a:pPr algn="r">
                <a:lnSpc>
                  <a:spcPct val="170000"/>
                </a:lnSpc>
              </a:pPr>
              <a:r>
                <a:rPr lang="pt-BR" sz="1200" dirty="0"/>
                <a:t>500.000</a:t>
              </a:r>
            </a:p>
            <a:p>
              <a:pPr algn="r">
                <a:lnSpc>
                  <a:spcPct val="170000"/>
                </a:lnSpc>
              </a:pPr>
              <a:r>
                <a:rPr lang="pt-BR" sz="1200" dirty="0"/>
                <a:t>1.000.000</a:t>
              </a:r>
            </a:p>
            <a:p>
              <a:pPr algn="r">
                <a:lnSpc>
                  <a:spcPct val="170000"/>
                </a:lnSpc>
              </a:pPr>
              <a:r>
                <a:rPr lang="pt-BR" sz="1200" dirty="0" smtClean="0"/>
                <a:t>1.500.000</a:t>
              </a:r>
              <a:endParaRPr lang="pt-BR" sz="1200" dirty="0"/>
            </a:p>
            <a:p>
              <a:pPr algn="r">
                <a:lnSpc>
                  <a:spcPct val="170000"/>
                </a:lnSpc>
              </a:pPr>
              <a:r>
                <a:rPr lang="pt-BR" sz="1200" dirty="0" smtClean="0"/>
                <a:t>2.000.000</a:t>
              </a:r>
              <a:endParaRPr lang="pt-BR" sz="1200" dirty="0"/>
            </a:p>
          </p:txBody>
        </p:sp>
        <p:sp>
          <p:nvSpPr>
            <p:cNvPr id="42" name="CaixaDeTexto 41"/>
            <p:cNvSpPr txBox="1"/>
            <p:nvPr/>
          </p:nvSpPr>
          <p:spPr>
            <a:xfrm rot="16200000">
              <a:off x="7170421" y="3766440"/>
              <a:ext cx="811440" cy="28798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70000"/>
                </a:lnSpc>
              </a:pPr>
              <a:r>
                <a:rPr lang="pt-BR" sz="1200" dirty="0" smtClean="0"/>
                <a:t>2.000.000</a:t>
              </a:r>
            </a:p>
            <a:p>
              <a:pPr algn="r">
                <a:lnSpc>
                  <a:spcPct val="170000"/>
                </a:lnSpc>
              </a:pPr>
              <a:r>
                <a:rPr lang="pt-BR" sz="1200" dirty="0" smtClean="0"/>
                <a:t>1.500.000</a:t>
              </a:r>
            </a:p>
            <a:p>
              <a:pPr algn="r">
                <a:lnSpc>
                  <a:spcPct val="170000"/>
                </a:lnSpc>
              </a:pPr>
              <a:r>
                <a:rPr lang="pt-BR" sz="1200" dirty="0" smtClean="0"/>
                <a:t>1.000.000</a:t>
              </a:r>
            </a:p>
            <a:p>
              <a:pPr algn="r">
                <a:lnSpc>
                  <a:spcPct val="170000"/>
                </a:lnSpc>
              </a:pPr>
              <a:r>
                <a:rPr lang="pt-BR" sz="1200" dirty="0" smtClean="0"/>
                <a:t>500.000</a:t>
              </a:r>
            </a:p>
            <a:p>
              <a:pPr algn="r">
                <a:lnSpc>
                  <a:spcPct val="170000"/>
                </a:lnSpc>
              </a:pPr>
              <a:r>
                <a:rPr lang="pt-BR" sz="1200" dirty="0" smtClean="0"/>
                <a:t>0</a:t>
              </a:r>
            </a:p>
            <a:p>
              <a:pPr algn="r">
                <a:lnSpc>
                  <a:spcPct val="170000"/>
                </a:lnSpc>
              </a:pPr>
              <a:r>
                <a:rPr lang="pt-BR" sz="1200" dirty="0"/>
                <a:t>500.000</a:t>
              </a:r>
            </a:p>
            <a:p>
              <a:pPr algn="r">
                <a:lnSpc>
                  <a:spcPct val="170000"/>
                </a:lnSpc>
              </a:pPr>
              <a:r>
                <a:rPr lang="pt-BR" sz="1200" dirty="0"/>
                <a:t>1.000.000</a:t>
              </a:r>
            </a:p>
            <a:p>
              <a:pPr algn="r">
                <a:lnSpc>
                  <a:spcPct val="170000"/>
                </a:lnSpc>
              </a:pPr>
              <a:r>
                <a:rPr lang="pt-BR" sz="1200" dirty="0" smtClean="0"/>
                <a:t>1.500.000</a:t>
              </a:r>
              <a:endParaRPr lang="pt-BR" sz="1200" dirty="0"/>
            </a:p>
            <a:p>
              <a:pPr algn="r">
                <a:lnSpc>
                  <a:spcPct val="170000"/>
                </a:lnSpc>
              </a:pPr>
              <a:r>
                <a:rPr lang="pt-BR" sz="1200" dirty="0" smtClean="0"/>
                <a:t>2.000.000</a:t>
              </a:r>
              <a:endParaRPr lang="pt-BR" sz="1200" dirty="0"/>
            </a:p>
          </p:txBody>
        </p:sp>
        <p:sp>
          <p:nvSpPr>
            <p:cNvPr id="107" name="CaixaDeTexto 106"/>
            <p:cNvSpPr txBox="1"/>
            <p:nvPr/>
          </p:nvSpPr>
          <p:spPr>
            <a:xfrm>
              <a:off x="3123364" y="2355555"/>
              <a:ext cx="261610" cy="326159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none" rtlCol="0">
              <a:noAutofit/>
            </a:bodyPr>
            <a:lstStyle/>
            <a:p>
              <a:pPr algn="r">
                <a:lnSpc>
                  <a:spcPct val="98000"/>
                </a:lnSpc>
              </a:pPr>
              <a:r>
                <a:rPr lang="pt-BR" sz="600" dirty="0" smtClean="0"/>
                <a:t>78</a:t>
              </a:r>
            </a:p>
            <a:p>
              <a:pPr algn="r">
                <a:lnSpc>
                  <a:spcPct val="98000"/>
                </a:lnSpc>
              </a:pPr>
              <a:r>
                <a:rPr lang="pt-BR" sz="600" dirty="0" smtClean="0"/>
                <a:t>75</a:t>
              </a:r>
            </a:p>
            <a:p>
              <a:pPr algn="r">
                <a:lnSpc>
                  <a:spcPct val="98000"/>
                </a:lnSpc>
              </a:pPr>
              <a:r>
                <a:rPr lang="pt-BR" sz="600" dirty="0" smtClean="0"/>
                <a:t>72</a:t>
              </a:r>
            </a:p>
            <a:p>
              <a:pPr algn="r">
                <a:lnSpc>
                  <a:spcPct val="98000"/>
                </a:lnSpc>
              </a:pPr>
              <a:r>
                <a:rPr lang="pt-BR" sz="600" dirty="0" smtClean="0"/>
                <a:t>69</a:t>
              </a:r>
            </a:p>
            <a:p>
              <a:pPr algn="r">
                <a:lnSpc>
                  <a:spcPct val="98000"/>
                </a:lnSpc>
              </a:pPr>
              <a:r>
                <a:rPr lang="pt-BR" sz="600" dirty="0" smtClean="0"/>
                <a:t>66</a:t>
              </a:r>
            </a:p>
            <a:p>
              <a:pPr algn="r">
                <a:lnSpc>
                  <a:spcPct val="98000"/>
                </a:lnSpc>
              </a:pPr>
              <a:r>
                <a:rPr lang="pt-BR" sz="600" dirty="0" smtClean="0"/>
                <a:t>63</a:t>
              </a:r>
            </a:p>
            <a:p>
              <a:pPr algn="r">
                <a:lnSpc>
                  <a:spcPct val="98000"/>
                </a:lnSpc>
              </a:pPr>
              <a:r>
                <a:rPr lang="pt-BR" sz="600" dirty="0" smtClean="0"/>
                <a:t>60</a:t>
              </a:r>
            </a:p>
            <a:p>
              <a:pPr algn="r">
                <a:lnSpc>
                  <a:spcPct val="98000"/>
                </a:lnSpc>
              </a:pPr>
              <a:r>
                <a:rPr lang="pt-BR" sz="600" dirty="0" smtClean="0"/>
                <a:t>57</a:t>
              </a:r>
            </a:p>
            <a:p>
              <a:pPr algn="r">
                <a:lnSpc>
                  <a:spcPct val="98000"/>
                </a:lnSpc>
              </a:pPr>
              <a:r>
                <a:rPr lang="pt-BR" sz="600" dirty="0" smtClean="0"/>
                <a:t>54</a:t>
              </a:r>
            </a:p>
            <a:p>
              <a:pPr algn="r">
                <a:lnSpc>
                  <a:spcPct val="98000"/>
                </a:lnSpc>
              </a:pPr>
              <a:r>
                <a:rPr lang="pt-BR" sz="600" dirty="0" smtClean="0"/>
                <a:t>51</a:t>
              </a:r>
            </a:p>
            <a:p>
              <a:pPr algn="r">
                <a:lnSpc>
                  <a:spcPct val="98000"/>
                </a:lnSpc>
              </a:pPr>
              <a:r>
                <a:rPr lang="pt-BR" sz="600" dirty="0" smtClean="0"/>
                <a:t>48</a:t>
              </a:r>
            </a:p>
            <a:p>
              <a:pPr algn="r">
                <a:lnSpc>
                  <a:spcPct val="98000"/>
                </a:lnSpc>
              </a:pPr>
              <a:r>
                <a:rPr lang="pt-BR" sz="600" dirty="0" smtClean="0"/>
                <a:t>45</a:t>
              </a:r>
            </a:p>
            <a:p>
              <a:pPr algn="r">
                <a:lnSpc>
                  <a:spcPct val="98000"/>
                </a:lnSpc>
              </a:pPr>
              <a:r>
                <a:rPr lang="pt-BR" sz="600" dirty="0" smtClean="0"/>
                <a:t>42</a:t>
              </a:r>
            </a:p>
            <a:p>
              <a:pPr algn="r">
                <a:lnSpc>
                  <a:spcPct val="98000"/>
                </a:lnSpc>
              </a:pPr>
              <a:r>
                <a:rPr lang="pt-BR" sz="600" dirty="0" smtClean="0"/>
                <a:t>39</a:t>
              </a:r>
            </a:p>
            <a:p>
              <a:pPr algn="r">
                <a:lnSpc>
                  <a:spcPct val="98000"/>
                </a:lnSpc>
              </a:pPr>
              <a:r>
                <a:rPr lang="pt-BR" sz="600" dirty="0" smtClean="0"/>
                <a:t>36</a:t>
              </a:r>
            </a:p>
            <a:p>
              <a:pPr algn="r">
                <a:lnSpc>
                  <a:spcPct val="98000"/>
                </a:lnSpc>
              </a:pPr>
              <a:r>
                <a:rPr lang="pt-BR" sz="600" dirty="0" smtClean="0"/>
                <a:t>33</a:t>
              </a:r>
            </a:p>
            <a:p>
              <a:pPr algn="r">
                <a:lnSpc>
                  <a:spcPct val="98000"/>
                </a:lnSpc>
              </a:pPr>
              <a:r>
                <a:rPr lang="pt-BR" sz="600" dirty="0" smtClean="0"/>
                <a:t>30</a:t>
              </a:r>
            </a:p>
            <a:p>
              <a:pPr algn="r">
                <a:lnSpc>
                  <a:spcPct val="98000"/>
                </a:lnSpc>
              </a:pPr>
              <a:r>
                <a:rPr lang="pt-BR" sz="600" dirty="0" smtClean="0"/>
                <a:t>27</a:t>
              </a:r>
            </a:p>
            <a:p>
              <a:pPr algn="r">
                <a:lnSpc>
                  <a:spcPct val="98000"/>
                </a:lnSpc>
              </a:pPr>
              <a:r>
                <a:rPr lang="pt-BR" sz="600" dirty="0" smtClean="0"/>
                <a:t>24</a:t>
              </a:r>
            </a:p>
            <a:p>
              <a:pPr algn="r">
                <a:lnSpc>
                  <a:spcPct val="98000"/>
                </a:lnSpc>
              </a:pPr>
              <a:r>
                <a:rPr lang="pt-BR" sz="600" dirty="0" smtClean="0"/>
                <a:t>21</a:t>
              </a:r>
            </a:p>
            <a:p>
              <a:pPr algn="r">
                <a:lnSpc>
                  <a:spcPct val="98000"/>
                </a:lnSpc>
              </a:pPr>
              <a:r>
                <a:rPr lang="pt-BR" sz="600" dirty="0" smtClean="0"/>
                <a:t>18</a:t>
              </a:r>
            </a:p>
            <a:p>
              <a:pPr algn="r">
                <a:lnSpc>
                  <a:spcPct val="98000"/>
                </a:lnSpc>
              </a:pPr>
              <a:r>
                <a:rPr lang="pt-BR" sz="600" dirty="0" smtClean="0"/>
                <a:t>15</a:t>
              </a:r>
            </a:p>
            <a:p>
              <a:pPr algn="r">
                <a:lnSpc>
                  <a:spcPct val="98000"/>
                </a:lnSpc>
              </a:pPr>
              <a:r>
                <a:rPr lang="pt-BR" sz="600" dirty="0" smtClean="0"/>
                <a:t>12</a:t>
              </a:r>
            </a:p>
            <a:p>
              <a:pPr algn="r">
                <a:lnSpc>
                  <a:spcPct val="98000"/>
                </a:lnSpc>
              </a:pPr>
              <a:r>
                <a:rPr lang="pt-BR" sz="600" dirty="0" smtClean="0"/>
                <a:t>9</a:t>
              </a:r>
            </a:p>
            <a:p>
              <a:pPr algn="r">
                <a:lnSpc>
                  <a:spcPct val="98000"/>
                </a:lnSpc>
              </a:pPr>
              <a:r>
                <a:rPr lang="pt-BR" sz="600" dirty="0" smtClean="0"/>
                <a:t>6</a:t>
              </a:r>
            </a:p>
            <a:p>
              <a:pPr algn="r">
                <a:lnSpc>
                  <a:spcPct val="98000"/>
                </a:lnSpc>
              </a:pPr>
              <a:r>
                <a:rPr lang="pt-BR" sz="600" dirty="0" smtClean="0"/>
                <a:t>3</a:t>
              </a:r>
            </a:p>
            <a:p>
              <a:pPr algn="r">
                <a:lnSpc>
                  <a:spcPct val="98000"/>
                </a:lnSpc>
              </a:pPr>
              <a:r>
                <a:rPr lang="pt-BR" sz="600" dirty="0"/>
                <a:t>0</a:t>
              </a:r>
            </a:p>
          </p:txBody>
        </p:sp>
        <p:sp>
          <p:nvSpPr>
            <p:cNvPr id="136" name="CaixaDeTexto 135"/>
            <p:cNvSpPr txBox="1"/>
            <p:nvPr/>
          </p:nvSpPr>
          <p:spPr>
            <a:xfrm>
              <a:off x="6012160" y="2355555"/>
              <a:ext cx="261610" cy="326159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none" rtlCol="0">
              <a:noAutofit/>
            </a:bodyPr>
            <a:lstStyle/>
            <a:p>
              <a:pPr algn="r">
                <a:lnSpc>
                  <a:spcPct val="98000"/>
                </a:lnSpc>
              </a:pPr>
              <a:r>
                <a:rPr lang="pt-BR" sz="600" dirty="0" smtClean="0"/>
                <a:t>78</a:t>
              </a:r>
            </a:p>
            <a:p>
              <a:pPr algn="r">
                <a:lnSpc>
                  <a:spcPct val="98000"/>
                </a:lnSpc>
              </a:pPr>
              <a:r>
                <a:rPr lang="pt-BR" sz="600" dirty="0" smtClean="0"/>
                <a:t>75</a:t>
              </a:r>
            </a:p>
            <a:p>
              <a:pPr algn="r">
                <a:lnSpc>
                  <a:spcPct val="98000"/>
                </a:lnSpc>
              </a:pPr>
              <a:r>
                <a:rPr lang="pt-BR" sz="600" dirty="0" smtClean="0"/>
                <a:t>72</a:t>
              </a:r>
            </a:p>
            <a:p>
              <a:pPr algn="r">
                <a:lnSpc>
                  <a:spcPct val="98000"/>
                </a:lnSpc>
              </a:pPr>
              <a:r>
                <a:rPr lang="pt-BR" sz="600" dirty="0" smtClean="0"/>
                <a:t>69</a:t>
              </a:r>
            </a:p>
            <a:p>
              <a:pPr algn="r">
                <a:lnSpc>
                  <a:spcPct val="98000"/>
                </a:lnSpc>
              </a:pPr>
              <a:r>
                <a:rPr lang="pt-BR" sz="600" dirty="0" smtClean="0"/>
                <a:t>66</a:t>
              </a:r>
            </a:p>
            <a:p>
              <a:pPr algn="r">
                <a:lnSpc>
                  <a:spcPct val="98000"/>
                </a:lnSpc>
              </a:pPr>
              <a:r>
                <a:rPr lang="pt-BR" sz="600" dirty="0" smtClean="0"/>
                <a:t>63</a:t>
              </a:r>
            </a:p>
            <a:p>
              <a:pPr algn="r">
                <a:lnSpc>
                  <a:spcPct val="98000"/>
                </a:lnSpc>
              </a:pPr>
              <a:r>
                <a:rPr lang="pt-BR" sz="600" dirty="0" smtClean="0"/>
                <a:t>60</a:t>
              </a:r>
            </a:p>
            <a:p>
              <a:pPr algn="r">
                <a:lnSpc>
                  <a:spcPct val="98000"/>
                </a:lnSpc>
              </a:pPr>
              <a:r>
                <a:rPr lang="pt-BR" sz="600" dirty="0" smtClean="0"/>
                <a:t>57</a:t>
              </a:r>
            </a:p>
            <a:p>
              <a:pPr algn="r">
                <a:lnSpc>
                  <a:spcPct val="98000"/>
                </a:lnSpc>
              </a:pPr>
              <a:r>
                <a:rPr lang="pt-BR" sz="600" dirty="0" smtClean="0"/>
                <a:t>54</a:t>
              </a:r>
            </a:p>
            <a:p>
              <a:pPr algn="r">
                <a:lnSpc>
                  <a:spcPct val="98000"/>
                </a:lnSpc>
              </a:pPr>
              <a:r>
                <a:rPr lang="pt-BR" sz="600" dirty="0" smtClean="0"/>
                <a:t>51</a:t>
              </a:r>
            </a:p>
            <a:p>
              <a:pPr algn="r">
                <a:lnSpc>
                  <a:spcPct val="98000"/>
                </a:lnSpc>
              </a:pPr>
              <a:r>
                <a:rPr lang="pt-BR" sz="600" dirty="0" smtClean="0"/>
                <a:t>48</a:t>
              </a:r>
            </a:p>
            <a:p>
              <a:pPr algn="r">
                <a:lnSpc>
                  <a:spcPct val="98000"/>
                </a:lnSpc>
              </a:pPr>
              <a:r>
                <a:rPr lang="pt-BR" sz="600" dirty="0" smtClean="0"/>
                <a:t>45</a:t>
              </a:r>
            </a:p>
            <a:p>
              <a:pPr algn="r">
                <a:lnSpc>
                  <a:spcPct val="98000"/>
                </a:lnSpc>
              </a:pPr>
              <a:r>
                <a:rPr lang="pt-BR" sz="600" dirty="0" smtClean="0"/>
                <a:t>42</a:t>
              </a:r>
            </a:p>
            <a:p>
              <a:pPr algn="r">
                <a:lnSpc>
                  <a:spcPct val="98000"/>
                </a:lnSpc>
              </a:pPr>
              <a:r>
                <a:rPr lang="pt-BR" sz="600" dirty="0" smtClean="0"/>
                <a:t>39</a:t>
              </a:r>
            </a:p>
            <a:p>
              <a:pPr algn="r">
                <a:lnSpc>
                  <a:spcPct val="98000"/>
                </a:lnSpc>
              </a:pPr>
              <a:r>
                <a:rPr lang="pt-BR" sz="600" dirty="0" smtClean="0"/>
                <a:t>36</a:t>
              </a:r>
            </a:p>
            <a:p>
              <a:pPr algn="r">
                <a:lnSpc>
                  <a:spcPct val="98000"/>
                </a:lnSpc>
              </a:pPr>
              <a:r>
                <a:rPr lang="pt-BR" sz="600" dirty="0" smtClean="0"/>
                <a:t>33</a:t>
              </a:r>
            </a:p>
            <a:p>
              <a:pPr algn="r">
                <a:lnSpc>
                  <a:spcPct val="98000"/>
                </a:lnSpc>
              </a:pPr>
              <a:r>
                <a:rPr lang="pt-BR" sz="600" dirty="0" smtClean="0"/>
                <a:t>30</a:t>
              </a:r>
            </a:p>
            <a:p>
              <a:pPr algn="r">
                <a:lnSpc>
                  <a:spcPct val="98000"/>
                </a:lnSpc>
              </a:pPr>
              <a:r>
                <a:rPr lang="pt-BR" sz="600" dirty="0" smtClean="0"/>
                <a:t>27</a:t>
              </a:r>
            </a:p>
            <a:p>
              <a:pPr algn="r">
                <a:lnSpc>
                  <a:spcPct val="98000"/>
                </a:lnSpc>
              </a:pPr>
              <a:r>
                <a:rPr lang="pt-BR" sz="600" dirty="0" smtClean="0"/>
                <a:t>24</a:t>
              </a:r>
            </a:p>
            <a:p>
              <a:pPr algn="r">
                <a:lnSpc>
                  <a:spcPct val="98000"/>
                </a:lnSpc>
              </a:pPr>
              <a:r>
                <a:rPr lang="pt-BR" sz="600" dirty="0" smtClean="0"/>
                <a:t>21</a:t>
              </a:r>
            </a:p>
            <a:p>
              <a:pPr algn="r">
                <a:lnSpc>
                  <a:spcPct val="98000"/>
                </a:lnSpc>
              </a:pPr>
              <a:r>
                <a:rPr lang="pt-BR" sz="600" dirty="0" smtClean="0"/>
                <a:t>18</a:t>
              </a:r>
            </a:p>
            <a:p>
              <a:pPr algn="r">
                <a:lnSpc>
                  <a:spcPct val="98000"/>
                </a:lnSpc>
              </a:pPr>
              <a:r>
                <a:rPr lang="pt-BR" sz="600" dirty="0" smtClean="0"/>
                <a:t>15</a:t>
              </a:r>
            </a:p>
            <a:p>
              <a:pPr algn="r">
                <a:lnSpc>
                  <a:spcPct val="98000"/>
                </a:lnSpc>
              </a:pPr>
              <a:r>
                <a:rPr lang="pt-BR" sz="600" dirty="0" smtClean="0"/>
                <a:t>12</a:t>
              </a:r>
            </a:p>
            <a:p>
              <a:pPr algn="r">
                <a:lnSpc>
                  <a:spcPct val="98000"/>
                </a:lnSpc>
              </a:pPr>
              <a:r>
                <a:rPr lang="pt-BR" sz="600" dirty="0" smtClean="0"/>
                <a:t>9</a:t>
              </a:r>
            </a:p>
            <a:p>
              <a:pPr algn="r">
                <a:lnSpc>
                  <a:spcPct val="98000"/>
                </a:lnSpc>
              </a:pPr>
              <a:r>
                <a:rPr lang="pt-BR" sz="600" dirty="0" smtClean="0"/>
                <a:t>6</a:t>
              </a:r>
            </a:p>
            <a:p>
              <a:pPr algn="r">
                <a:lnSpc>
                  <a:spcPct val="98000"/>
                </a:lnSpc>
              </a:pPr>
              <a:r>
                <a:rPr lang="pt-BR" sz="600" dirty="0" smtClean="0"/>
                <a:t>3</a:t>
              </a:r>
            </a:p>
            <a:p>
              <a:pPr algn="r">
                <a:lnSpc>
                  <a:spcPct val="98000"/>
                </a:lnSpc>
              </a:pPr>
              <a:r>
                <a:rPr lang="pt-BR" sz="600" dirty="0"/>
                <a:t>0</a:t>
              </a:r>
            </a:p>
          </p:txBody>
        </p:sp>
        <p:sp>
          <p:nvSpPr>
            <p:cNvPr id="168" name="CaixaDeTexto 167"/>
            <p:cNvSpPr txBox="1"/>
            <p:nvPr/>
          </p:nvSpPr>
          <p:spPr>
            <a:xfrm>
              <a:off x="158743" y="6021288"/>
              <a:ext cx="79380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000" b="1" dirty="0" smtClean="0"/>
                <a:t>Fonte: </a:t>
              </a:r>
              <a:r>
                <a:rPr lang="pt-BR" sz="1000" dirty="0" smtClean="0"/>
                <a:t>IBGE</a:t>
              </a:r>
              <a:endParaRPr lang="pt-BR" sz="1000" dirty="0"/>
            </a:p>
          </p:txBody>
        </p:sp>
        <p:grpSp>
          <p:nvGrpSpPr>
            <p:cNvPr id="169" name="Grupo 168"/>
            <p:cNvGrpSpPr/>
            <p:nvPr/>
          </p:nvGrpSpPr>
          <p:grpSpPr>
            <a:xfrm>
              <a:off x="406066" y="2431201"/>
              <a:ext cx="2711906" cy="2355862"/>
              <a:chOff x="406066" y="2431201"/>
              <a:chExt cx="2711906" cy="2355862"/>
            </a:xfrm>
          </p:grpSpPr>
          <p:cxnSp>
            <p:nvCxnSpPr>
              <p:cNvPr id="170" name="Conector reto 169"/>
              <p:cNvCxnSpPr/>
              <p:nvPr/>
            </p:nvCxnSpPr>
            <p:spPr>
              <a:xfrm>
                <a:off x="406066" y="4787063"/>
                <a:ext cx="271190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Conector reto 170"/>
              <p:cNvCxnSpPr/>
              <p:nvPr/>
            </p:nvCxnSpPr>
            <p:spPr>
              <a:xfrm>
                <a:off x="406066" y="4696451"/>
                <a:ext cx="271190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Conector reto 171"/>
              <p:cNvCxnSpPr/>
              <p:nvPr/>
            </p:nvCxnSpPr>
            <p:spPr>
              <a:xfrm>
                <a:off x="406066" y="4605841"/>
                <a:ext cx="271190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Conector reto 172"/>
              <p:cNvCxnSpPr/>
              <p:nvPr/>
            </p:nvCxnSpPr>
            <p:spPr>
              <a:xfrm>
                <a:off x="406066" y="4515231"/>
                <a:ext cx="271190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4" name="Conector reto 173"/>
              <p:cNvCxnSpPr/>
              <p:nvPr/>
            </p:nvCxnSpPr>
            <p:spPr>
              <a:xfrm>
                <a:off x="406066" y="4424621"/>
                <a:ext cx="271190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5" name="Conector reto 174"/>
              <p:cNvCxnSpPr/>
              <p:nvPr/>
            </p:nvCxnSpPr>
            <p:spPr>
              <a:xfrm>
                <a:off x="406066" y="4334011"/>
                <a:ext cx="271190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6" name="Conector reto 175"/>
              <p:cNvCxnSpPr/>
              <p:nvPr/>
            </p:nvCxnSpPr>
            <p:spPr>
              <a:xfrm>
                <a:off x="406066" y="4243401"/>
                <a:ext cx="271190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7" name="Conector reto 176"/>
              <p:cNvCxnSpPr/>
              <p:nvPr/>
            </p:nvCxnSpPr>
            <p:spPr>
              <a:xfrm>
                <a:off x="406066" y="4152791"/>
                <a:ext cx="271190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8" name="Conector reto 177"/>
              <p:cNvCxnSpPr/>
              <p:nvPr/>
            </p:nvCxnSpPr>
            <p:spPr>
              <a:xfrm>
                <a:off x="406066" y="4062181"/>
                <a:ext cx="271190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9" name="Conector reto 178"/>
              <p:cNvCxnSpPr/>
              <p:nvPr/>
            </p:nvCxnSpPr>
            <p:spPr>
              <a:xfrm>
                <a:off x="406066" y="3971571"/>
                <a:ext cx="271190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0" name="Conector reto 179"/>
              <p:cNvCxnSpPr/>
              <p:nvPr/>
            </p:nvCxnSpPr>
            <p:spPr>
              <a:xfrm>
                <a:off x="406066" y="3880961"/>
                <a:ext cx="271190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Conector reto 180"/>
              <p:cNvCxnSpPr/>
              <p:nvPr/>
            </p:nvCxnSpPr>
            <p:spPr>
              <a:xfrm>
                <a:off x="406066" y="3790351"/>
                <a:ext cx="271190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Conector reto 181"/>
              <p:cNvCxnSpPr/>
              <p:nvPr/>
            </p:nvCxnSpPr>
            <p:spPr>
              <a:xfrm>
                <a:off x="406066" y="3699741"/>
                <a:ext cx="271190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Conector reto 182"/>
              <p:cNvCxnSpPr/>
              <p:nvPr/>
            </p:nvCxnSpPr>
            <p:spPr>
              <a:xfrm>
                <a:off x="406066" y="3609131"/>
                <a:ext cx="271190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Conector reto 183"/>
              <p:cNvCxnSpPr/>
              <p:nvPr/>
            </p:nvCxnSpPr>
            <p:spPr>
              <a:xfrm>
                <a:off x="406066" y="3518521"/>
                <a:ext cx="271190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5" name="Conector reto 184"/>
              <p:cNvCxnSpPr/>
              <p:nvPr/>
            </p:nvCxnSpPr>
            <p:spPr>
              <a:xfrm>
                <a:off x="406066" y="3427911"/>
                <a:ext cx="271190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6" name="Conector reto 185"/>
              <p:cNvCxnSpPr/>
              <p:nvPr/>
            </p:nvCxnSpPr>
            <p:spPr>
              <a:xfrm>
                <a:off x="406066" y="3337301"/>
                <a:ext cx="271190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Conector reto 186"/>
              <p:cNvCxnSpPr/>
              <p:nvPr/>
            </p:nvCxnSpPr>
            <p:spPr>
              <a:xfrm>
                <a:off x="406066" y="3246691"/>
                <a:ext cx="271190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Conector reto 187"/>
              <p:cNvCxnSpPr/>
              <p:nvPr/>
            </p:nvCxnSpPr>
            <p:spPr>
              <a:xfrm>
                <a:off x="406066" y="3156081"/>
                <a:ext cx="271190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Conector reto 188"/>
              <p:cNvCxnSpPr/>
              <p:nvPr/>
            </p:nvCxnSpPr>
            <p:spPr>
              <a:xfrm>
                <a:off x="406066" y="3065471"/>
                <a:ext cx="271190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Conector reto 189"/>
              <p:cNvCxnSpPr/>
              <p:nvPr/>
            </p:nvCxnSpPr>
            <p:spPr>
              <a:xfrm>
                <a:off x="406066" y="2974861"/>
                <a:ext cx="271190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1" name="Conector reto 190"/>
              <p:cNvCxnSpPr/>
              <p:nvPr/>
            </p:nvCxnSpPr>
            <p:spPr>
              <a:xfrm>
                <a:off x="406066" y="2884251"/>
                <a:ext cx="271190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2" name="Conector reto 191"/>
              <p:cNvCxnSpPr/>
              <p:nvPr/>
            </p:nvCxnSpPr>
            <p:spPr>
              <a:xfrm>
                <a:off x="406066" y="2793641"/>
                <a:ext cx="271190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3" name="Conector reto 192"/>
              <p:cNvCxnSpPr/>
              <p:nvPr/>
            </p:nvCxnSpPr>
            <p:spPr>
              <a:xfrm>
                <a:off x="406066" y="2703031"/>
                <a:ext cx="271190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4" name="Conector reto 193"/>
              <p:cNvCxnSpPr/>
              <p:nvPr/>
            </p:nvCxnSpPr>
            <p:spPr>
              <a:xfrm>
                <a:off x="406066" y="2612421"/>
                <a:ext cx="271190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5" name="Conector reto 194"/>
              <p:cNvCxnSpPr/>
              <p:nvPr/>
            </p:nvCxnSpPr>
            <p:spPr>
              <a:xfrm>
                <a:off x="406066" y="2521811"/>
                <a:ext cx="271190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6" name="Conector reto 195"/>
              <p:cNvCxnSpPr/>
              <p:nvPr/>
            </p:nvCxnSpPr>
            <p:spPr>
              <a:xfrm>
                <a:off x="406066" y="2431201"/>
                <a:ext cx="271190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7" name="Grupo 196"/>
            <p:cNvGrpSpPr/>
            <p:nvPr/>
          </p:nvGrpSpPr>
          <p:grpSpPr>
            <a:xfrm>
              <a:off x="3338354" y="2436242"/>
              <a:ext cx="2711906" cy="2355862"/>
              <a:chOff x="406066" y="2431201"/>
              <a:chExt cx="2711906" cy="2355862"/>
            </a:xfrm>
          </p:grpSpPr>
          <p:cxnSp>
            <p:nvCxnSpPr>
              <p:cNvPr id="198" name="Conector reto 197"/>
              <p:cNvCxnSpPr/>
              <p:nvPr/>
            </p:nvCxnSpPr>
            <p:spPr>
              <a:xfrm>
                <a:off x="406066" y="4787063"/>
                <a:ext cx="271190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9" name="Conector reto 198"/>
              <p:cNvCxnSpPr/>
              <p:nvPr/>
            </p:nvCxnSpPr>
            <p:spPr>
              <a:xfrm>
                <a:off x="406066" y="4696451"/>
                <a:ext cx="271190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Conector reto 199"/>
              <p:cNvCxnSpPr/>
              <p:nvPr/>
            </p:nvCxnSpPr>
            <p:spPr>
              <a:xfrm>
                <a:off x="406066" y="4605841"/>
                <a:ext cx="271190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1" name="Conector reto 200"/>
              <p:cNvCxnSpPr/>
              <p:nvPr/>
            </p:nvCxnSpPr>
            <p:spPr>
              <a:xfrm>
                <a:off x="406066" y="4515231"/>
                <a:ext cx="271190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2" name="Conector reto 201"/>
              <p:cNvCxnSpPr/>
              <p:nvPr/>
            </p:nvCxnSpPr>
            <p:spPr>
              <a:xfrm>
                <a:off x="406066" y="4424621"/>
                <a:ext cx="271190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3" name="Conector reto 202"/>
              <p:cNvCxnSpPr/>
              <p:nvPr/>
            </p:nvCxnSpPr>
            <p:spPr>
              <a:xfrm>
                <a:off x="406066" y="4334011"/>
                <a:ext cx="271190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4" name="Conector reto 203"/>
              <p:cNvCxnSpPr/>
              <p:nvPr/>
            </p:nvCxnSpPr>
            <p:spPr>
              <a:xfrm>
                <a:off x="406066" y="4243401"/>
                <a:ext cx="271190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5" name="Conector reto 204"/>
              <p:cNvCxnSpPr/>
              <p:nvPr/>
            </p:nvCxnSpPr>
            <p:spPr>
              <a:xfrm>
                <a:off x="406066" y="4152791"/>
                <a:ext cx="271190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6" name="Conector reto 205"/>
              <p:cNvCxnSpPr/>
              <p:nvPr/>
            </p:nvCxnSpPr>
            <p:spPr>
              <a:xfrm>
                <a:off x="406066" y="4062181"/>
                <a:ext cx="271190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7" name="Conector reto 206"/>
              <p:cNvCxnSpPr/>
              <p:nvPr/>
            </p:nvCxnSpPr>
            <p:spPr>
              <a:xfrm>
                <a:off x="406066" y="3971571"/>
                <a:ext cx="271190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8" name="Conector reto 207"/>
              <p:cNvCxnSpPr/>
              <p:nvPr/>
            </p:nvCxnSpPr>
            <p:spPr>
              <a:xfrm>
                <a:off x="406066" y="3880961"/>
                <a:ext cx="271190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9" name="Conector reto 208"/>
              <p:cNvCxnSpPr/>
              <p:nvPr/>
            </p:nvCxnSpPr>
            <p:spPr>
              <a:xfrm>
                <a:off x="406066" y="3790351"/>
                <a:ext cx="271190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0" name="Conector reto 209"/>
              <p:cNvCxnSpPr/>
              <p:nvPr/>
            </p:nvCxnSpPr>
            <p:spPr>
              <a:xfrm>
                <a:off x="406066" y="3699741"/>
                <a:ext cx="271190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1" name="Conector reto 210"/>
              <p:cNvCxnSpPr/>
              <p:nvPr/>
            </p:nvCxnSpPr>
            <p:spPr>
              <a:xfrm>
                <a:off x="406066" y="3609131"/>
                <a:ext cx="271190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2" name="Conector reto 211"/>
              <p:cNvCxnSpPr/>
              <p:nvPr/>
            </p:nvCxnSpPr>
            <p:spPr>
              <a:xfrm>
                <a:off x="406066" y="3518521"/>
                <a:ext cx="271190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3" name="Conector reto 212"/>
              <p:cNvCxnSpPr/>
              <p:nvPr/>
            </p:nvCxnSpPr>
            <p:spPr>
              <a:xfrm>
                <a:off x="406066" y="3427911"/>
                <a:ext cx="271190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4" name="Conector reto 213"/>
              <p:cNvCxnSpPr/>
              <p:nvPr/>
            </p:nvCxnSpPr>
            <p:spPr>
              <a:xfrm>
                <a:off x="406066" y="3337301"/>
                <a:ext cx="271190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5" name="Conector reto 214"/>
              <p:cNvCxnSpPr/>
              <p:nvPr/>
            </p:nvCxnSpPr>
            <p:spPr>
              <a:xfrm>
                <a:off x="406066" y="3246691"/>
                <a:ext cx="271190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6" name="Conector reto 215"/>
              <p:cNvCxnSpPr/>
              <p:nvPr/>
            </p:nvCxnSpPr>
            <p:spPr>
              <a:xfrm>
                <a:off x="406066" y="3156081"/>
                <a:ext cx="271190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7" name="Conector reto 216"/>
              <p:cNvCxnSpPr/>
              <p:nvPr/>
            </p:nvCxnSpPr>
            <p:spPr>
              <a:xfrm>
                <a:off x="406066" y="3065471"/>
                <a:ext cx="271190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8" name="Conector reto 217"/>
              <p:cNvCxnSpPr/>
              <p:nvPr/>
            </p:nvCxnSpPr>
            <p:spPr>
              <a:xfrm>
                <a:off x="406066" y="2974861"/>
                <a:ext cx="271190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9" name="Conector reto 218"/>
              <p:cNvCxnSpPr/>
              <p:nvPr/>
            </p:nvCxnSpPr>
            <p:spPr>
              <a:xfrm>
                <a:off x="406066" y="2884251"/>
                <a:ext cx="271190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0" name="Conector reto 219"/>
              <p:cNvCxnSpPr/>
              <p:nvPr/>
            </p:nvCxnSpPr>
            <p:spPr>
              <a:xfrm>
                <a:off x="406066" y="2793641"/>
                <a:ext cx="271190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1" name="Conector reto 220"/>
              <p:cNvCxnSpPr/>
              <p:nvPr/>
            </p:nvCxnSpPr>
            <p:spPr>
              <a:xfrm>
                <a:off x="406066" y="2703031"/>
                <a:ext cx="271190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2" name="Conector reto 221"/>
              <p:cNvCxnSpPr/>
              <p:nvPr/>
            </p:nvCxnSpPr>
            <p:spPr>
              <a:xfrm>
                <a:off x="406066" y="2612421"/>
                <a:ext cx="271190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3" name="Conector reto 222"/>
              <p:cNvCxnSpPr/>
              <p:nvPr/>
            </p:nvCxnSpPr>
            <p:spPr>
              <a:xfrm>
                <a:off x="406066" y="2521811"/>
                <a:ext cx="271190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4" name="Conector reto 223"/>
              <p:cNvCxnSpPr/>
              <p:nvPr/>
            </p:nvCxnSpPr>
            <p:spPr>
              <a:xfrm>
                <a:off x="406066" y="2431201"/>
                <a:ext cx="271190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5" name="Grupo 224"/>
            <p:cNvGrpSpPr/>
            <p:nvPr/>
          </p:nvGrpSpPr>
          <p:grpSpPr>
            <a:xfrm>
              <a:off x="6227150" y="2436242"/>
              <a:ext cx="2711906" cy="2355862"/>
              <a:chOff x="406066" y="2431201"/>
              <a:chExt cx="2711906" cy="2355862"/>
            </a:xfrm>
          </p:grpSpPr>
          <p:cxnSp>
            <p:nvCxnSpPr>
              <p:cNvPr id="226" name="Conector reto 225"/>
              <p:cNvCxnSpPr/>
              <p:nvPr/>
            </p:nvCxnSpPr>
            <p:spPr>
              <a:xfrm>
                <a:off x="406066" y="4787063"/>
                <a:ext cx="271190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7" name="Conector reto 226"/>
              <p:cNvCxnSpPr/>
              <p:nvPr/>
            </p:nvCxnSpPr>
            <p:spPr>
              <a:xfrm>
                <a:off x="406066" y="4696451"/>
                <a:ext cx="271190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8" name="Conector reto 227"/>
              <p:cNvCxnSpPr/>
              <p:nvPr/>
            </p:nvCxnSpPr>
            <p:spPr>
              <a:xfrm>
                <a:off x="406066" y="4605841"/>
                <a:ext cx="271190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9" name="Conector reto 228"/>
              <p:cNvCxnSpPr/>
              <p:nvPr/>
            </p:nvCxnSpPr>
            <p:spPr>
              <a:xfrm>
                <a:off x="406066" y="4515231"/>
                <a:ext cx="271190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0" name="Conector reto 229"/>
              <p:cNvCxnSpPr/>
              <p:nvPr/>
            </p:nvCxnSpPr>
            <p:spPr>
              <a:xfrm>
                <a:off x="406066" y="4424621"/>
                <a:ext cx="271190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1" name="Conector reto 230"/>
              <p:cNvCxnSpPr/>
              <p:nvPr/>
            </p:nvCxnSpPr>
            <p:spPr>
              <a:xfrm>
                <a:off x="406066" y="4334011"/>
                <a:ext cx="271190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2" name="Conector reto 231"/>
              <p:cNvCxnSpPr/>
              <p:nvPr/>
            </p:nvCxnSpPr>
            <p:spPr>
              <a:xfrm>
                <a:off x="406066" y="4243401"/>
                <a:ext cx="271190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3" name="Conector reto 232"/>
              <p:cNvCxnSpPr/>
              <p:nvPr/>
            </p:nvCxnSpPr>
            <p:spPr>
              <a:xfrm>
                <a:off x="406066" y="4152791"/>
                <a:ext cx="271190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4" name="Conector reto 233"/>
              <p:cNvCxnSpPr/>
              <p:nvPr/>
            </p:nvCxnSpPr>
            <p:spPr>
              <a:xfrm>
                <a:off x="406066" y="4062181"/>
                <a:ext cx="271190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5" name="Conector reto 234"/>
              <p:cNvCxnSpPr/>
              <p:nvPr/>
            </p:nvCxnSpPr>
            <p:spPr>
              <a:xfrm>
                <a:off x="406066" y="3971571"/>
                <a:ext cx="271190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6" name="Conector reto 235"/>
              <p:cNvCxnSpPr/>
              <p:nvPr/>
            </p:nvCxnSpPr>
            <p:spPr>
              <a:xfrm>
                <a:off x="406066" y="3880961"/>
                <a:ext cx="271190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7" name="Conector reto 236"/>
              <p:cNvCxnSpPr/>
              <p:nvPr/>
            </p:nvCxnSpPr>
            <p:spPr>
              <a:xfrm>
                <a:off x="406066" y="3790351"/>
                <a:ext cx="271190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8" name="Conector reto 237"/>
              <p:cNvCxnSpPr/>
              <p:nvPr/>
            </p:nvCxnSpPr>
            <p:spPr>
              <a:xfrm>
                <a:off x="406066" y="3699741"/>
                <a:ext cx="271190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9" name="Conector reto 238"/>
              <p:cNvCxnSpPr/>
              <p:nvPr/>
            </p:nvCxnSpPr>
            <p:spPr>
              <a:xfrm>
                <a:off x="406066" y="3609131"/>
                <a:ext cx="271190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0" name="Conector reto 239"/>
              <p:cNvCxnSpPr/>
              <p:nvPr/>
            </p:nvCxnSpPr>
            <p:spPr>
              <a:xfrm>
                <a:off x="406066" y="3518521"/>
                <a:ext cx="271190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1" name="Conector reto 240"/>
              <p:cNvCxnSpPr/>
              <p:nvPr/>
            </p:nvCxnSpPr>
            <p:spPr>
              <a:xfrm>
                <a:off x="406066" y="3427911"/>
                <a:ext cx="271190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2" name="Conector reto 241"/>
              <p:cNvCxnSpPr/>
              <p:nvPr/>
            </p:nvCxnSpPr>
            <p:spPr>
              <a:xfrm>
                <a:off x="406066" y="3337301"/>
                <a:ext cx="271190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3" name="Conector reto 242"/>
              <p:cNvCxnSpPr/>
              <p:nvPr/>
            </p:nvCxnSpPr>
            <p:spPr>
              <a:xfrm>
                <a:off x="406066" y="3246691"/>
                <a:ext cx="271190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4" name="Conector reto 243"/>
              <p:cNvCxnSpPr/>
              <p:nvPr/>
            </p:nvCxnSpPr>
            <p:spPr>
              <a:xfrm>
                <a:off x="406066" y="3156081"/>
                <a:ext cx="271190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5" name="Conector reto 244"/>
              <p:cNvCxnSpPr/>
              <p:nvPr/>
            </p:nvCxnSpPr>
            <p:spPr>
              <a:xfrm>
                <a:off x="406066" y="3065471"/>
                <a:ext cx="271190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6" name="Conector reto 245"/>
              <p:cNvCxnSpPr/>
              <p:nvPr/>
            </p:nvCxnSpPr>
            <p:spPr>
              <a:xfrm>
                <a:off x="406066" y="2974861"/>
                <a:ext cx="271190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7" name="Conector reto 246"/>
              <p:cNvCxnSpPr/>
              <p:nvPr/>
            </p:nvCxnSpPr>
            <p:spPr>
              <a:xfrm>
                <a:off x="406066" y="2884251"/>
                <a:ext cx="271190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8" name="Conector reto 247"/>
              <p:cNvCxnSpPr/>
              <p:nvPr/>
            </p:nvCxnSpPr>
            <p:spPr>
              <a:xfrm>
                <a:off x="406066" y="2793641"/>
                <a:ext cx="271190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9" name="Conector reto 248"/>
              <p:cNvCxnSpPr/>
              <p:nvPr/>
            </p:nvCxnSpPr>
            <p:spPr>
              <a:xfrm>
                <a:off x="406066" y="2703031"/>
                <a:ext cx="271190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0" name="Conector reto 249"/>
              <p:cNvCxnSpPr/>
              <p:nvPr/>
            </p:nvCxnSpPr>
            <p:spPr>
              <a:xfrm>
                <a:off x="406066" y="2612421"/>
                <a:ext cx="271190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1" name="Conector reto 250"/>
              <p:cNvCxnSpPr/>
              <p:nvPr/>
            </p:nvCxnSpPr>
            <p:spPr>
              <a:xfrm>
                <a:off x="406066" y="2521811"/>
                <a:ext cx="271190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2" name="Conector reto 251"/>
              <p:cNvCxnSpPr/>
              <p:nvPr/>
            </p:nvCxnSpPr>
            <p:spPr>
              <a:xfrm>
                <a:off x="406066" y="2431201"/>
                <a:ext cx="271190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253" name="Imagem 252"/>
            <p:cNvPicPr>
              <a:picLocks noChangeAspect="1"/>
            </p:cNvPicPr>
            <p:nvPr/>
          </p:nvPicPr>
          <p:blipFill rotWithShape="1">
            <a:blip r:embed="rId2" cstate="print">
              <a:duotone>
                <a:prstClr val="black"/>
                <a:srgbClr val="488AA2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145" t="3526" r="68543" b="86532"/>
            <a:stretch/>
          </p:blipFill>
          <p:spPr>
            <a:xfrm>
              <a:off x="205888" y="1895688"/>
              <a:ext cx="455254" cy="277476"/>
            </a:xfrm>
            <a:prstGeom prst="rect">
              <a:avLst/>
            </a:prstGeom>
          </p:spPr>
        </p:pic>
        <p:pic>
          <p:nvPicPr>
            <p:cNvPr id="254" name="Imagem 253"/>
            <p:cNvPicPr>
              <a:picLocks noChangeAspect="1"/>
            </p:cNvPicPr>
            <p:nvPr/>
          </p:nvPicPr>
          <p:blipFill rotWithShape="1">
            <a:blip r:embed="rId2" cstate="print">
              <a:duotone>
                <a:prstClr val="black"/>
                <a:srgbClr val="488AA2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145" t="3526" r="68543" b="86532"/>
            <a:stretch/>
          </p:blipFill>
          <p:spPr>
            <a:xfrm>
              <a:off x="3131840" y="1895688"/>
              <a:ext cx="455254" cy="277476"/>
            </a:xfrm>
            <a:prstGeom prst="rect">
              <a:avLst/>
            </a:prstGeom>
          </p:spPr>
        </p:pic>
        <p:pic>
          <p:nvPicPr>
            <p:cNvPr id="255" name="Imagem 254"/>
            <p:cNvPicPr>
              <a:picLocks noChangeAspect="1"/>
            </p:cNvPicPr>
            <p:nvPr/>
          </p:nvPicPr>
          <p:blipFill rotWithShape="1">
            <a:blip r:embed="rId2" cstate="print">
              <a:duotone>
                <a:prstClr val="black"/>
                <a:srgbClr val="488AA2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145" t="3526" r="68543" b="86532"/>
            <a:stretch/>
          </p:blipFill>
          <p:spPr>
            <a:xfrm>
              <a:off x="6084168" y="1895688"/>
              <a:ext cx="455254" cy="27747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02179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rredondar Retângulo no Mesmo Canto Lateral 20"/>
          <p:cNvSpPr/>
          <p:nvPr/>
        </p:nvSpPr>
        <p:spPr>
          <a:xfrm rot="10800000">
            <a:off x="200025" y="1436688"/>
            <a:ext cx="8712200" cy="5203825"/>
          </a:xfrm>
          <a:prstGeom prst="round2SameRect">
            <a:avLst>
              <a:gd name="adj1" fmla="val 1105"/>
              <a:gd name="adj2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>
              <a:solidFill>
                <a:prstClr val="white"/>
              </a:solidFill>
            </a:endParaRPr>
          </a:p>
        </p:txBody>
      </p:sp>
      <p:sp>
        <p:nvSpPr>
          <p:cNvPr id="32771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PT" dirty="0" smtClean="0"/>
              <a:t>Demanda por serviços em função da idade</a:t>
            </a:r>
            <a:endParaRPr lang="pt-BR" dirty="0" smtClean="0"/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4294967295"/>
          </p:nvPr>
        </p:nvSpPr>
        <p:spPr>
          <a:xfrm>
            <a:off x="8421980" y="6198860"/>
            <a:ext cx="417600" cy="365125"/>
          </a:xfrm>
          <a:prstGeom prst="roundRect">
            <a:avLst/>
          </a:prstGeom>
        </p:spPr>
        <p:txBody>
          <a:bodyPr/>
          <a:lstStyle/>
          <a:p>
            <a:fld id="{6F380222-0616-4110-AF13-6AAB222E9E42}" type="slidenum">
              <a:rPr lang="pt-BR" smtClean="0"/>
              <a:pPr/>
              <a:t>24</a:t>
            </a:fld>
            <a:endParaRPr lang="pt-BR" dirty="0"/>
          </a:p>
        </p:txBody>
      </p:sp>
      <p:sp>
        <p:nvSpPr>
          <p:cNvPr id="23" name="Retângulo de cantos arredondados 22"/>
          <p:cNvSpPr/>
          <p:nvPr/>
        </p:nvSpPr>
        <p:spPr>
          <a:xfrm>
            <a:off x="539750" y="1673225"/>
            <a:ext cx="7993063" cy="4494213"/>
          </a:xfrm>
          <a:prstGeom prst="roundRect">
            <a:avLst>
              <a:gd name="adj" fmla="val 1778"/>
            </a:avLst>
          </a:prstGeom>
          <a:solidFill>
            <a:schemeClr val="bg1"/>
          </a:solidFill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>
              <a:solidFill>
                <a:prstClr val="white"/>
              </a:solidFill>
            </a:endParaRPr>
          </a:p>
        </p:txBody>
      </p:sp>
      <p:sp>
        <p:nvSpPr>
          <p:cNvPr id="24" name="CaixaDeTexto 23"/>
          <p:cNvSpPr txBox="1"/>
          <p:nvPr/>
        </p:nvSpPr>
        <p:spPr>
          <a:xfrm>
            <a:off x="7342188" y="3738563"/>
            <a:ext cx="1214437" cy="3381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1600" b="1" cap="small" dirty="0">
                <a:solidFill>
                  <a:srgbClr val="2991C5"/>
                </a:solidFill>
                <a:latin typeface="+mn-lt"/>
                <a:cs typeface="Arial" charset="0"/>
              </a:rPr>
              <a:t>Alimentação</a:t>
            </a:r>
          </a:p>
        </p:txBody>
      </p:sp>
      <p:sp>
        <p:nvSpPr>
          <p:cNvPr id="25" name="CaixaDeTexto 24"/>
          <p:cNvSpPr txBox="1"/>
          <p:nvPr/>
        </p:nvSpPr>
        <p:spPr>
          <a:xfrm>
            <a:off x="7342188" y="4064000"/>
            <a:ext cx="950912" cy="3397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1600" b="1" cap="small" dirty="0">
                <a:solidFill>
                  <a:srgbClr val="80B54F"/>
                </a:solidFill>
                <a:latin typeface="+mn-lt"/>
                <a:cs typeface="Arial" charset="0"/>
              </a:rPr>
              <a:t>Trabalho</a:t>
            </a:r>
          </a:p>
        </p:txBody>
      </p:sp>
      <p:sp>
        <p:nvSpPr>
          <p:cNvPr id="26" name="CaixaDeTexto 25"/>
          <p:cNvSpPr txBox="1"/>
          <p:nvPr/>
        </p:nvSpPr>
        <p:spPr>
          <a:xfrm>
            <a:off x="7342188" y="3319463"/>
            <a:ext cx="1009650" cy="3381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1600" b="1" cap="small" dirty="0">
                <a:solidFill>
                  <a:srgbClr val="E38A29"/>
                </a:solidFill>
                <a:latin typeface="+mn-lt"/>
                <a:cs typeface="Arial" charset="0"/>
              </a:rPr>
              <a:t>Habitação</a:t>
            </a:r>
          </a:p>
        </p:txBody>
      </p:sp>
      <p:sp>
        <p:nvSpPr>
          <p:cNvPr id="27" name="CaixaDeTexto 26"/>
          <p:cNvSpPr txBox="1"/>
          <p:nvPr/>
        </p:nvSpPr>
        <p:spPr>
          <a:xfrm>
            <a:off x="7342188" y="4799013"/>
            <a:ext cx="974725" cy="3381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1600" b="1" cap="small" dirty="0">
                <a:solidFill>
                  <a:srgbClr val="923E38"/>
                </a:solidFill>
                <a:latin typeface="+mn-lt"/>
                <a:cs typeface="Arial" charset="0"/>
              </a:rPr>
              <a:t>Educação</a:t>
            </a:r>
          </a:p>
        </p:txBody>
      </p:sp>
      <p:sp>
        <p:nvSpPr>
          <p:cNvPr id="28" name="CaixaDeTexto 27"/>
          <p:cNvSpPr txBox="1"/>
          <p:nvPr/>
        </p:nvSpPr>
        <p:spPr>
          <a:xfrm>
            <a:off x="7342188" y="2163763"/>
            <a:ext cx="668337" cy="33813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1600" b="1" cap="small" dirty="0">
                <a:solidFill>
                  <a:prstClr val="white">
                    <a:lumMod val="50000"/>
                  </a:prstClr>
                </a:solidFill>
                <a:latin typeface="+mn-lt"/>
                <a:cs typeface="Arial" charset="0"/>
              </a:rPr>
              <a:t>Saúde</a:t>
            </a:r>
          </a:p>
        </p:txBody>
      </p:sp>
      <p:sp>
        <p:nvSpPr>
          <p:cNvPr id="29" name="CaixaDeTexto 28"/>
          <p:cNvSpPr txBox="1"/>
          <p:nvPr/>
        </p:nvSpPr>
        <p:spPr>
          <a:xfrm>
            <a:off x="4081463" y="5534025"/>
            <a:ext cx="623887" cy="3381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pt-BR" sz="1600" b="1" cap="small" dirty="0">
                <a:solidFill>
                  <a:prstClr val="black"/>
                </a:solidFill>
                <a:latin typeface="+mn-lt"/>
                <a:cs typeface="Arial" charset="0"/>
              </a:rPr>
              <a:t>Idade</a:t>
            </a:r>
          </a:p>
        </p:txBody>
      </p:sp>
      <p:sp>
        <p:nvSpPr>
          <p:cNvPr id="30" name="Forma livre 29"/>
          <p:cNvSpPr/>
          <p:nvPr/>
        </p:nvSpPr>
        <p:spPr>
          <a:xfrm>
            <a:off x="1195388" y="3384550"/>
            <a:ext cx="6184900" cy="1735138"/>
          </a:xfrm>
          <a:custGeom>
            <a:avLst/>
            <a:gdLst>
              <a:gd name="connsiteX0" fmla="*/ 0 w 4800600"/>
              <a:gd name="connsiteY0" fmla="*/ 1266825 h 1266825"/>
              <a:gd name="connsiteX1" fmla="*/ 1238250 w 4800600"/>
              <a:gd name="connsiteY1" fmla="*/ 0 h 1266825"/>
              <a:gd name="connsiteX2" fmla="*/ 3352800 w 4800600"/>
              <a:gd name="connsiteY2" fmla="*/ 295275 h 1266825"/>
              <a:gd name="connsiteX3" fmla="*/ 4800600 w 4800600"/>
              <a:gd name="connsiteY3" fmla="*/ 447675 h 1266825"/>
              <a:gd name="connsiteX0" fmla="*/ 0 w 4800600"/>
              <a:gd name="connsiteY0" fmla="*/ 1266825 h 1266825"/>
              <a:gd name="connsiteX1" fmla="*/ 1238250 w 4800600"/>
              <a:gd name="connsiteY1" fmla="*/ 0 h 1266825"/>
              <a:gd name="connsiteX2" fmla="*/ 1968996 w 4800600"/>
              <a:gd name="connsiteY2" fmla="*/ 56009 h 1266825"/>
              <a:gd name="connsiteX3" fmla="*/ 3352800 w 4800600"/>
              <a:gd name="connsiteY3" fmla="*/ 295275 h 1266825"/>
              <a:gd name="connsiteX4" fmla="*/ 4800600 w 4800600"/>
              <a:gd name="connsiteY4" fmla="*/ 447675 h 1266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00600" h="1266825">
                <a:moveTo>
                  <a:pt x="0" y="1266825"/>
                </a:moveTo>
                <a:lnTo>
                  <a:pt x="1238250" y="0"/>
                </a:lnTo>
                <a:lnTo>
                  <a:pt x="1968996" y="56009"/>
                </a:lnTo>
                <a:lnTo>
                  <a:pt x="3352800" y="295275"/>
                </a:lnTo>
                <a:lnTo>
                  <a:pt x="4800600" y="447675"/>
                </a:lnTo>
              </a:path>
            </a:pathLst>
          </a:custGeom>
          <a:ln w="38100" cap="rnd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pt-BR">
              <a:solidFill>
                <a:prstClr val="black"/>
              </a:solidFill>
            </a:endParaRPr>
          </a:p>
        </p:txBody>
      </p:sp>
      <p:sp>
        <p:nvSpPr>
          <p:cNvPr id="31" name="Forma livre 30"/>
          <p:cNvSpPr/>
          <p:nvPr/>
        </p:nvSpPr>
        <p:spPr>
          <a:xfrm>
            <a:off x="1208088" y="2319338"/>
            <a:ext cx="6221412" cy="2857500"/>
          </a:xfrm>
          <a:custGeom>
            <a:avLst/>
            <a:gdLst>
              <a:gd name="connsiteX0" fmla="*/ 0 w 4829175"/>
              <a:gd name="connsiteY0" fmla="*/ 2019300 h 2038350"/>
              <a:gd name="connsiteX1" fmla="*/ 466725 w 4829175"/>
              <a:gd name="connsiteY1" fmla="*/ 2038350 h 2038350"/>
              <a:gd name="connsiteX2" fmla="*/ 647700 w 4829175"/>
              <a:gd name="connsiteY2" fmla="*/ 1895475 h 2038350"/>
              <a:gd name="connsiteX3" fmla="*/ 962025 w 4829175"/>
              <a:gd name="connsiteY3" fmla="*/ 1285875 h 2038350"/>
              <a:gd name="connsiteX4" fmla="*/ 1295400 w 4829175"/>
              <a:gd name="connsiteY4" fmla="*/ 704850 h 2038350"/>
              <a:gd name="connsiteX5" fmla="*/ 1685925 w 4829175"/>
              <a:gd name="connsiteY5" fmla="*/ 285750 h 2038350"/>
              <a:gd name="connsiteX6" fmla="*/ 2038350 w 4829175"/>
              <a:gd name="connsiteY6" fmla="*/ 95250 h 2038350"/>
              <a:gd name="connsiteX7" fmla="*/ 2505075 w 4829175"/>
              <a:gd name="connsiteY7" fmla="*/ 0 h 2038350"/>
              <a:gd name="connsiteX8" fmla="*/ 2943225 w 4829175"/>
              <a:gd name="connsiteY8" fmla="*/ 57150 h 2038350"/>
              <a:gd name="connsiteX9" fmla="*/ 3371850 w 4829175"/>
              <a:gd name="connsiteY9" fmla="*/ 228600 h 2038350"/>
              <a:gd name="connsiteX10" fmla="*/ 3733800 w 4829175"/>
              <a:gd name="connsiteY10" fmla="*/ 457200 h 2038350"/>
              <a:gd name="connsiteX11" fmla="*/ 4095750 w 4829175"/>
              <a:gd name="connsiteY11" fmla="*/ 742950 h 2038350"/>
              <a:gd name="connsiteX12" fmla="*/ 4410075 w 4829175"/>
              <a:gd name="connsiteY12" fmla="*/ 1019175 h 2038350"/>
              <a:gd name="connsiteX13" fmla="*/ 4591050 w 4829175"/>
              <a:gd name="connsiteY13" fmla="*/ 1162050 h 2038350"/>
              <a:gd name="connsiteX14" fmla="*/ 4829175 w 4829175"/>
              <a:gd name="connsiteY14" fmla="*/ 1304925 h 2038350"/>
              <a:gd name="connsiteX0" fmla="*/ 0 w 4829175"/>
              <a:gd name="connsiteY0" fmla="*/ 2019300 h 2038350"/>
              <a:gd name="connsiteX1" fmla="*/ 466725 w 4829175"/>
              <a:gd name="connsiteY1" fmla="*/ 2038350 h 2038350"/>
              <a:gd name="connsiteX2" fmla="*/ 647700 w 4829175"/>
              <a:gd name="connsiteY2" fmla="*/ 1895475 h 2038350"/>
              <a:gd name="connsiteX3" fmla="*/ 962025 w 4829175"/>
              <a:gd name="connsiteY3" fmla="*/ 1285875 h 2038350"/>
              <a:gd name="connsiteX4" fmla="*/ 1295400 w 4829175"/>
              <a:gd name="connsiteY4" fmla="*/ 704850 h 2038350"/>
              <a:gd name="connsiteX5" fmla="*/ 1685925 w 4829175"/>
              <a:gd name="connsiteY5" fmla="*/ 285750 h 2038350"/>
              <a:gd name="connsiteX6" fmla="*/ 2038350 w 4829175"/>
              <a:gd name="connsiteY6" fmla="*/ 95250 h 2038350"/>
              <a:gd name="connsiteX7" fmla="*/ 2505075 w 4829175"/>
              <a:gd name="connsiteY7" fmla="*/ 0 h 2038350"/>
              <a:gd name="connsiteX8" fmla="*/ 2943225 w 4829175"/>
              <a:gd name="connsiteY8" fmla="*/ 57150 h 2038350"/>
              <a:gd name="connsiteX9" fmla="*/ 3371850 w 4829175"/>
              <a:gd name="connsiteY9" fmla="*/ 228600 h 2038350"/>
              <a:gd name="connsiteX10" fmla="*/ 3733800 w 4829175"/>
              <a:gd name="connsiteY10" fmla="*/ 457200 h 2038350"/>
              <a:gd name="connsiteX11" fmla="*/ 4095750 w 4829175"/>
              <a:gd name="connsiteY11" fmla="*/ 742950 h 2038350"/>
              <a:gd name="connsiteX12" fmla="*/ 4410075 w 4829175"/>
              <a:gd name="connsiteY12" fmla="*/ 1019175 h 2038350"/>
              <a:gd name="connsiteX13" fmla="*/ 4591050 w 4829175"/>
              <a:gd name="connsiteY13" fmla="*/ 1162050 h 2038350"/>
              <a:gd name="connsiteX14" fmla="*/ 4829175 w 4829175"/>
              <a:gd name="connsiteY14" fmla="*/ 1304925 h 2038350"/>
              <a:gd name="connsiteX0" fmla="*/ 0 w 4829175"/>
              <a:gd name="connsiteY0" fmla="*/ 2025650 h 2044700"/>
              <a:gd name="connsiteX1" fmla="*/ 466725 w 4829175"/>
              <a:gd name="connsiteY1" fmla="*/ 2044700 h 2044700"/>
              <a:gd name="connsiteX2" fmla="*/ 647700 w 4829175"/>
              <a:gd name="connsiteY2" fmla="*/ 1901825 h 2044700"/>
              <a:gd name="connsiteX3" fmla="*/ 962025 w 4829175"/>
              <a:gd name="connsiteY3" fmla="*/ 1292225 h 2044700"/>
              <a:gd name="connsiteX4" fmla="*/ 1295400 w 4829175"/>
              <a:gd name="connsiteY4" fmla="*/ 711200 h 2044700"/>
              <a:gd name="connsiteX5" fmla="*/ 1685925 w 4829175"/>
              <a:gd name="connsiteY5" fmla="*/ 292100 h 2044700"/>
              <a:gd name="connsiteX6" fmla="*/ 2038350 w 4829175"/>
              <a:gd name="connsiteY6" fmla="*/ 101600 h 2044700"/>
              <a:gd name="connsiteX7" fmla="*/ 2505075 w 4829175"/>
              <a:gd name="connsiteY7" fmla="*/ 6350 h 2044700"/>
              <a:gd name="connsiteX8" fmla="*/ 2943225 w 4829175"/>
              <a:gd name="connsiteY8" fmla="*/ 63500 h 2044700"/>
              <a:gd name="connsiteX9" fmla="*/ 3371850 w 4829175"/>
              <a:gd name="connsiteY9" fmla="*/ 234950 h 2044700"/>
              <a:gd name="connsiteX10" fmla="*/ 3733800 w 4829175"/>
              <a:gd name="connsiteY10" fmla="*/ 463550 h 2044700"/>
              <a:gd name="connsiteX11" fmla="*/ 4095750 w 4829175"/>
              <a:gd name="connsiteY11" fmla="*/ 749300 h 2044700"/>
              <a:gd name="connsiteX12" fmla="*/ 4410075 w 4829175"/>
              <a:gd name="connsiteY12" fmla="*/ 1025525 h 2044700"/>
              <a:gd name="connsiteX13" fmla="*/ 4591050 w 4829175"/>
              <a:gd name="connsiteY13" fmla="*/ 1168400 h 2044700"/>
              <a:gd name="connsiteX14" fmla="*/ 4829175 w 4829175"/>
              <a:gd name="connsiteY14" fmla="*/ 1311275 h 2044700"/>
              <a:gd name="connsiteX0" fmla="*/ 0 w 4829175"/>
              <a:gd name="connsiteY0" fmla="*/ 2025650 h 2044700"/>
              <a:gd name="connsiteX1" fmla="*/ 466725 w 4829175"/>
              <a:gd name="connsiteY1" fmla="*/ 2044700 h 2044700"/>
              <a:gd name="connsiteX2" fmla="*/ 647700 w 4829175"/>
              <a:gd name="connsiteY2" fmla="*/ 1901825 h 2044700"/>
              <a:gd name="connsiteX3" fmla="*/ 962025 w 4829175"/>
              <a:gd name="connsiteY3" fmla="*/ 1292225 h 2044700"/>
              <a:gd name="connsiteX4" fmla="*/ 1295400 w 4829175"/>
              <a:gd name="connsiteY4" fmla="*/ 711200 h 2044700"/>
              <a:gd name="connsiteX5" fmla="*/ 1685925 w 4829175"/>
              <a:gd name="connsiteY5" fmla="*/ 292100 h 2044700"/>
              <a:gd name="connsiteX6" fmla="*/ 2038350 w 4829175"/>
              <a:gd name="connsiteY6" fmla="*/ 101600 h 2044700"/>
              <a:gd name="connsiteX7" fmla="*/ 2505075 w 4829175"/>
              <a:gd name="connsiteY7" fmla="*/ 6350 h 2044700"/>
              <a:gd name="connsiteX8" fmla="*/ 2943225 w 4829175"/>
              <a:gd name="connsiteY8" fmla="*/ 63500 h 2044700"/>
              <a:gd name="connsiteX9" fmla="*/ 3371850 w 4829175"/>
              <a:gd name="connsiteY9" fmla="*/ 234950 h 2044700"/>
              <a:gd name="connsiteX10" fmla="*/ 3733800 w 4829175"/>
              <a:gd name="connsiteY10" fmla="*/ 463550 h 2044700"/>
              <a:gd name="connsiteX11" fmla="*/ 4095750 w 4829175"/>
              <a:gd name="connsiteY11" fmla="*/ 749300 h 2044700"/>
              <a:gd name="connsiteX12" fmla="*/ 4410075 w 4829175"/>
              <a:gd name="connsiteY12" fmla="*/ 1025525 h 2044700"/>
              <a:gd name="connsiteX13" fmla="*/ 4591050 w 4829175"/>
              <a:gd name="connsiteY13" fmla="*/ 1168400 h 2044700"/>
              <a:gd name="connsiteX14" fmla="*/ 4829175 w 4829175"/>
              <a:gd name="connsiteY14" fmla="*/ 1311275 h 2044700"/>
              <a:gd name="connsiteX0" fmla="*/ 0 w 4829175"/>
              <a:gd name="connsiteY0" fmla="*/ 2025650 h 2044700"/>
              <a:gd name="connsiteX1" fmla="*/ 466725 w 4829175"/>
              <a:gd name="connsiteY1" fmla="*/ 2044700 h 2044700"/>
              <a:gd name="connsiteX2" fmla="*/ 647700 w 4829175"/>
              <a:gd name="connsiteY2" fmla="*/ 1901825 h 2044700"/>
              <a:gd name="connsiteX3" fmla="*/ 962025 w 4829175"/>
              <a:gd name="connsiteY3" fmla="*/ 1292225 h 2044700"/>
              <a:gd name="connsiteX4" fmla="*/ 1295400 w 4829175"/>
              <a:gd name="connsiteY4" fmla="*/ 711200 h 2044700"/>
              <a:gd name="connsiteX5" fmla="*/ 1685925 w 4829175"/>
              <a:gd name="connsiteY5" fmla="*/ 292100 h 2044700"/>
              <a:gd name="connsiteX6" fmla="*/ 2038350 w 4829175"/>
              <a:gd name="connsiteY6" fmla="*/ 101600 h 2044700"/>
              <a:gd name="connsiteX7" fmla="*/ 2505075 w 4829175"/>
              <a:gd name="connsiteY7" fmla="*/ 6350 h 2044700"/>
              <a:gd name="connsiteX8" fmla="*/ 2943225 w 4829175"/>
              <a:gd name="connsiteY8" fmla="*/ 63500 h 2044700"/>
              <a:gd name="connsiteX9" fmla="*/ 3371850 w 4829175"/>
              <a:gd name="connsiteY9" fmla="*/ 234950 h 2044700"/>
              <a:gd name="connsiteX10" fmla="*/ 3733800 w 4829175"/>
              <a:gd name="connsiteY10" fmla="*/ 463550 h 2044700"/>
              <a:gd name="connsiteX11" fmla="*/ 4095750 w 4829175"/>
              <a:gd name="connsiteY11" fmla="*/ 749300 h 2044700"/>
              <a:gd name="connsiteX12" fmla="*/ 4410075 w 4829175"/>
              <a:gd name="connsiteY12" fmla="*/ 1025525 h 2044700"/>
              <a:gd name="connsiteX13" fmla="*/ 4591050 w 4829175"/>
              <a:gd name="connsiteY13" fmla="*/ 1168400 h 2044700"/>
              <a:gd name="connsiteX14" fmla="*/ 4829175 w 4829175"/>
              <a:gd name="connsiteY14" fmla="*/ 1311275 h 2044700"/>
              <a:gd name="connsiteX0" fmla="*/ 0 w 4829175"/>
              <a:gd name="connsiteY0" fmla="*/ 2025650 h 2044700"/>
              <a:gd name="connsiteX1" fmla="*/ 466725 w 4829175"/>
              <a:gd name="connsiteY1" fmla="*/ 2044700 h 2044700"/>
              <a:gd name="connsiteX2" fmla="*/ 647700 w 4829175"/>
              <a:gd name="connsiteY2" fmla="*/ 1901825 h 2044700"/>
              <a:gd name="connsiteX3" fmla="*/ 962025 w 4829175"/>
              <a:gd name="connsiteY3" fmla="*/ 1292225 h 2044700"/>
              <a:gd name="connsiteX4" fmla="*/ 1295400 w 4829175"/>
              <a:gd name="connsiteY4" fmla="*/ 711200 h 2044700"/>
              <a:gd name="connsiteX5" fmla="*/ 1685925 w 4829175"/>
              <a:gd name="connsiteY5" fmla="*/ 292100 h 2044700"/>
              <a:gd name="connsiteX6" fmla="*/ 2038350 w 4829175"/>
              <a:gd name="connsiteY6" fmla="*/ 101600 h 2044700"/>
              <a:gd name="connsiteX7" fmla="*/ 2505075 w 4829175"/>
              <a:gd name="connsiteY7" fmla="*/ 6350 h 2044700"/>
              <a:gd name="connsiteX8" fmla="*/ 2943225 w 4829175"/>
              <a:gd name="connsiteY8" fmla="*/ 63500 h 2044700"/>
              <a:gd name="connsiteX9" fmla="*/ 3371850 w 4829175"/>
              <a:gd name="connsiteY9" fmla="*/ 234950 h 2044700"/>
              <a:gd name="connsiteX10" fmla="*/ 3733800 w 4829175"/>
              <a:gd name="connsiteY10" fmla="*/ 463550 h 2044700"/>
              <a:gd name="connsiteX11" fmla="*/ 4095750 w 4829175"/>
              <a:gd name="connsiteY11" fmla="*/ 749300 h 2044700"/>
              <a:gd name="connsiteX12" fmla="*/ 4410075 w 4829175"/>
              <a:gd name="connsiteY12" fmla="*/ 1025525 h 2044700"/>
              <a:gd name="connsiteX13" fmla="*/ 4591050 w 4829175"/>
              <a:gd name="connsiteY13" fmla="*/ 1168400 h 2044700"/>
              <a:gd name="connsiteX14" fmla="*/ 4829175 w 4829175"/>
              <a:gd name="connsiteY14" fmla="*/ 1311275 h 2044700"/>
              <a:gd name="connsiteX0" fmla="*/ 0 w 4829175"/>
              <a:gd name="connsiteY0" fmla="*/ 2025650 h 2044700"/>
              <a:gd name="connsiteX1" fmla="*/ 466725 w 4829175"/>
              <a:gd name="connsiteY1" fmla="*/ 2044700 h 2044700"/>
              <a:gd name="connsiteX2" fmla="*/ 647700 w 4829175"/>
              <a:gd name="connsiteY2" fmla="*/ 1901825 h 2044700"/>
              <a:gd name="connsiteX3" fmla="*/ 962025 w 4829175"/>
              <a:gd name="connsiteY3" fmla="*/ 1292225 h 2044700"/>
              <a:gd name="connsiteX4" fmla="*/ 1295400 w 4829175"/>
              <a:gd name="connsiteY4" fmla="*/ 711200 h 2044700"/>
              <a:gd name="connsiteX5" fmla="*/ 1685925 w 4829175"/>
              <a:gd name="connsiteY5" fmla="*/ 292100 h 2044700"/>
              <a:gd name="connsiteX6" fmla="*/ 2038350 w 4829175"/>
              <a:gd name="connsiteY6" fmla="*/ 101600 h 2044700"/>
              <a:gd name="connsiteX7" fmla="*/ 2505075 w 4829175"/>
              <a:gd name="connsiteY7" fmla="*/ 6350 h 2044700"/>
              <a:gd name="connsiteX8" fmla="*/ 2943225 w 4829175"/>
              <a:gd name="connsiteY8" fmla="*/ 63500 h 2044700"/>
              <a:gd name="connsiteX9" fmla="*/ 3371850 w 4829175"/>
              <a:gd name="connsiteY9" fmla="*/ 234950 h 2044700"/>
              <a:gd name="connsiteX10" fmla="*/ 3733800 w 4829175"/>
              <a:gd name="connsiteY10" fmla="*/ 463550 h 2044700"/>
              <a:gd name="connsiteX11" fmla="*/ 4095750 w 4829175"/>
              <a:gd name="connsiteY11" fmla="*/ 749300 h 2044700"/>
              <a:gd name="connsiteX12" fmla="*/ 4410075 w 4829175"/>
              <a:gd name="connsiteY12" fmla="*/ 1025525 h 2044700"/>
              <a:gd name="connsiteX13" fmla="*/ 4591050 w 4829175"/>
              <a:gd name="connsiteY13" fmla="*/ 1168400 h 2044700"/>
              <a:gd name="connsiteX14" fmla="*/ 4829175 w 4829175"/>
              <a:gd name="connsiteY14" fmla="*/ 1311275 h 2044700"/>
              <a:gd name="connsiteX0" fmla="*/ 0 w 4829175"/>
              <a:gd name="connsiteY0" fmla="*/ 2025650 h 2044700"/>
              <a:gd name="connsiteX1" fmla="*/ 466725 w 4829175"/>
              <a:gd name="connsiteY1" fmla="*/ 2044700 h 2044700"/>
              <a:gd name="connsiteX2" fmla="*/ 647700 w 4829175"/>
              <a:gd name="connsiteY2" fmla="*/ 1901825 h 2044700"/>
              <a:gd name="connsiteX3" fmla="*/ 962050 w 4829175"/>
              <a:gd name="connsiteY3" fmla="*/ 1234306 h 2044700"/>
              <a:gd name="connsiteX4" fmla="*/ 1295400 w 4829175"/>
              <a:gd name="connsiteY4" fmla="*/ 711200 h 2044700"/>
              <a:gd name="connsiteX5" fmla="*/ 1685925 w 4829175"/>
              <a:gd name="connsiteY5" fmla="*/ 292100 h 2044700"/>
              <a:gd name="connsiteX6" fmla="*/ 2038350 w 4829175"/>
              <a:gd name="connsiteY6" fmla="*/ 101600 h 2044700"/>
              <a:gd name="connsiteX7" fmla="*/ 2505075 w 4829175"/>
              <a:gd name="connsiteY7" fmla="*/ 6350 h 2044700"/>
              <a:gd name="connsiteX8" fmla="*/ 2943225 w 4829175"/>
              <a:gd name="connsiteY8" fmla="*/ 63500 h 2044700"/>
              <a:gd name="connsiteX9" fmla="*/ 3371850 w 4829175"/>
              <a:gd name="connsiteY9" fmla="*/ 234950 h 2044700"/>
              <a:gd name="connsiteX10" fmla="*/ 3733800 w 4829175"/>
              <a:gd name="connsiteY10" fmla="*/ 463550 h 2044700"/>
              <a:gd name="connsiteX11" fmla="*/ 4095750 w 4829175"/>
              <a:gd name="connsiteY11" fmla="*/ 749300 h 2044700"/>
              <a:gd name="connsiteX12" fmla="*/ 4410075 w 4829175"/>
              <a:gd name="connsiteY12" fmla="*/ 1025525 h 2044700"/>
              <a:gd name="connsiteX13" fmla="*/ 4591050 w 4829175"/>
              <a:gd name="connsiteY13" fmla="*/ 1168400 h 2044700"/>
              <a:gd name="connsiteX14" fmla="*/ 4829175 w 4829175"/>
              <a:gd name="connsiteY14" fmla="*/ 1311275 h 2044700"/>
              <a:gd name="connsiteX0" fmla="*/ 0 w 4829175"/>
              <a:gd name="connsiteY0" fmla="*/ 2025650 h 2044700"/>
              <a:gd name="connsiteX1" fmla="*/ 466725 w 4829175"/>
              <a:gd name="connsiteY1" fmla="*/ 2044700 h 2044700"/>
              <a:gd name="connsiteX2" fmla="*/ 647700 w 4829175"/>
              <a:gd name="connsiteY2" fmla="*/ 1901825 h 2044700"/>
              <a:gd name="connsiteX3" fmla="*/ 962050 w 4829175"/>
              <a:gd name="connsiteY3" fmla="*/ 1234306 h 2044700"/>
              <a:gd name="connsiteX4" fmla="*/ 1295400 w 4829175"/>
              <a:gd name="connsiteY4" fmla="*/ 711200 h 2044700"/>
              <a:gd name="connsiteX5" fmla="*/ 1685925 w 4829175"/>
              <a:gd name="connsiteY5" fmla="*/ 292100 h 2044700"/>
              <a:gd name="connsiteX6" fmla="*/ 2038350 w 4829175"/>
              <a:gd name="connsiteY6" fmla="*/ 101600 h 2044700"/>
              <a:gd name="connsiteX7" fmla="*/ 2505075 w 4829175"/>
              <a:gd name="connsiteY7" fmla="*/ 6350 h 2044700"/>
              <a:gd name="connsiteX8" fmla="*/ 2943225 w 4829175"/>
              <a:gd name="connsiteY8" fmla="*/ 63500 h 2044700"/>
              <a:gd name="connsiteX9" fmla="*/ 3371850 w 4829175"/>
              <a:gd name="connsiteY9" fmla="*/ 234950 h 2044700"/>
              <a:gd name="connsiteX10" fmla="*/ 3733800 w 4829175"/>
              <a:gd name="connsiteY10" fmla="*/ 463550 h 2044700"/>
              <a:gd name="connsiteX11" fmla="*/ 4095750 w 4829175"/>
              <a:gd name="connsiteY11" fmla="*/ 749300 h 2044700"/>
              <a:gd name="connsiteX12" fmla="*/ 4410075 w 4829175"/>
              <a:gd name="connsiteY12" fmla="*/ 1025525 h 2044700"/>
              <a:gd name="connsiteX13" fmla="*/ 4591050 w 4829175"/>
              <a:gd name="connsiteY13" fmla="*/ 1168400 h 2044700"/>
              <a:gd name="connsiteX14" fmla="*/ 4829175 w 4829175"/>
              <a:gd name="connsiteY14" fmla="*/ 1311275 h 2044700"/>
              <a:gd name="connsiteX0" fmla="*/ 0 w 4829175"/>
              <a:gd name="connsiteY0" fmla="*/ 2025650 h 2065338"/>
              <a:gd name="connsiteX1" fmla="*/ 466725 w 4829175"/>
              <a:gd name="connsiteY1" fmla="*/ 2044700 h 2065338"/>
              <a:gd name="connsiteX2" fmla="*/ 647700 w 4829175"/>
              <a:gd name="connsiteY2" fmla="*/ 1901825 h 2065338"/>
              <a:gd name="connsiteX3" fmla="*/ 962050 w 4829175"/>
              <a:gd name="connsiteY3" fmla="*/ 1234306 h 2065338"/>
              <a:gd name="connsiteX4" fmla="*/ 1295400 w 4829175"/>
              <a:gd name="connsiteY4" fmla="*/ 711200 h 2065338"/>
              <a:gd name="connsiteX5" fmla="*/ 1685925 w 4829175"/>
              <a:gd name="connsiteY5" fmla="*/ 292100 h 2065338"/>
              <a:gd name="connsiteX6" fmla="*/ 2038350 w 4829175"/>
              <a:gd name="connsiteY6" fmla="*/ 101600 h 2065338"/>
              <a:gd name="connsiteX7" fmla="*/ 2505075 w 4829175"/>
              <a:gd name="connsiteY7" fmla="*/ 6350 h 2065338"/>
              <a:gd name="connsiteX8" fmla="*/ 2943225 w 4829175"/>
              <a:gd name="connsiteY8" fmla="*/ 63500 h 2065338"/>
              <a:gd name="connsiteX9" fmla="*/ 3371850 w 4829175"/>
              <a:gd name="connsiteY9" fmla="*/ 234950 h 2065338"/>
              <a:gd name="connsiteX10" fmla="*/ 3733800 w 4829175"/>
              <a:gd name="connsiteY10" fmla="*/ 463550 h 2065338"/>
              <a:gd name="connsiteX11" fmla="*/ 4095750 w 4829175"/>
              <a:gd name="connsiteY11" fmla="*/ 749300 h 2065338"/>
              <a:gd name="connsiteX12" fmla="*/ 4410075 w 4829175"/>
              <a:gd name="connsiteY12" fmla="*/ 1025525 h 2065338"/>
              <a:gd name="connsiteX13" fmla="*/ 4591050 w 4829175"/>
              <a:gd name="connsiteY13" fmla="*/ 1168400 h 2065338"/>
              <a:gd name="connsiteX14" fmla="*/ 4829175 w 4829175"/>
              <a:gd name="connsiteY14" fmla="*/ 1311275 h 2065338"/>
              <a:gd name="connsiteX0" fmla="*/ 0 w 4829175"/>
              <a:gd name="connsiteY0" fmla="*/ 2025650 h 2068579"/>
              <a:gd name="connsiteX1" fmla="*/ 466725 w 4829175"/>
              <a:gd name="connsiteY1" fmla="*/ 2044700 h 2068579"/>
              <a:gd name="connsiteX2" fmla="*/ 602010 w 4829175"/>
              <a:gd name="connsiteY2" fmla="*/ 1882378 h 2068579"/>
              <a:gd name="connsiteX3" fmla="*/ 962050 w 4829175"/>
              <a:gd name="connsiteY3" fmla="*/ 1234306 h 2068579"/>
              <a:gd name="connsiteX4" fmla="*/ 1295400 w 4829175"/>
              <a:gd name="connsiteY4" fmla="*/ 711200 h 2068579"/>
              <a:gd name="connsiteX5" fmla="*/ 1685925 w 4829175"/>
              <a:gd name="connsiteY5" fmla="*/ 292100 h 2068579"/>
              <a:gd name="connsiteX6" fmla="*/ 2038350 w 4829175"/>
              <a:gd name="connsiteY6" fmla="*/ 101600 h 2068579"/>
              <a:gd name="connsiteX7" fmla="*/ 2505075 w 4829175"/>
              <a:gd name="connsiteY7" fmla="*/ 6350 h 2068579"/>
              <a:gd name="connsiteX8" fmla="*/ 2943225 w 4829175"/>
              <a:gd name="connsiteY8" fmla="*/ 63500 h 2068579"/>
              <a:gd name="connsiteX9" fmla="*/ 3371850 w 4829175"/>
              <a:gd name="connsiteY9" fmla="*/ 234950 h 2068579"/>
              <a:gd name="connsiteX10" fmla="*/ 3733800 w 4829175"/>
              <a:gd name="connsiteY10" fmla="*/ 463550 h 2068579"/>
              <a:gd name="connsiteX11" fmla="*/ 4095750 w 4829175"/>
              <a:gd name="connsiteY11" fmla="*/ 749300 h 2068579"/>
              <a:gd name="connsiteX12" fmla="*/ 4410075 w 4829175"/>
              <a:gd name="connsiteY12" fmla="*/ 1025525 h 2068579"/>
              <a:gd name="connsiteX13" fmla="*/ 4591050 w 4829175"/>
              <a:gd name="connsiteY13" fmla="*/ 1168400 h 2068579"/>
              <a:gd name="connsiteX14" fmla="*/ 4829175 w 4829175"/>
              <a:gd name="connsiteY14" fmla="*/ 1311275 h 2068579"/>
              <a:gd name="connsiteX0" fmla="*/ 0 w 4829175"/>
              <a:gd name="connsiteY0" fmla="*/ 2025650 h 2068579"/>
              <a:gd name="connsiteX1" fmla="*/ 466725 w 4829175"/>
              <a:gd name="connsiteY1" fmla="*/ 2044700 h 2068579"/>
              <a:gd name="connsiteX2" fmla="*/ 602010 w 4829175"/>
              <a:gd name="connsiteY2" fmla="*/ 1882378 h 2068579"/>
              <a:gd name="connsiteX3" fmla="*/ 962050 w 4829175"/>
              <a:gd name="connsiteY3" fmla="*/ 1234306 h 2068579"/>
              <a:gd name="connsiteX4" fmla="*/ 1295400 w 4829175"/>
              <a:gd name="connsiteY4" fmla="*/ 711200 h 2068579"/>
              <a:gd name="connsiteX5" fmla="*/ 1685925 w 4829175"/>
              <a:gd name="connsiteY5" fmla="*/ 292100 h 2068579"/>
              <a:gd name="connsiteX6" fmla="*/ 2038350 w 4829175"/>
              <a:gd name="connsiteY6" fmla="*/ 101600 h 2068579"/>
              <a:gd name="connsiteX7" fmla="*/ 2505075 w 4829175"/>
              <a:gd name="connsiteY7" fmla="*/ 6350 h 2068579"/>
              <a:gd name="connsiteX8" fmla="*/ 2943225 w 4829175"/>
              <a:gd name="connsiteY8" fmla="*/ 63500 h 2068579"/>
              <a:gd name="connsiteX9" fmla="*/ 3371850 w 4829175"/>
              <a:gd name="connsiteY9" fmla="*/ 234950 h 2068579"/>
              <a:gd name="connsiteX10" fmla="*/ 3733800 w 4829175"/>
              <a:gd name="connsiteY10" fmla="*/ 463550 h 2068579"/>
              <a:gd name="connsiteX11" fmla="*/ 4095750 w 4829175"/>
              <a:gd name="connsiteY11" fmla="*/ 749300 h 2068579"/>
              <a:gd name="connsiteX12" fmla="*/ 4410075 w 4829175"/>
              <a:gd name="connsiteY12" fmla="*/ 1025525 h 2068579"/>
              <a:gd name="connsiteX13" fmla="*/ 4591050 w 4829175"/>
              <a:gd name="connsiteY13" fmla="*/ 1168400 h 2068579"/>
              <a:gd name="connsiteX14" fmla="*/ 4829175 w 4829175"/>
              <a:gd name="connsiteY14" fmla="*/ 1311275 h 2068579"/>
              <a:gd name="connsiteX0" fmla="*/ 0 w 4829175"/>
              <a:gd name="connsiteY0" fmla="*/ 2025650 h 2025650"/>
              <a:gd name="connsiteX1" fmla="*/ 602010 w 4829175"/>
              <a:gd name="connsiteY1" fmla="*/ 1882378 h 2025650"/>
              <a:gd name="connsiteX2" fmla="*/ 962050 w 4829175"/>
              <a:gd name="connsiteY2" fmla="*/ 1234306 h 2025650"/>
              <a:gd name="connsiteX3" fmla="*/ 1295400 w 4829175"/>
              <a:gd name="connsiteY3" fmla="*/ 711200 h 2025650"/>
              <a:gd name="connsiteX4" fmla="*/ 1685925 w 4829175"/>
              <a:gd name="connsiteY4" fmla="*/ 292100 h 2025650"/>
              <a:gd name="connsiteX5" fmla="*/ 2038350 w 4829175"/>
              <a:gd name="connsiteY5" fmla="*/ 101600 h 2025650"/>
              <a:gd name="connsiteX6" fmla="*/ 2505075 w 4829175"/>
              <a:gd name="connsiteY6" fmla="*/ 6350 h 2025650"/>
              <a:gd name="connsiteX7" fmla="*/ 2943225 w 4829175"/>
              <a:gd name="connsiteY7" fmla="*/ 63500 h 2025650"/>
              <a:gd name="connsiteX8" fmla="*/ 3371850 w 4829175"/>
              <a:gd name="connsiteY8" fmla="*/ 234950 h 2025650"/>
              <a:gd name="connsiteX9" fmla="*/ 3733800 w 4829175"/>
              <a:gd name="connsiteY9" fmla="*/ 463550 h 2025650"/>
              <a:gd name="connsiteX10" fmla="*/ 4095750 w 4829175"/>
              <a:gd name="connsiteY10" fmla="*/ 749300 h 2025650"/>
              <a:gd name="connsiteX11" fmla="*/ 4410075 w 4829175"/>
              <a:gd name="connsiteY11" fmla="*/ 1025525 h 2025650"/>
              <a:gd name="connsiteX12" fmla="*/ 4591050 w 4829175"/>
              <a:gd name="connsiteY12" fmla="*/ 1168400 h 2025650"/>
              <a:gd name="connsiteX13" fmla="*/ 4829175 w 4829175"/>
              <a:gd name="connsiteY13" fmla="*/ 1311275 h 2025650"/>
              <a:gd name="connsiteX0" fmla="*/ 0 w 4829175"/>
              <a:gd name="connsiteY0" fmla="*/ 2025650 h 2086277"/>
              <a:gd name="connsiteX1" fmla="*/ 602010 w 4829175"/>
              <a:gd name="connsiteY1" fmla="*/ 1954386 h 2086277"/>
              <a:gd name="connsiteX2" fmla="*/ 962050 w 4829175"/>
              <a:gd name="connsiteY2" fmla="*/ 1234306 h 2086277"/>
              <a:gd name="connsiteX3" fmla="*/ 1295400 w 4829175"/>
              <a:gd name="connsiteY3" fmla="*/ 711200 h 2086277"/>
              <a:gd name="connsiteX4" fmla="*/ 1685925 w 4829175"/>
              <a:gd name="connsiteY4" fmla="*/ 292100 h 2086277"/>
              <a:gd name="connsiteX5" fmla="*/ 2038350 w 4829175"/>
              <a:gd name="connsiteY5" fmla="*/ 101600 h 2086277"/>
              <a:gd name="connsiteX6" fmla="*/ 2505075 w 4829175"/>
              <a:gd name="connsiteY6" fmla="*/ 6350 h 2086277"/>
              <a:gd name="connsiteX7" fmla="*/ 2943225 w 4829175"/>
              <a:gd name="connsiteY7" fmla="*/ 63500 h 2086277"/>
              <a:gd name="connsiteX8" fmla="*/ 3371850 w 4829175"/>
              <a:gd name="connsiteY8" fmla="*/ 234950 h 2086277"/>
              <a:gd name="connsiteX9" fmla="*/ 3733800 w 4829175"/>
              <a:gd name="connsiteY9" fmla="*/ 463550 h 2086277"/>
              <a:gd name="connsiteX10" fmla="*/ 4095750 w 4829175"/>
              <a:gd name="connsiteY10" fmla="*/ 749300 h 2086277"/>
              <a:gd name="connsiteX11" fmla="*/ 4410075 w 4829175"/>
              <a:gd name="connsiteY11" fmla="*/ 1025525 h 2086277"/>
              <a:gd name="connsiteX12" fmla="*/ 4591050 w 4829175"/>
              <a:gd name="connsiteY12" fmla="*/ 1168400 h 2086277"/>
              <a:gd name="connsiteX13" fmla="*/ 4829175 w 4829175"/>
              <a:gd name="connsiteY13" fmla="*/ 1311275 h 2086277"/>
              <a:gd name="connsiteX0" fmla="*/ 0 w 4829175"/>
              <a:gd name="connsiteY0" fmla="*/ 2025650 h 2086277"/>
              <a:gd name="connsiteX1" fmla="*/ 602010 w 4829175"/>
              <a:gd name="connsiteY1" fmla="*/ 1954386 h 2086277"/>
              <a:gd name="connsiteX2" fmla="*/ 962050 w 4829175"/>
              <a:gd name="connsiteY2" fmla="*/ 1234306 h 2086277"/>
              <a:gd name="connsiteX3" fmla="*/ 1295400 w 4829175"/>
              <a:gd name="connsiteY3" fmla="*/ 711200 h 2086277"/>
              <a:gd name="connsiteX4" fmla="*/ 1685925 w 4829175"/>
              <a:gd name="connsiteY4" fmla="*/ 292100 h 2086277"/>
              <a:gd name="connsiteX5" fmla="*/ 2038350 w 4829175"/>
              <a:gd name="connsiteY5" fmla="*/ 101600 h 2086277"/>
              <a:gd name="connsiteX6" fmla="*/ 2505075 w 4829175"/>
              <a:gd name="connsiteY6" fmla="*/ 6350 h 2086277"/>
              <a:gd name="connsiteX7" fmla="*/ 2943225 w 4829175"/>
              <a:gd name="connsiteY7" fmla="*/ 63500 h 2086277"/>
              <a:gd name="connsiteX8" fmla="*/ 3371850 w 4829175"/>
              <a:gd name="connsiteY8" fmla="*/ 234950 h 2086277"/>
              <a:gd name="connsiteX9" fmla="*/ 3733800 w 4829175"/>
              <a:gd name="connsiteY9" fmla="*/ 463550 h 2086277"/>
              <a:gd name="connsiteX10" fmla="*/ 4095750 w 4829175"/>
              <a:gd name="connsiteY10" fmla="*/ 749300 h 2086277"/>
              <a:gd name="connsiteX11" fmla="*/ 4410075 w 4829175"/>
              <a:gd name="connsiteY11" fmla="*/ 1025525 h 2086277"/>
              <a:gd name="connsiteX12" fmla="*/ 4591050 w 4829175"/>
              <a:gd name="connsiteY12" fmla="*/ 1168400 h 2086277"/>
              <a:gd name="connsiteX13" fmla="*/ 4829175 w 4829175"/>
              <a:gd name="connsiteY13" fmla="*/ 1311275 h 2086277"/>
              <a:gd name="connsiteX0" fmla="*/ 0 w 4829175"/>
              <a:gd name="connsiteY0" fmla="*/ 2025650 h 2025650"/>
              <a:gd name="connsiteX1" fmla="*/ 962050 w 4829175"/>
              <a:gd name="connsiteY1" fmla="*/ 1234306 h 2025650"/>
              <a:gd name="connsiteX2" fmla="*/ 1295400 w 4829175"/>
              <a:gd name="connsiteY2" fmla="*/ 711200 h 2025650"/>
              <a:gd name="connsiteX3" fmla="*/ 1685925 w 4829175"/>
              <a:gd name="connsiteY3" fmla="*/ 292100 h 2025650"/>
              <a:gd name="connsiteX4" fmla="*/ 2038350 w 4829175"/>
              <a:gd name="connsiteY4" fmla="*/ 101600 h 2025650"/>
              <a:gd name="connsiteX5" fmla="*/ 2505075 w 4829175"/>
              <a:gd name="connsiteY5" fmla="*/ 6350 h 2025650"/>
              <a:gd name="connsiteX6" fmla="*/ 2943225 w 4829175"/>
              <a:gd name="connsiteY6" fmla="*/ 63500 h 2025650"/>
              <a:gd name="connsiteX7" fmla="*/ 3371850 w 4829175"/>
              <a:gd name="connsiteY7" fmla="*/ 234950 h 2025650"/>
              <a:gd name="connsiteX8" fmla="*/ 3733800 w 4829175"/>
              <a:gd name="connsiteY8" fmla="*/ 463550 h 2025650"/>
              <a:gd name="connsiteX9" fmla="*/ 4095750 w 4829175"/>
              <a:gd name="connsiteY9" fmla="*/ 749300 h 2025650"/>
              <a:gd name="connsiteX10" fmla="*/ 4410075 w 4829175"/>
              <a:gd name="connsiteY10" fmla="*/ 1025525 h 2025650"/>
              <a:gd name="connsiteX11" fmla="*/ 4591050 w 4829175"/>
              <a:gd name="connsiteY11" fmla="*/ 1168400 h 2025650"/>
              <a:gd name="connsiteX12" fmla="*/ 4829175 w 4829175"/>
              <a:gd name="connsiteY12" fmla="*/ 1311275 h 2025650"/>
              <a:gd name="connsiteX0" fmla="*/ 0 w 4829175"/>
              <a:gd name="connsiteY0" fmla="*/ 2025650 h 2025650"/>
              <a:gd name="connsiteX1" fmla="*/ 419100 w 4829175"/>
              <a:gd name="connsiteY1" fmla="*/ 1711325 h 2025650"/>
              <a:gd name="connsiteX2" fmla="*/ 962050 w 4829175"/>
              <a:gd name="connsiteY2" fmla="*/ 1234306 h 2025650"/>
              <a:gd name="connsiteX3" fmla="*/ 1295400 w 4829175"/>
              <a:gd name="connsiteY3" fmla="*/ 711200 h 2025650"/>
              <a:gd name="connsiteX4" fmla="*/ 1685925 w 4829175"/>
              <a:gd name="connsiteY4" fmla="*/ 292100 h 2025650"/>
              <a:gd name="connsiteX5" fmla="*/ 2038350 w 4829175"/>
              <a:gd name="connsiteY5" fmla="*/ 101600 h 2025650"/>
              <a:gd name="connsiteX6" fmla="*/ 2505075 w 4829175"/>
              <a:gd name="connsiteY6" fmla="*/ 6350 h 2025650"/>
              <a:gd name="connsiteX7" fmla="*/ 2943225 w 4829175"/>
              <a:gd name="connsiteY7" fmla="*/ 63500 h 2025650"/>
              <a:gd name="connsiteX8" fmla="*/ 3371850 w 4829175"/>
              <a:gd name="connsiteY8" fmla="*/ 234950 h 2025650"/>
              <a:gd name="connsiteX9" fmla="*/ 3733800 w 4829175"/>
              <a:gd name="connsiteY9" fmla="*/ 463550 h 2025650"/>
              <a:gd name="connsiteX10" fmla="*/ 4095750 w 4829175"/>
              <a:gd name="connsiteY10" fmla="*/ 749300 h 2025650"/>
              <a:gd name="connsiteX11" fmla="*/ 4410075 w 4829175"/>
              <a:gd name="connsiteY11" fmla="*/ 1025525 h 2025650"/>
              <a:gd name="connsiteX12" fmla="*/ 4591050 w 4829175"/>
              <a:gd name="connsiteY12" fmla="*/ 1168400 h 2025650"/>
              <a:gd name="connsiteX13" fmla="*/ 4829175 w 4829175"/>
              <a:gd name="connsiteY13" fmla="*/ 1311275 h 2025650"/>
              <a:gd name="connsiteX0" fmla="*/ 0 w 4829175"/>
              <a:gd name="connsiteY0" fmla="*/ 2025650 h 2086277"/>
              <a:gd name="connsiteX1" fmla="*/ 530002 w 4829175"/>
              <a:gd name="connsiteY1" fmla="*/ 1954386 h 2086277"/>
              <a:gd name="connsiteX2" fmla="*/ 962050 w 4829175"/>
              <a:gd name="connsiteY2" fmla="*/ 1234306 h 2086277"/>
              <a:gd name="connsiteX3" fmla="*/ 1295400 w 4829175"/>
              <a:gd name="connsiteY3" fmla="*/ 711200 h 2086277"/>
              <a:gd name="connsiteX4" fmla="*/ 1685925 w 4829175"/>
              <a:gd name="connsiteY4" fmla="*/ 292100 h 2086277"/>
              <a:gd name="connsiteX5" fmla="*/ 2038350 w 4829175"/>
              <a:gd name="connsiteY5" fmla="*/ 101600 h 2086277"/>
              <a:gd name="connsiteX6" fmla="*/ 2505075 w 4829175"/>
              <a:gd name="connsiteY6" fmla="*/ 6350 h 2086277"/>
              <a:gd name="connsiteX7" fmla="*/ 2943225 w 4829175"/>
              <a:gd name="connsiteY7" fmla="*/ 63500 h 2086277"/>
              <a:gd name="connsiteX8" fmla="*/ 3371850 w 4829175"/>
              <a:gd name="connsiteY8" fmla="*/ 234950 h 2086277"/>
              <a:gd name="connsiteX9" fmla="*/ 3733800 w 4829175"/>
              <a:gd name="connsiteY9" fmla="*/ 463550 h 2086277"/>
              <a:gd name="connsiteX10" fmla="*/ 4095750 w 4829175"/>
              <a:gd name="connsiteY10" fmla="*/ 749300 h 2086277"/>
              <a:gd name="connsiteX11" fmla="*/ 4410075 w 4829175"/>
              <a:gd name="connsiteY11" fmla="*/ 1025525 h 2086277"/>
              <a:gd name="connsiteX12" fmla="*/ 4591050 w 4829175"/>
              <a:gd name="connsiteY12" fmla="*/ 1168400 h 2086277"/>
              <a:gd name="connsiteX13" fmla="*/ 4829175 w 4829175"/>
              <a:gd name="connsiteY13" fmla="*/ 1311275 h 2086277"/>
              <a:gd name="connsiteX0" fmla="*/ 0 w 4829175"/>
              <a:gd name="connsiteY0" fmla="*/ 2025650 h 2086277"/>
              <a:gd name="connsiteX1" fmla="*/ 530002 w 4829175"/>
              <a:gd name="connsiteY1" fmla="*/ 1954386 h 2086277"/>
              <a:gd name="connsiteX2" fmla="*/ 962050 w 4829175"/>
              <a:gd name="connsiteY2" fmla="*/ 1234306 h 2086277"/>
              <a:gd name="connsiteX3" fmla="*/ 1295400 w 4829175"/>
              <a:gd name="connsiteY3" fmla="*/ 711200 h 2086277"/>
              <a:gd name="connsiteX4" fmla="*/ 1685925 w 4829175"/>
              <a:gd name="connsiteY4" fmla="*/ 292100 h 2086277"/>
              <a:gd name="connsiteX5" fmla="*/ 2038350 w 4829175"/>
              <a:gd name="connsiteY5" fmla="*/ 101600 h 2086277"/>
              <a:gd name="connsiteX6" fmla="*/ 2505075 w 4829175"/>
              <a:gd name="connsiteY6" fmla="*/ 6350 h 2086277"/>
              <a:gd name="connsiteX7" fmla="*/ 2943225 w 4829175"/>
              <a:gd name="connsiteY7" fmla="*/ 63500 h 2086277"/>
              <a:gd name="connsiteX8" fmla="*/ 3371850 w 4829175"/>
              <a:gd name="connsiteY8" fmla="*/ 234950 h 2086277"/>
              <a:gd name="connsiteX9" fmla="*/ 3733800 w 4829175"/>
              <a:gd name="connsiteY9" fmla="*/ 463550 h 2086277"/>
              <a:gd name="connsiteX10" fmla="*/ 4095750 w 4829175"/>
              <a:gd name="connsiteY10" fmla="*/ 749300 h 2086277"/>
              <a:gd name="connsiteX11" fmla="*/ 4410075 w 4829175"/>
              <a:gd name="connsiteY11" fmla="*/ 1025525 h 2086277"/>
              <a:gd name="connsiteX12" fmla="*/ 4591050 w 4829175"/>
              <a:gd name="connsiteY12" fmla="*/ 1168400 h 2086277"/>
              <a:gd name="connsiteX13" fmla="*/ 4829175 w 4829175"/>
              <a:gd name="connsiteY13" fmla="*/ 1311275 h 2086277"/>
              <a:gd name="connsiteX0" fmla="*/ 0 w 4829175"/>
              <a:gd name="connsiteY0" fmla="*/ 2025650 h 2086277"/>
              <a:gd name="connsiteX1" fmla="*/ 530002 w 4829175"/>
              <a:gd name="connsiteY1" fmla="*/ 1954386 h 2086277"/>
              <a:gd name="connsiteX2" fmla="*/ 962050 w 4829175"/>
              <a:gd name="connsiteY2" fmla="*/ 1234306 h 2086277"/>
              <a:gd name="connsiteX3" fmla="*/ 1295400 w 4829175"/>
              <a:gd name="connsiteY3" fmla="*/ 711200 h 2086277"/>
              <a:gd name="connsiteX4" fmla="*/ 1685925 w 4829175"/>
              <a:gd name="connsiteY4" fmla="*/ 292100 h 2086277"/>
              <a:gd name="connsiteX5" fmla="*/ 2038350 w 4829175"/>
              <a:gd name="connsiteY5" fmla="*/ 101600 h 2086277"/>
              <a:gd name="connsiteX6" fmla="*/ 2505075 w 4829175"/>
              <a:gd name="connsiteY6" fmla="*/ 6350 h 2086277"/>
              <a:gd name="connsiteX7" fmla="*/ 2943225 w 4829175"/>
              <a:gd name="connsiteY7" fmla="*/ 63500 h 2086277"/>
              <a:gd name="connsiteX8" fmla="*/ 3371850 w 4829175"/>
              <a:gd name="connsiteY8" fmla="*/ 234950 h 2086277"/>
              <a:gd name="connsiteX9" fmla="*/ 3733800 w 4829175"/>
              <a:gd name="connsiteY9" fmla="*/ 463550 h 2086277"/>
              <a:gd name="connsiteX10" fmla="*/ 4095750 w 4829175"/>
              <a:gd name="connsiteY10" fmla="*/ 749300 h 2086277"/>
              <a:gd name="connsiteX11" fmla="*/ 4410075 w 4829175"/>
              <a:gd name="connsiteY11" fmla="*/ 1025525 h 2086277"/>
              <a:gd name="connsiteX12" fmla="*/ 4591050 w 4829175"/>
              <a:gd name="connsiteY12" fmla="*/ 1168400 h 2086277"/>
              <a:gd name="connsiteX13" fmla="*/ 4829175 w 4829175"/>
              <a:gd name="connsiteY13" fmla="*/ 1311275 h 2086277"/>
              <a:gd name="connsiteX0" fmla="*/ 0 w 4829175"/>
              <a:gd name="connsiteY0" fmla="*/ 2025650 h 2086277"/>
              <a:gd name="connsiteX1" fmla="*/ 530002 w 4829175"/>
              <a:gd name="connsiteY1" fmla="*/ 1954386 h 2086277"/>
              <a:gd name="connsiteX2" fmla="*/ 962050 w 4829175"/>
              <a:gd name="connsiteY2" fmla="*/ 1234306 h 2086277"/>
              <a:gd name="connsiteX3" fmla="*/ 1295400 w 4829175"/>
              <a:gd name="connsiteY3" fmla="*/ 711200 h 2086277"/>
              <a:gd name="connsiteX4" fmla="*/ 1685925 w 4829175"/>
              <a:gd name="connsiteY4" fmla="*/ 292100 h 2086277"/>
              <a:gd name="connsiteX5" fmla="*/ 2038350 w 4829175"/>
              <a:gd name="connsiteY5" fmla="*/ 101600 h 2086277"/>
              <a:gd name="connsiteX6" fmla="*/ 2505075 w 4829175"/>
              <a:gd name="connsiteY6" fmla="*/ 6350 h 2086277"/>
              <a:gd name="connsiteX7" fmla="*/ 2943225 w 4829175"/>
              <a:gd name="connsiteY7" fmla="*/ 63500 h 2086277"/>
              <a:gd name="connsiteX8" fmla="*/ 3371850 w 4829175"/>
              <a:gd name="connsiteY8" fmla="*/ 234950 h 2086277"/>
              <a:gd name="connsiteX9" fmla="*/ 3733800 w 4829175"/>
              <a:gd name="connsiteY9" fmla="*/ 463550 h 2086277"/>
              <a:gd name="connsiteX10" fmla="*/ 4095750 w 4829175"/>
              <a:gd name="connsiteY10" fmla="*/ 749300 h 2086277"/>
              <a:gd name="connsiteX11" fmla="*/ 4410075 w 4829175"/>
              <a:gd name="connsiteY11" fmla="*/ 1025525 h 2086277"/>
              <a:gd name="connsiteX12" fmla="*/ 4591050 w 4829175"/>
              <a:gd name="connsiteY12" fmla="*/ 1168400 h 2086277"/>
              <a:gd name="connsiteX13" fmla="*/ 4829175 w 4829175"/>
              <a:gd name="connsiteY13" fmla="*/ 1311275 h 2086277"/>
              <a:gd name="connsiteX0" fmla="*/ 0 w 4829175"/>
              <a:gd name="connsiteY0" fmla="*/ 2025650 h 2086277"/>
              <a:gd name="connsiteX1" fmla="*/ 530002 w 4829175"/>
              <a:gd name="connsiteY1" fmla="*/ 1954386 h 2086277"/>
              <a:gd name="connsiteX2" fmla="*/ 962050 w 4829175"/>
              <a:gd name="connsiteY2" fmla="*/ 1234306 h 2086277"/>
              <a:gd name="connsiteX3" fmla="*/ 1295400 w 4829175"/>
              <a:gd name="connsiteY3" fmla="*/ 711200 h 2086277"/>
              <a:gd name="connsiteX4" fmla="*/ 1685925 w 4829175"/>
              <a:gd name="connsiteY4" fmla="*/ 292100 h 2086277"/>
              <a:gd name="connsiteX5" fmla="*/ 2038350 w 4829175"/>
              <a:gd name="connsiteY5" fmla="*/ 101600 h 2086277"/>
              <a:gd name="connsiteX6" fmla="*/ 2505075 w 4829175"/>
              <a:gd name="connsiteY6" fmla="*/ 6350 h 2086277"/>
              <a:gd name="connsiteX7" fmla="*/ 2943225 w 4829175"/>
              <a:gd name="connsiteY7" fmla="*/ 63500 h 2086277"/>
              <a:gd name="connsiteX8" fmla="*/ 3371850 w 4829175"/>
              <a:gd name="connsiteY8" fmla="*/ 234950 h 2086277"/>
              <a:gd name="connsiteX9" fmla="*/ 3733800 w 4829175"/>
              <a:gd name="connsiteY9" fmla="*/ 463550 h 2086277"/>
              <a:gd name="connsiteX10" fmla="*/ 4095750 w 4829175"/>
              <a:gd name="connsiteY10" fmla="*/ 749300 h 2086277"/>
              <a:gd name="connsiteX11" fmla="*/ 4410075 w 4829175"/>
              <a:gd name="connsiteY11" fmla="*/ 1025525 h 2086277"/>
              <a:gd name="connsiteX12" fmla="*/ 4591050 w 4829175"/>
              <a:gd name="connsiteY12" fmla="*/ 1168400 h 2086277"/>
              <a:gd name="connsiteX13" fmla="*/ 4829175 w 4829175"/>
              <a:gd name="connsiteY13" fmla="*/ 1311275 h 2086277"/>
              <a:gd name="connsiteX0" fmla="*/ 0 w 4829175"/>
              <a:gd name="connsiteY0" fmla="*/ 2025650 h 2086277"/>
              <a:gd name="connsiteX1" fmla="*/ 530002 w 4829175"/>
              <a:gd name="connsiteY1" fmla="*/ 1954386 h 2086277"/>
              <a:gd name="connsiteX2" fmla="*/ 962050 w 4829175"/>
              <a:gd name="connsiteY2" fmla="*/ 1234306 h 2086277"/>
              <a:gd name="connsiteX3" fmla="*/ 1295400 w 4829175"/>
              <a:gd name="connsiteY3" fmla="*/ 711200 h 2086277"/>
              <a:gd name="connsiteX4" fmla="*/ 1685925 w 4829175"/>
              <a:gd name="connsiteY4" fmla="*/ 292100 h 2086277"/>
              <a:gd name="connsiteX5" fmla="*/ 2038350 w 4829175"/>
              <a:gd name="connsiteY5" fmla="*/ 101600 h 2086277"/>
              <a:gd name="connsiteX6" fmla="*/ 2505075 w 4829175"/>
              <a:gd name="connsiteY6" fmla="*/ 6350 h 2086277"/>
              <a:gd name="connsiteX7" fmla="*/ 2943225 w 4829175"/>
              <a:gd name="connsiteY7" fmla="*/ 63500 h 2086277"/>
              <a:gd name="connsiteX8" fmla="*/ 3371850 w 4829175"/>
              <a:gd name="connsiteY8" fmla="*/ 234950 h 2086277"/>
              <a:gd name="connsiteX9" fmla="*/ 3733800 w 4829175"/>
              <a:gd name="connsiteY9" fmla="*/ 463550 h 2086277"/>
              <a:gd name="connsiteX10" fmla="*/ 4095750 w 4829175"/>
              <a:gd name="connsiteY10" fmla="*/ 749300 h 2086277"/>
              <a:gd name="connsiteX11" fmla="*/ 4410075 w 4829175"/>
              <a:gd name="connsiteY11" fmla="*/ 1025525 h 2086277"/>
              <a:gd name="connsiteX12" fmla="*/ 4591050 w 4829175"/>
              <a:gd name="connsiteY12" fmla="*/ 1168400 h 2086277"/>
              <a:gd name="connsiteX13" fmla="*/ 4829175 w 4829175"/>
              <a:gd name="connsiteY13" fmla="*/ 1311275 h 2086277"/>
              <a:gd name="connsiteX0" fmla="*/ 0 w 4829175"/>
              <a:gd name="connsiteY0" fmla="*/ 2025650 h 2086277"/>
              <a:gd name="connsiteX1" fmla="*/ 530002 w 4829175"/>
              <a:gd name="connsiteY1" fmla="*/ 1954386 h 2086277"/>
              <a:gd name="connsiteX2" fmla="*/ 962050 w 4829175"/>
              <a:gd name="connsiteY2" fmla="*/ 1234306 h 2086277"/>
              <a:gd name="connsiteX3" fmla="*/ 1295400 w 4829175"/>
              <a:gd name="connsiteY3" fmla="*/ 711200 h 2086277"/>
              <a:gd name="connsiteX4" fmla="*/ 1685925 w 4829175"/>
              <a:gd name="connsiteY4" fmla="*/ 292100 h 2086277"/>
              <a:gd name="connsiteX5" fmla="*/ 2038350 w 4829175"/>
              <a:gd name="connsiteY5" fmla="*/ 101600 h 2086277"/>
              <a:gd name="connsiteX6" fmla="*/ 2505075 w 4829175"/>
              <a:gd name="connsiteY6" fmla="*/ 6350 h 2086277"/>
              <a:gd name="connsiteX7" fmla="*/ 2943225 w 4829175"/>
              <a:gd name="connsiteY7" fmla="*/ 63500 h 2086277"/>
              <a:gd name="connsiteX8" fmla="*/ 3371850 w 4829175"/>
              <a:gd name="connsiteY8" fmla="*/ 234950 h 2086277"/>
              <a:gd name="connsiteX9" fmla="*/ 3733800 w 4829175"/>
              <a:gd name="connsiteY9" fmla="*/ 463550 h 2086277"/>
              <a:gd name="connsiteX10" fmla="*/ 4095750 w 4829175"/>
              <a:gd name="connsiteY10" fmla="*/ 749300 h 2086277"/>
              <a:gd name="connsiteX11" fmla="*/ 4410075 w 4829175"/>
              <a:gd name="connsiteY11" fmla="*/ 1025525 h 2086277"/>
              <a:gd name="connsiteX12" fmla="*/ 4591050 w 4829175"/>
              <a:gd name="connsiteY12" fmla="*/ 1168400 h 2086277"/>
              <a:gd name="connsiteX13" fmla="*/ 4829175 w 4829175"/>
              <a:gd name="connsiteY13" fmla="*/ 1311275 h 2086277"/>
              <a:gd name="connsiteX0" fmla="*/ 0 w 4829175"/>
              <a:gd name="connsiteY0" fmla="*/ 2025650 h 2086277"/>
              <a:gd name="connsiteX1" fmla="*/ 530002 w 4829175"/>
              <a:gd name="connsiteY1" fmla="*/ 1954386 h 2086277"/>
              <a:gd name="connsiteX2" fmla="*/ 962050 w 4829175"/>
              <a:gd name="connsiteY2" fmla="*/ 1234306 h 2086277"/>
              <a:gd name="connsiteX3" fmla="*/ 1295400 w 4829175"/>
              <a:gd name="connsiteY3" fmla="*/ 711200 h 2086277"/>
              <a:gd name="connsiteX4" fmla="*/ 1685925 w 4829175"/>
              <a:gd name="connsiteY4" fmla="*/ 292100 h 2086277"/>
              <a:gd name="connsiteX5" fmla="*/ 2038350 w 4829175"/>
              <a:gd name="connsiteY5" fmla="*/ 101600 h 2086277"/>
              <a:gd name="connsiteX6" fmla="*/ 2505075 w 4829175"/>
              <a:gd name="connsiteY6" fmla="*/ 6350 h 2086277"/>
              <a:gd name="connsiteX7" fmla="*/ 2943225 w 4829175"/>
              <a:gd name="connsiteY7" fmla="*/ 63500 h 2086277"/>
              <a:gd name="connsiteX8" fmla="*/ 3371850 w 4829175"/>
              <a:gd name="connsiteY8" fmla="*/ 234950 h 2086277"/>
              <a:gd name="connsiteX9" fmla="*/ 3733800 w 4829175"/>
              <a:gd name="connsiteY9" fmla="*/ 463550 h 2086277"/>
              <a:gd name="connsiteX10" fmla="*/ 4095750 w 4829175"/>
              <a:gd name="connsiteY10" fmla="*/ 749300 h 2086277"/>
              <a:gd name="connsiteX11" fmla="*/ 4410075 w 4829175"/>
              <a:gd name="connsiteY11" fmla="*/ 1025525 h 2086277"/>
              <a:gd name="connsiteX12" fmla="*/ 4591050 w 4829175"/>
              <a:gd name="connsiteY12" fmla="*/ 1168400 h 2086277"/>
              <a:gd name="connsiteX13" fmla="*/ 4829175 w 4829175"/>
              <a:gd name="connsiteY13" fmla="*/ 1311275 h 208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829175" h="2086277">
                <a:moveTo>
                  <a:pt x="0" y="2025650"/>
                </a:moveTo>
                <a:cubicBezTo>
                  <a:pt x="69850" y="1973263"/>
                  <a:pt x="369660" y="2086277"/>
                  <a:pt x="530002" y="1954386"/>
                </a:cubicBezTo>
                <a:cubicBezTo>
                  <a:pt x="690344" y="1822495"/>
                  <a:pt x="834484" y="1441504"/>
                  <a:pt x="962050" y="1234306"/>
                </a:cubicBezTo>
                <a:cubicBezTo>
                  <a:pt x="1089616" y="1027108"/>
                  <a:pt x="1174754" y="868234"/>
                  <a:pt x="1295400" y="711200"/>
                </a:cubicBezTo>
                <a:cubicBezTo>
                  <a:pt x="1416046" y="554166"/>
                  <a:pt x="1562100" y="393700"/>
                  <a:pt x="1685925" y="292100"/>
                </a:cubicBezTo>
                <a:cubicBezTo>
                  <a:pt x="1809750" y="190500"/>
                  <a:pt x="1901825" y="149225"/>
                  <a:pt x="2038350" y="101600"/>
                </a:cubicBezTo>
                <a:cubicBezTo>
                  <a:pt x="2174875" y="53975"/>
                  <a:pt x="2354263" y="12700"/>
                  <a:pt x="2505075" y="6350"/>
                </a:cubicBezTo>
                <a:cubicBezTo>
                  <a:pt x="2655887" y="0"/>
                  <a:pt x="2798763" y="25400"/>
                  <a:pt x="2943225" y="63500"/>
                </a:cubicBezTo>
                <a:cubicBezTo>
                  <a:pt x="3087687" y="101600"/>
                  <a:pt x="3240088" y="168275"/>
                  <a:pt x="3371850" y="234950"/>
                </a:cubicBezTo>
                <a:cubicBezTo>
                  <a:pt x="3503612" y="301625"/>
                  <a:pt x="3613150" y="377825"/>
                  <a:pt x="3733800" y="463550"/>
                </a:cubicBezTo>
                <a:cubicBezTo>
                  <a:pt x="3854450" y="549275"/>
                  <a:pt x="3983038" y="655638"/>
                  <a:pt x="4095750" y="749300"/>
                </a:cubicBezTo>
                <a:cubicBezTo>
                  <a:pt x="4208463" y="842963"/>
                  <a:pt x="4327525" y="955675"/>
                  <a:pt x="4410075" y="1025525"/>
                </a:cubicBezTo>
                <a:cubicBezTo>
                  <a:pt x="4492625" y="1095375"/>
                  <a:pt x="4521200" y="1120775"/>
                  <a:pt x="4591050" y="1168400"/>
                </a:cubicBezTo>
                <a:cubicBezTo>
                  <a:pt x="4660900" y="1216025"/>
                  <a:pt x="4749800" y="1263650"/>
                  <a:pt x="4829175" y="1311275"/>
                </a:cubicBezTo>
              </a:path>
            </a:pathLst>
          </a:custGeom>
          <a:ln w="38100">
            <a:solidFill>
              <a:srgbClr val="00B05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pt-BR">
              <a:solidFill>
                <a:prstClr val="black"/>
              </a:solidFill>
            </a:endParaRPr>
          </a:p>
        </p:txBody>
      </p:sp>
      <p:sp>
        <p:nvSpPr>
          <p:cNvPr id="32" name="Forma livre 31"/>
          <p:cNvSpPr/>
          <p:nvPr/>
        </p:nvSpPr>
        <p:spPr>
          <a:xfrm>
            <a:off x="1195388" y="3190875"/>
            <a:ext cx="6137275" cy="1935163"/>
          </a:xfrm>
          <a:custGeom>
            <a:avLst/>
            <a:gdLst>
              <a:gd name="connsiteX0" fmla="*/ 0 w 4762500"/>
              <a:gd name="connsiteY0" fmla="*/ 1362075 h 1390650"/>
              <a:gd name="connsiteX1" fmla="*/ 600075 w 4762500"/>
              <a:gd name="connsiteY1" fmla="*/ 1390650 h 1390650"/>
              <a:gd name="connsiteX2" fmla="*/ 933450 w 4762500"/>
              <a:gd name="connsiteY2" fmla="*/ 1276350 h 1390650"/>
              <a:gd name="connsiteX3" fmla="*/ 1162050 w 4762500"/>
              <a:gd name="connsiteY3" fmla="*/ 1047750 h 1390650"/>
              <a:gd name="connsiteX4" fmla="*/ 1343025 w 4762500"/>
              <a:gd name="connsiteY4" fmla="*/ 742950 h 1390650"/>
              <a:gd name="connsiteX5" fmla="*/ 1562100 w 4762500"/>
              <a:gd name="connsiteY5" fmla="*/ 485775 h 1390650"/>
              <a:gd name="connsiteX6" fmla="*/ 1733550 w 4762500"/>
              <a:gd name="connsiteY6" fmla="*/ 295275 h 1390650"/>
              <a:gd name="connsiteX7" fmla="*/ 1885950 w 4762500"/>
              <a:gd name="connsiteY7" fmla="*/ 171450 h 1390650"/>
              <a:gd name="connsiteX8" fmla="*/ 2162175 w 4762500"/>
              <a:gd name="connsiteY8" fmla="*/ 123825 h 1390650"/>
              <a:gd name="connsiteX9" fmla="*/ 2505075 w 4762500"/>
              <a:gd name="connsiteY9" fmla="*/ 114300 h 1390650"/>
              <a:gd name="connsiteX10" fmla="*/ 2781300 w 4762500"/>
              <a:gd name="connsiteY10" fmla="*/ 0 h 1390650"/>
              <a:gd name="connsiteX11" fmla="*/ 3228975 w 4762500"/>
              <a:gd name="connsiteY11" fmla="*/ 66675 h 1390650"/>
              <a:gd name="connsiteX12" fmla="*/ 3733800 w 4762500"/>
              <a:gd name="connsiteY12" fmla="*/ 152400 h 1390650"/>
              <a:gd name="connsiteX13" fmla="*/ 4324350 w 4762500"/>
              <a:gd name="connsiteY13" fmla="*/ 219075 h 1390650"/>
              <a:gd name="connsiteX14" fmla="*/ 4762500 w 4762500"/>
              <a:gd name="connsiteY14" fmla="*/ 266700 h 1390650"/>
              <a:gd name="connsiteX0" fmla="*/ 0 w 4762500"/>
              <a:gd name="connsiteY0" fmla="*/ 1362075 h 1390650"/>
              <a:gd name="connsiteX1" fmla="*/ 600075 w 4762500"/>
              <a:gd name="connsiteY1" fmla="*/ 1390650 h 1390650"/>
              <a:gd name="connsiteX2" fmla="*/ 933450 w 4762500"/>
              <a:gd name="connsiteY2" fmla="*/ 1276350 h 1390650"/>
              <a:gd name="connsiteX3" fmla="*/ 1162050 w 4762500"/>
              <a:gd name="connsiteY3" fmla="*/ 1047750 h 1390650"/>
              <a:gd name="connsiteX4" fmla="*/ 1343025 w 4762500"/>
              <a:gd name="connsiteY4" fmla="*/ 742950 h 1390650"/>
              <a:gd name="connsiteX5" fmla="*/ 1562100 w 4762500"/>
              <a:gd name="connsiteY5" fmla="*/ 485775 h 1390650"/>
              <a:gd name="connsiteX6" fmla="*/ 1733550 w 4762500"/>
              <a:gd name="connsiteY6" fmla="*/ 295275 h 1390650"/>
              <a:gd name="connsiteX7" fmla="*/ 1885950 w 4762500"/>
              <a:gd name="connsiteY7" fmla="*/ 171450 h 1390650"/>
              <a:gd name="connsiteX8" fmla="*/ 2162175 w 4762500"/>
              <a:gd name="connsiteY8" fmla="*/ 123825 h 1390650"/>
              <a:gd name="connsiteX9" fmla="*/ 2505075 w 4762500"/>
              <a:gd name="connsiteY9" fmla="*/ 114300 h 1390650"/>
              <a:gd name="connsiteX10" fmla="*/ 2781300 w 4762500"/>
              <a:gd name="connsiteY10" fmla="*/ 0 h 1390650"/>
              <a:gd name="connsiteX11" fmla="*/ 3228975 w 4762500"/>
              <a:gd name="connsiteY11" fmla="*/ 66675 h 1390650"/>
              <a:gd name="connsiteX12" fmla="*/ 3733800 w 4762500"/>
              <a:gd name="connsiteY12" fmla="*/ 152400 h 1390650"/>
              <a:gd name="connsiteX13" fmla="*/ 4324350 w 4762500"/>
              <a:gd name="connsiteY13" fmla="*/ 219075 h 1390650"/>
              <a:gd name="connsiteX14" fmla="*/ 4762500 w 4762500"/>
              <a:gd name="connsiteY14" fmla="*/ 266700 h 1390650"/>
              <a:gd name="connsiteX0" fmla="*/ 0 w 4762500"/>
              <a:gd name="connsiteY0" fmla="*/ 1362075 h 1390650"/>
              <a:gd name="connsiteX1" fmla="*/ 600075 w 4762500"/>
              <a:gd name="connsiteY1" fmla="*/ 1390650 h 1390650"/>
              <a:gd name="connsiteX2" fmla="*/ 933450 w 4762500"/>
              <a:gd name="connsiteY2" fmla="*/ 1276350 h 1390650"/>
              <a:gd name="connsiteX3" fmla="*/ 1162050 w 4762500"/>
              <a:gd name="connsiteY3" fmla="*/ 1047750 h 1390650"/>
              <a:gd name="connsiteX4" fmla="*/ 1343025 w 4762500"/>
              <a:gd name="connsiteY4" fmla="*/ 742950 h 1390650"/>
              <a:gd name="connsiteX5" fmla="*/ 1562100 w 4762500"/>
              <a:gd name="connsiteY5" fmla="*/ 485775 h 1390650"/>
              <a:gd name="connsiteX6" fmla="*/ 1733550 w 4762500"/>
              <a:gd name="connsiteY6" fmla="*/ 295275 h 1390650"/>
              <a:gd name="connsiteX7" fmla="*/ 1885950 w 4762500"/>
              <a:gd name="connsiteY7" fmla="*/ 171450 h 1390650"/>
              <a:gd name="connsiteX8" fmla="*/ 2162175 w 4762500"/>
              <a:gd name="connsiteY8" fmla="*/ 123825 h 1390650"/>
              <a:gd name="connsiteX9" fmla="*/ 2505075 w 4762500"/>
              <a:gd name="connsiteY9" fmla="*/ 114300 h 1390650"/>
              <a:gd name="connsiteX10" fmla="*/ 2781300 w 4762500"/>
              <a:gd name="connsiteY10" fmla="*/ 0 h 1390650"/>
              <a:gd name="connsiteX11" fmla="*/ 3228975 w 4762500"/>
              <a:gd name="connsiteY11" fmla="*/ 66675 h 1390650"/>
              <a:gd name="connsiteX12" fmla="*/ 3733800 w 4762500"/>
              <a:gd name="connsiteY12" fmla="*/ 152400 h 1390650"/>
              <a:gd name="connsiteX13" fmla="*/ 4324350 w 4762500"/>
              <a:gd name="connsiteY13" fmla="*/ 219075 h 1390650"/>
              <a:gd name="connsiteX14" fmla="*/ 4762500 w 4762500"/>
              <a:gd name="connsiteY14" fmla="*/ 266700 h 1390650"/>
              <a:gd name="connsiteX0" fmla="*/ 0 w 4762500"/>
              <a:gd name="connsiteY0" fmla="*/ 1370012 h 1398587"/>
              <a:gd name="connsiteX1" fmla="*/ 600075 w 4762500"/>
              <a:gd name="connsiteY1" fmla="*/ 1398587 h 1398587"/>
              <a:gd name="connsiteX2" fmla="*/ 933450 w 4762500"/>
              <a:gd name="connsiteY2" fmla="*/ 1284287 h 1398587"/>
              <a:gd name="connsiteX3" fmla="*/ 1162050 w 4762500"/>
              <a:gd name="connsiteY3" fmla="*/ 1055687 h 1398587"/>
              <a:gd name="connsiteX4" fmla="*/ 1343025 w 4762500"/>
              <a:gd name="connsiteY4" fmla="*/ 750887 h 1398587"/>
              <a:gd name="connsiteX5" fmla="*/ 1562100 w 4762500"/>
              <a:gd name="connsiteY5" fmla="*/ 493712 h 1398587"/>
              <a:gd name="connsiteX6" fmla="*/ 1733550 w 4762500"/>
              <a:gd name="connsiteY6" fmla="*/ 303212 h 1398587"/>
              <a:gd name="connsiteX7" fmla="*/ 1885950 w 4762500"/>
              <a:gd name="connsiteY7" fmla="*/ 179387 h 1398587"/>
              <a:gd name="connsiteX8" fmla="*/ 2162175 w 4762500"/>
              <a:gd name="connsiteY8" fmla="*/ 131762 h 1398587"/>
              <a:gd name="connsiteX9" fmla="*/ 2505075 w 4762500"/>
              <a:gd name="connsiteY9" fmla="*/ 122237 h 1398587"/>
              <a:gd name="connsiteX10" fmla="*/ 2781300 w 4762500"/>
              <a:gd name="connsiteY10" fmla="*/ 7937 h 1398587"/>
              <a:gd name="connsiteX11" fmla="*/ 3228975 w 4762500"/>
              <a:gd name="connsiteY11" fmla="*/ 74612 h 1398587"/>
              <a:gd name="connsiteX12" fmla="*/ 3733800 w 4762500"/>
              <a:gd name="connsiteY12" fmla="*/ 160337 h 1398587"/>
              <a:gd name="connsiteX13" fmla="*/ 4324350 w 4762500"/>
              <a:gd name="connsiteY13" fmla="*/ 227012 h 1398587"/>
              <a:gd name="connsiteX14" fmla="*/ 4762500 w 4762500"/>
              <a:gd name="connsiteY14" fmla="*/ 274637 h 1398587"/>
              <a:gd name="connsiteX0" fmla="*/ 0 w 4762500"/>
              <a:gd name="connsiteY0" fmla="*/ 1370012 h 1398587"/>
              <a:gd name="connsiteX1" fmla="*/ 600075 w 4762500"/>
              <a:gd name="connsiteY1" fmla="*/ 1398587 h 1398587"/>
              <a:gd name="connsiteX2" fmla="*/ 933450 w 4762500"/>
              <a:gd name="connsiteY2" fmla="*/ 1284287 h 1398587"/>
              <a:gd name="connsiteX3" fmla="*/ 1162050 w 4762500"/>
              <a:gd name="connsiteY3" fmla="*/ 1055687 h 1398587"/>
              <a:gd name="connsiteX4" fmla="*/ 1343025 w 4762500"/>
              <a:gd name="connsiteY4" fmla="*/ 750887 h 1398587"/>
              <a:gd name="connsiteX5" fmla="*/ 1562100 w 4762500"/>
              <a:gd name="connsiteY5" fmla="*/ 493712 h 1398587"/>
              <a:gd name="connsiteX6" fmla="*/ 1733550 w 4762500"/>
              <a:gd name="connsiteY6" fmla="*/ 303212 h 1398587"/>
              <a:gd name="connsiteX7" fmla="*/ 1885950 w 4762500"/>
              <a:gd name="connsiteY7" fmla="*/ 179387 h 1398587"/>
              <a:gd name="connsiteX8" fmla="*/ 2162175 w 4762500"/>
              <a:gd name="connsiteY8" fmla="*/ 131762 h 1398587"/>
              <a:gd name="connsiteX9" fmla="*/ 2505075 w 4762500"/>
              <a:gd name="connsiteY9" fmla="*/ 122237 h 1398587"/>
              <a:gd name="connsiteX10" fmla="*/ 2781300 w 4762500"/>
              <a:gd name="connsiteY10" fmla="*/ 7937 h 1398587"/>
              <a:gd name="connsiteX11" fmla="*/ 3228975 w 4762500"/>
              <a:gd name="connsiteY11" fmla="*/ 74612 h 1398587"/>
              <a:gd name="connsiteX12" fmla="*/ 3733800 w 4762500"/>
              <a:gd name="connsiteY12" fmla="*/ 160337 h 1398587"/>
              <a:gd name="connsiteX13" fmla="*/ 4324350 w 4762500"/>
              <a:gd name="connsiteY13" fmla="*/ 227012 h 1398587"/>
              <a:gd name="connsiteX14" fmla="*/ 4762500 w 4762500"/>
              <a:gd name="connsiteY14" fmla="*/ 274637 h 1398587"/>
              <a:gd name="connsiteX0" fmla="*/ 0 w 4762500"/>
              <a:gd name="connsiteY0" fmla="*/ 1370012 h 1398587"/>
              <a:gd name="connsiteX1" fmla="*/ 600075 w 4762500"/>
              <a:gd name="connsiteY1" fmla="*/ 1398587 h 1398587"/>
              <a:gd name="connsiteX2" fmla="*/ 933450 w 4762500"/>
              <a:gd name="connsiteY2" fmla="*/ 1284287 h 1398587"/>
              <a:gd name="connsiteX3" fmla="*/ 1162050 w 4762500"/>
              <a:gd name="connsiteY3" fmla="*/ 1055687 h 1398587"/>
              <a:gd name="connsiteX4" fmla="*/ 1343025 w 4762500"/>
              <a:gd name="connsiteY4" fmla="*/ 750887 h 1398587"/>
              <a:gd name="connsiteX5" fmla="*/ 1562100 w 4762500"/>
              <a:gd name="connsiteY5" fmla="*/ 493712 h 1398587"/>
              <a:gd name="connsiteX6" fmla="*/ 1733550 w 4762500"/>
              <a:gd name="connsiteY6" fmla="*/ 303212 h 1398587"/>
              <a:gd name="connsiteX7" fmla="*/ 1885950 w 4762500"/>
              <a:gd name="connsiteY7" fmla="*/ 179387 h 1398587"/>
              <a:gd name="connsiteX8" fmla="*/ 2162175 w 4762500"/>
              <a:gd name="connsiteY8" fmla="*/ 131762 h 1398587"/>
              <a:gd name="connsiteX9" fmla="*/ 2505075 w 4762500"/>
              <a:gd name="connsiteY9" fmla="*/ 122237 h 1398587"/>
              <a:gd name="connsiteX10" fmla="*/ 2781300 w 4762500"/>
              <a:gd name="connsiteY10" fmla="*/ 7937 h 1398587"/>
              <a:gd name="connsiteX11" fmla="*/ 3228975 w 4762500"/>
              <a:gd name="connsiteY11" fmla="*/ 74612 h 1398587"/>
              <a:gd name="connsiteX12" fmla="*/ 3733800 w 4762500"/>
              <a:gd name="connsiteY12" fmla="*/ 160337 h 1398587"/>
              <a:gd name="connsiteX13" fmla="*/ 4324350 w 4762500"/>
              <a:gd name="connsiteY13" fmla="*/ 227012 h 1398587"/>
              <a:gd name="connsiteX14" fmla="*/ 4762500 w 4762500"/>
              <a:gd name="connsiteY14" fmla="*/ 274637 h 1398587"/>
              <a:gd name="connsiteX0" fmla="*/ 0 w 4762500"/>
              <a:gd name="connsiteY0" fmla="*/ 1370012 h 1398587"/>
              <a:gd name="connsiteX1" fmla="*/ 600075 w 4762500"/>
              <a:gd name="connsiteY1" fmla="*/ 1398587 h 1398587"/>
              <a:gd name="connsiteX2" fmla="*/ 933450 w 4762500"/>
              <a:gd name="connsiteY2" fmla="*/ 1284287 h 1398587"/>
              <a:gd name="connsiteX3" fmla="*/ 1162050 w 4762500"/>
              <a:gd name="connsiteY3" fmla="*/ 1055687 h 1398587"/>
              <a:gd name="connsiteX4" fmla="*/ 1343025 w 4762500"/>
              <a:gd name="connsiteY4" fmla="*/ 750887 h 1398587"/>
              <a:gd name="connsiteX5" fmla="*/ 1562100 w 4762500"/>
              <a:gd name="connsiteY5" fmla="*/ 493712 h 1398587"/>
              <a:gd name="connsiteX6" fmla="*/ 1733550 w 4762500"/>
              <a:gd name="connsiteY6" fmla="*/ 303212 h 1398587"/>
              <a:gd name="connsiteX7" fmla="*/ 1885950 w 4762500"/>
              <a:gd name="connsiteY7" fmla="*/ 179387 h 1398587"/>
              <a:gd name="connsiteX8" fmla="*/ 2162175 w 4762500"/>
              <a:gd name="connsiteY8" fmla="*/ 131762 h 1398587"/>
              <a:gd name="connsiteX9" fmla="*/ 2505075 w 4762500"/>
              <a:gd name="connsiteY9" fmla="*/ 122237 h 1398587"/>
              <a:gd name="connsiteX10" fmla="*/ 2781300 w 4762500"/>
              <a:gd name="connsiteY10" fmla="*/ 7937 h 1398587"/>
              <a:gd name="connsiteX11" fmla="*/ 3228975 w 4762500"/>
              <a:gd name="connsiteY11" fmla="*/ 74612 h 1398587"/>
              <a:gd name="connsiteX12" fmla="*/ 3733800 w 4762500"/>
              <a:gd name="connsiteY12" fmla="*/ 160337 h 1398587"/>
              <a:gd name="connsiteX13" fmla="*/ 4324350 w 4762500"/>
              <a:gd name="connsiteY13" fmla="*/ 227012 h 1398587"/>
              <a:gd name="connsiteX14" fmla="*/ 4762500 w 4762500"/>
              <a:gd name="connsiteY14" fmla="*/ 274637 h 1398587"/>
              <a:gd name="connsiteX0" fmla="*/ 0 w 4762500"/>
              <a:gd name="connsiteY0" fmla="*/ 1370012 h 1398587"/>
              <a:gd name="connsiteX1" fmla="*/ 600075 w 4762500"/>
              <a:gd name="connsiteY1" fmla="*/ 1398587 h 1398587"/>
              <a:gd name="connsiteX2" fmla="*/ 933450 w 4762500"/>
              <a:gd name="connsiteY2" fmla="*/ 1284287 h 1398587"/>
              <a:gd name="connsiteX3" fmla="*/ 1162050 w 4762500"/>
              <a:gd name="connsiteY3" fmla="*/ 1055687 h 1398587"/>
              <a:gd name="connsiteX4" fmla="*/ 1343025 w 4762500"/>
              <a:gd name="connsiteY4" fmla="*/ 750887 h 1398587"/>
              <a:gd name="connsiteX5" fmla="*/ 1562100 w 4762500"/>
              <a:gd name="connsiteY5" fmla="*/ 493712 h 1398587"/>
              <a:gd name="connsiteX6" fmla="*/ 1733550 w 4762500"/>
              <a:gd name="connsiteY6" fmla="*/ 303212 h 1398587"/>
              <a:gd name="connsiteX7" fmla="*/ 1885950 w 4762500"/>
              <a:gd name="connsiteY7" fmla="*/ 179387 h 1398587"/>
              <a:gd name="connsiteX8" fmla="*/ 2162175 w 4762500"/>
              <a:gd name="connsiteY8" fmla="*/ 131762 h 1398587"/>
              <a:gd name="connsiteX9" fmla="*/ 2505075 w 4762500"/>
              <a:gd name="connsiteY9" fmla="*/ 122237 h 1398587"/>
              <a:gd name="connsiteX10" fmla="*/ 2781300 w 4762500"/>
              <a:gd name="connsiteY10" fmla="*/ 7937 h 1398587"/>
              <a:gd name="connsiteX11" fmla="*/ 3228975 w 4762500"/>
              <a:gd name="connsiteY11" fmla="*/ 74612 h 1398587"/>
              <a:gd name="connsiteX12" fmla="*/ 3733800 w 4762500"/>
              <a:gd name="connsiteY12" fmla="*/ 160337 h 1398587"/>
              <a:gd name="connsiteX13" fmla="*/ 4324350 w 4762500"/>
              <a:gd name="connsiteY13" fmla="*/ 227012 h 1398587"/>
              <a:gd name="connsiteX14" fmla="*/ 4762500 w 4762500"/>
              <a:gd name="connsiteY14" fmla="*/ 274637 h 1398587"/>
              <a:gd name="connsiteX0" fmla="*/ 0 w 4762500"/>
              <a:gd name="connsiteY0" fmla="*/ 1370012 h 1398587"/>
              <a:gd name="connsiteX1" fmla="*/ 600075 w 4762500"/>
              <a:gd name="connsiteY1" fmla="*/ 1398587 h 1398587"/>
              <a:gd name="connsiteX2" fmla="*/ 933450 w 4762500"/>
              <a:gd name="connsiteY2" fmla="*/ 1284287 h 1398587"/>
              <a:gd name="connsiteX3" fmla="*/ 1162050 w 4762500"/>
              <a:gd name="connsiteY3" fmla="*/ 1055687 h 1398587"/>
              <a:gd name="connsiteX4" fmla="*/ 1343025 w 4762500"/>
              <a:gd name="connsiteY4" fmla="*/ 750887 h 1398587"/>
              <a:gd name="connsiteX5" fmla="*/ 1562100 w 4762500"/>
              <a:gd name="connsiteY5" fmla="*/ 493712 h 1398587"/>
              <a:gd name="connsiteX6" fmla="*/ 1733550 w 4762500"/>
              <a:gd name="connsiteY6" fmla="*/ 303212 h 1398587"/>
              <a:gd name="connsiteX7" fmla="*/ 1885950 w 4762500"/>
              <a:gd name="connsiteY7" fmla="*/ 179387 h 1398587"/>
              <a:gd name="connsiteX8" fmla="*/ 2162175 w 4762500"/>
              <a:gd name="connsiteY8" fmla="*/ 131762 h 1398587"/>
              <a:gd name="connsiteX9" fmla="*/ 2505075 w 4762500"/>
              <a:gd name="connsiteY9" fmla="*/ 122237 h 1398587"/>
              <a:gd name="connsiteX10" fmla="*/ 2781300 w 4762500"/>
              <a:gd name="connsiteY10" fmla="*/ 7937 h 1398587"/>
              <a:gd name="connsiteX11" fmla="*/ 3228975 w 4762500"/>
              <a:gd name="connsiteY11" fmla="*/ 74612 h 1398587"/>
              <a:gd name="connsiteX12" fmla="*/ 3733800 w 4762500"/>
              <a:gd name="connsiteY12" fmla="*/ 160337 h 1398587"/>
              <a:gd name="connsiteX13" fmla="*/ 4324350 w 4762500"/>
              <a:gd name="connsiteY13" fmla="*/ 227012 h 1398587"/>
              <a:gd name="connsiteX14" fmla="*/ 4762500 w 4762500"/>
              <a:gd name="connsiteY14" fmla="*/ 274637 h 1398587"/>
              <a:gd name="connsiteX0" fmla="*/ 0 w 4762500"/>
              <a:gd name="connsiteY0" fmla="*/ 1370012 h 1398587"/>
              <a:gd name="connsiteX1" fmla="*/ 600075 w 4762500"/>
              <a:gd name="connsiteY1" fmla="*/ 1398587 h 1398587"/>
              <a:gd name="connsiteX2" fmla="*/ 933450 w 4762500"/>
              <a:gd name="connsiteY2" fmla="*/ 1284287 h 1398587"/>
              <a:gd name="connsiteX3" fmla="*/ 1162050 w 4762500"/>
              <a:gd name="connsiteY3" fmla="*/ 1055687 h 1398587"/>
              <a:gd name="connsiteX4" fmla="*/ 1343025 w 4762500"/>
              <a:gd name="connsiteY4" fmla="*/ 750887 h 1398587"/>
              <a:gd name="connsiteX5" fmla="*/ 1562100 w 4762500"/>
              <a:gd name="connsiteY5" fmla="*/ 493712 h 1398587"/>
              <a:gd name="connsiteX6" fmla="*/ 1733550 w 4762500"/>
              <a:gd name="connsiteY6" fmla="*/ 303212 h 1398587"/>
              <a:gd name="connsiteX7" fmla="*/ 1885950 w 4762500"/>
              <a:gd name="connsiteY7" fmla="*/ 179387 h 1398587"/>
              <a:gd name="connsiteX8" fmla="*/ 2162175 w 4762500"/>
              <a:gd name="connsiteY8" fmla="*/ 131762 h 1398587"/>
              <a:gd name="connsiteX9" fmla="*/ 2505075 w 4762500"/>
              <a:gd name="connsiteY9" fmla="*/ 122237 h 1398587"/>
              <a:gd name="connsiteX10" fmla="*/ 2781300 w 4762500"/>
              <a:gd name="connsiteY10" fmla="*/ 7937 h 1398587"/>
              <a:gd name="connsiteX11" fmla="*/ 3228975 w 4762500"/>
              <a:gd name="connsiteY11" fmla="*/ 74612 h 1398587"/>
              <a:gd name="connsiteX12" fmla="*/ 3733800 w 4762500"/>
              <a:gd name="connsiteY12" fmla="*/ 160337 h 1398587"/>
              <a:gd name="connsiteX13" fmla="*/ 4324350 w 4762500"/>
              <a:gd name="connsiteY13" fmla="*/ 227012 h 1398587"/>
              <a:gd name="connsiteX14" fmla="*/ 4762500 w 4762500"/>
              <a:gd name="connsiteY14" fmla="*/ 274637 h 1398587"/>
              <a:gd name="connsiteX0" fmla="*/ 0 w 4762500"/>
              <a:gd name="connsiteY0" fmla="*/ 1370012 h 1398587"/>
              <a:gd name="connsiteX1" fmla="*/ 600075 w 4762500"/>
              <a:gd name="connsiteY1" fmla="*/ 1398587 h 1398587"/>
              <a:gd name="connsiteX2" fmla="*/ 933450 w 4762500"/>
              <a:gd name="connsiteY2" fmla="*/ 1284287 h 1398587"/>
              <a:gd name="connsiteX3" fmla="*/ 1162050 w 4762500"/>
              <a:gd name="connsiteY3" fmla="*/ 1055687 h 1398587"/>
              <a:gd name="connsiteX4" fmla="*/ 1343025 w 4762500"/>
              <a:gd name="connsiteY4" fmla="*/ 750887 h 1398587"/>
              <a:gd name="connsiteX5" fmla="*/ 1562100 w 4762500"/>
              <a:gd name="connsiteY5" fmla="*/ 493712 h 1398587"/>
              <a:gd name="connsiteX6" fmla="*/ 1733550 w 4762500"/>
              <a:gd name="connsiteY6" fmla="*/ 303212 h 1398587"/>
              <a:gd name="connsiteX7" fmla="*/ 1885950 w 4762500"/>
              <a:gd name="connsiteY7" fmla="*/ 179387 h 1398587"/>
              <a:gd name="connsiteX8" fmla="*/ 2162175 w 4762500"/>
              <a:gd name="connsiteY8" fmla="*/ 131762 h 1398587"/>
              <a:gd name="connsiteX9" fmla="*/ 2505075 w 4762500"/>
              <a:gd name="connsiteY9" fmla="*/ 122237 h 1398587"/>
              <a:gd name="connsiteX10" fmla="*/ 2781300 w 4762500"/>
              <a:gd name="connsiteY10" fmla="*/ 7937 h 1398587"/>
              <a:gd name="connsiteX11" fmla="*/ 3228975 w 4762500"/>
              <a:gd name="connsiteY11" fmla="*/ 74612 h 1398587"/>
              <a:gd name="connsiteX12" fmla="*/ 3733800 w 4762500"/>
              <a:gd name="connsiteY12" fmla="*/ 160337 h 1398587"/>
              <a:gd name="connsiteX13" fmla="*/ 4324350 w 4762500"/>
              <a:gd name="connsiteY13" fmla="*/ 227012 h 1398587"/>
              <a:gd name="connsiteX14" fmla="*/ 4762500 w 4762500"/>
              <a:gd name="connsiteY14" fmla="*/ 274637 h 1398587"/>
              <a:gd name="connsiteX0" fmla="*/ 0 w 4762500"/>
              <a:gd name="connsiteY0" fmla="*/ 1370012 h 1398587"/>
              <a:gd name="connsiteX1" fmla="*/ 600075 w 4762500"/>
              <a:gd name="connsiteY1" fmla="*/ 1398587 h 1398587"/>
              <a:gd name="connsiteX2" fmla="*/ 933450 w 4762500"/>
              <a:gd name="connsiteY2" fmla="*/ 1284287 h 1398587"/>
              <a:gd name="connsiteX3" fmla="*/ 1162050 w 4762500"/>
              <a:gd name="connsiteY3" fmla="*/ 1055687 h 1398587"/>
              <a:gd name="connsiteX4" fmla="*/ 1343025 w 4762500"/>
              <a:gd name="connsiteY4" fmla="*/ 750887 h 1398587"/>
              <a:gd name="connsiteX5" fmla="*/ 1562100 w 4762500"/>
              <a:gd name="connsiteY5" fmla="*/ 493712 h 1398587"/>
              <a:gd name="connsiteX6" fmla="*/ 1733550 w 4762500"/>
              <a:gd name="connsiteY6" fmla="*/ 303212 h 1398587"/>
              <a:gd name="connsiteX7" fmla="*/ 1885950 w 4762500"/>
              <a:gd name="connsiteY7" fmla="*/ 179387 h 1398587"/>
              <a:gd name="connsiteX8" fmla="*/ 2162175 w 4762500"/>
              <a:gd name="connsiteY8" fmla="*/ 131762 h 1398587"/>
              <a:gd name="connsiteX9" fmla="*/ 2505075 w 4762500"/>
              <a:gd name="connsiteY9" fmla="*/ 122237 h 1398587"/>
              <a:gd name="connsiteX10" fmla="*/ 2781300 w 4762500"/>
              <a:gd name="connsiteY10" fmla="*/ 7937 h 1398587"/>
              <a:gd name="connsiteX11" fmla="*/ 3228975 w 4762500"/>
              <a:gd name="connsiteY11" fmla="*/ 74612 h 1398587"/>
              <a:gd name="connsiteX12" fmla="*/ 3733800 w 4762500"/>
              <a:gd name="connsiteY12" fmla="*/ 160337 h 1398587"/>
              <a:gd name="connsiteX13" fmla="*/ 4324350 w 4762500"/>
              <a:gd name="connsiteY13" fmla="*/ 227012 h 1398587"/>
              <a:gd name="connsiteX14" fmla="*/ 4762500 w 4762500"/>
              <a:gd name="connsiteY14" fmla="*/ 274637 h 1398587"/>
              <a:gd name="connsiteX0" fmla="*/ 0 w 4762500"/>
              <a:gd name="connsiteY0" fmla="*/ 1370012 h 1412875"/>
              <a:gd name="connsiteX1" fmla="*/ 600075 w 4762500"/>
              <a:gd name="connsiteY1" fmla="*/ 1398587 h 1412875"/>
              <a:gd name="connsiteX2" fmla="*/ 933450 w 4762500"/>
              <a:gd name="connsiteY2" fmla="*/ 1284287 h 1412875"/>
              <a:gd name="connsiteX3" fmla="*/ 1162050 w 4762500"/>
              <a:gd name="connsiteY3" fmla="*/ 1055687 h 1412875"/>
              <a:gd name="connsiteX4" fmla="*/ 1343025 w 4762500"/>
              <a:gd name="connsiteY4" fmla="*/ 750887 h 1412875"/>
              <a:gd name="connsiteX5" fmla="*/ 1562100 w 4762500"/>
              <a:gd name="connsiteY5" fmla="*/ 493712 h 1412875"/>
              <a:gd name="connsiteX6" fmla="*/ 1733550 w 4762500"/>
              <a:gd name="connsiteY6" fmla="*/ 303212 h 1412875"/>
              <a:gd name="connsiteX7" fmla="*/ 1885950 w 4762500"/>
              <a:gd name="connsiteY7" fmla="*/ 179387 h 1412875"/>
              <a:gd name="connsiteX8" fmla="*/ 2162175 w 4762500"/>
              <a:gd name="connsiteY8" fmla="*/ 131762 h 1412875"/>
              <a:gd name="connsiteX9" fmla="*/ 2505075 w 4762500"/>
              <a:gd name="connsiteY9" fmla="*/ 122237 h 1412875"/>
              <a:gd name="connsiteX10" fmla="*/ 2781300 w 4762500"/>
              <a:gd name="connsiteY10" fmla="*/ 7937 h 1412875"/>
              <a:gd name="connsiteX11" fmla="*/ 3228975 w 4762500"/>
              <a:gd name="connsiteY11" fmla="*/ 74612 h 1412875"/>
              <a:gd name="connsiteX12" fmla="*/ 3733800 w 4762500"/>
              <a:gd name="connsiteY12" fmla="*/ 160337 h 1412875"/>
              <a:gd name="connsiteX13" fmla="*/ 4324350 w 4762500"/>
              <a:gd name="connsiteY13" fmla="*/ 227012 h 1412875"/>
              <a:gd name="connsiteX14" fmla="*/ 4762500 w 4762500"/>
              <a:gd name="connsiteY14" fmla="*/ 274637 h 1412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762500" h="1412875">
                <a:moveTo>
                  <a:pt x="0" y="1370012"/>
                </a:moveTo>
                <a:cubicBezTo>
                  <a:pt x="200025" y="1379537"/>
                  <a:pt x="444500" y="1412875"/>
                  <a:pt x="600075" y="1398587"/>
                </a:cubicBezTo>
                <a:cubicBezTo>
                  <a:pt x="755650" y="1384299"/>
                  <a:pt x="839787" y="1341437"/>
                  <a:pt x="933450" y="1284287"/>
                </a:cubicBezTo>
                <a:cubicBezTo>
                  <a:pt x="1027113" y="1227137"/>
                  <a:pt x="1093788" y="1144587"/>
                  <a:pt x="1162050" y="1055687"/>
                </a:cubicBezTo>
                <a:cubicBezTo>
                  <a:pt x="1230312" y="966787"/>
                  <a:pt x="1276350" y="844550"/>
                  <a:pt x="1343025" y="750887"/>
                </a:cubicBezTo>
                <a:cubicBezTo>
                  <a:pt x="1409700" y="657224"/>
                  <a:pt x="1497013" y="568325"/>
                  <a:pt x="1562100" y="493712"/>
                </a:cubicBezTo>
                <a:cubicBezTo>
                  <a:pt x="1627188" y="419100"/>
                  <a:pt x="1679575" y="355599"/>
                  <a:pt x="1733550" y="303212"/>
                </a:cubicBezTo>
                <a:cubicBezTo>
                  <a:pt x="1787525" y="250825"/>
                  <a:pt x="1814512" y="207962"/>
                  <a:pt x="1885950" y="179387"/>
                </a:cubicBezTo>
                <a:cubicBezTo>
                  <a:pt x="1957388" y="150812"/>
                  <a:pt x="2058988" y="141287"/>
                  <a:pt x="2162175" y="131762"/>
                </a:cubicBezTo>
                <a:cubicBezTo>
                  <a:pt x="2265362" y="122237"/>
                  <a:pt x="2401888" y="142874"/>
                  <a:pt x="2505075" y="122237"/>
                </a:cubicBezTo>
                <a:cubicBezTo>
                  <a:pt x="2608262" y="101600"/>
                  <a:pt x="2660650" y="15874"/>
                  <a:pt x="2781300" y="7937"/>
                </a:cubicBezTo>
                <a:cubicBezTo>
                  <a:pt x="2901950" y="0"/>
                  <a:pt x="3070225" y="49212"/>
                  <a:pt x="3228975" y="74612"/>
                </a:cubicBezTo>
                <a:cubicBezTo>
                  <a:pt x="3387725" y="100012"/>
                  <a:pt x="3551238" y="134937"/>
                  <a:pt x="3733800" y="160337"/>
                </a:cubicBezTo>
                <a:cubicBezTo>
                  <a:pt x="3916362" y="185737"/>
                  <a:pt x="4152900" y="207962"/>
                  <a:pt x="4324350" y="227012"/>
                </a:cubicBezTo>
                <a:lnTo>
                  <a:pt x="4762500" y="274637"/>
                </a:lnTo>
              </a:path>
            </a:pathLst>
          </a:custGeom>
          <a:ln w="38100" cap="rnd"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pt-BR">
              <a:solidFill>
                <a:prstClr val="black"/>
              </a:solidFill>
            </a:endParaRPr>
          </a:p>
        </p:txBody>
      </p:sp>
      <p:sp>
        <p:nvSpPr>
          <p:cNvPr id="33" name="Forma livre 32"/>
          <p:cNvSpPr/>
          <p:nvPr/>
        </p:nvSpPr>
        <p:spPr>
          <a:xfrm>
            <a:off x="1208088" y="2309813"/>
            <a:ext cx="5476875" cy="2882900"/>
          </a:xfrm>
          <a:custGeom>
            <a:avLst/>
            <a:gdLst>
              <a:gd name="connsiteX0" fmla="*/ 0 w 4876800"/>
              <a:gd name="connsiteY0" fmla="*/ 2028825 h 2038350"/>
              <a:gd name="connsiteX1" fmla="*/ 114300 w 4876800"/>
              <a:gd name="connsiteY1" fmla="*/ 1228725 h 2038350"/>
              <a:gd name="connsiteX2" fmla="*/ 190500 w 4876800"/>
              <a:gd name="connsiteY2" fmla="*/ 647700 h 2038350"/>
              <a:gd name="connsiteX3" fmla="*/ 295275 w 4876800"/>
              <a:gd name="connsiteY3" fmla="*/ 285750 h 2038350"/>
              <a:gd name="connsiteX4" fmla="*/ 419100 w 4876800"/>
              <a:gd name="connsiteY4" fmla="*/ 85725 h 2038350"/>
              <a:gd name="connsiteX5" fmla="*/ 523875 w 4876800"/>
              <a:gd name="connsiteY5" fmla="*/ 0 h 2038350"/>
              <a:gd name="connsiteX6" fmla="*/ 685800 w 4876800"/>
              <a:gd name="connsiteY6" fmla="*/ 9525 h 2038350"/>
              <a:gd name="connsiteX7" fmla="*/ 904875 w 4876800"/>
              <a:gd name="connsiteY7" fmla="*/ 95250 h 2038350"/>
              <a:gd name="connsiteX8" fmla="*/ 1085850 w 4876800"/>
              <a:gd name="connsiteY8" fmla="*/ 333375 h 2038350"/>
              <a:gd name="connsiteX9" fmla="*/ 1238250 w 4876800"/>
              <a:gd name="connsiteY9" fmla="*/ 609600 h 2038350"/>
              <a:gd name="connsiteX10" fmla="*/ 1323975 w 4876800"/>
              <a:gd name="connsiteY10" fmla="*/ 790575 h 2038350"/>
              <a:gd name="connsiteX11" fmla="*/ 1514475 w 4876800"/>
              <a:gd name="connsiteY11" fmla="*/ 1057275 h 2038350"/>
              <a:gd name="connsiteX12" fmla="*/ 1695450 w 4876800"/>
              <a:gd name="connsiteY12" fmla="*/ 1371600 h 2038350"/>
              <a:gd name="connsiteX13" fmla="*/ 1847850 w 4876800"/>
              <a:gd name="connsiteY13" fmla="*/ 1619250 h 2038350"/>
              <a:gd name="connsiteX14" fmla="*/ 2009775 w 4876800"/>
              <a:gd name="connsiteY14" fmla="*/ 1828800 h 2038350"/>
              <a:gd name="connsiteX15" fmla="*/ 2238375 w 4876800"/>
              <a:gd name="connsiteY15" fmla="*/ 1962150 h 2038350"/>
              <a:gd name="connsiteX16" fmla="*/ 2581275 w 4876800"/>
              <a:gd name="connsiteY16" fmla="*/ 2028825 h 2038350"/>
              <a:gd name="connsiteX17" fmla="*/ 3086100 w 4876800"/>
              <a:gd name="connsiteY17" fmla="*/ 2028825 h 2038350"/>
              <a:gd name="connsiteX18" fmla="*/ 4876800 w 4876800"/>
              <a:gd name="connsiteY18" fmla="*/ 2038350 h 2038350"/>
              <a:gd name="connsiteX0" fmla="*/ 0 w 4876800"/>
              <a:gd name="connsiteY0" fmla="*/ 2041525 h 2051050"/>
              <a:gd name="connsiteX1" fmla="*/ 114300 w 4876800"/>
              <a:gd name="connsiteY1" fmla="*/ 1241425 h 2051050"/>
              <a:gd name="connsiteX2" fmla="*/ 190500 w 4876800"/>
              <a:gd name="connsiteY2" fmla="*/ 660400 h 2051050"/>
              <a:gd name="connsiteX3" fmla="*/ 295275 w 4876800"/>
              <a:gd name="connsiteY3" fmla="*/ 298450 h 2051050"/>
              <a:gd name="connsiteX4" fmla="*/ 419100 w 4876800"/>
              <a:gd name="connsiteY4" fmla="*/ 98425 h 2051050"/>
              <a:gd name="connsiteX5" fmla="*/ 523875 w 4876800"/>
              <a:gd name="connsiteY5" fmla="*/ 12700 h 2051050"/>
              <a:gd name="connsiteX6" fmla="*/ 685800 w 4876800"/>
              <a:gd name="connsiteY6" fmla="*/ 22225 h 2051050"/>
              <a:gd name="connsiteX7" fmla="*/ 904875 w 4876800"/>
              <a:gd name="connsiteY7" fmla="*/ 107950 h 2051050"/>
              <a:gd name="connsiteX8" fmla="*/ 1085850 w 4876800"/>
              <a:gd name="connsiteY8" fmla="*/ 346075 h 2051050"/>
              <a:gd name="connsiteX9" fmla="*/ 1238250 w 4876800"/>
              <a:gd name="connsiteY9" fmla="*/ 622300 h 2051050"/>
              <a:gd name="connsiteX10" fmla="*/ 1323975 w 4876800"/>
              <a:gd name="connsiteY10" fmla="*/ 803275 h 2051050"/>
              <a:gd name="connsiteX11" fmla="*/ 1514475 w 4876800"/>
              <a:gd name="connsiteY11" fmla="*/ 1069975 h 2051050"/>
              <a:gd name="connsiteX12" fmla="*/ 1695450 w 4876800"/>
              <a:gd name="connsiteY12" fmla="*/ 1384300 h 2051050"/>
              <a:gd name="connsiteX13" fmla="*/ 1847850 w 4876800"/>
              <a:gd name="connsiteY13" fmla="*/ 1631950 h 2051050"/>
              <a:gd name="connsiteX14" fmla="*/ 2009775 w 4876800"/>
              <a:gd name="connsiteY14" fmla="*/ 1841500 h 2051050"/>
              <a:gd name="connsiteX15" fmla="*/ 2238375 w 4876800"/>
              <a:gd name="connsiteY15" fmla="*/ 1974850 h 2051050"/>
              <a:gd name="connsiteX16" fmla="*/ 2581275 w 4876800"/>
              <a:gd name="connsiteY16" fmla="*/ 2041525 h 2051050"/>
              <a:gd name="connsiteX17" fmla="*/ 3086100 w 4876800"/>
              <a:gd name="connsiteY17" fmla="*/ 2041525 h 2051050"/>
              <a:gd name="connsiteX18" fmla="*/ 4876800 w 4876800"/>
              <a:gd name="connsiteY18" fmla="*/ 2051050 h 2051050"/>
              <a:gd name="connsiteX0" fmla="*/ 0 w 4876800"/>
              <a:gd name="connsiteY0" fmla="*/ 2041525 h 2051050"/>
              <a:gd name="connsiteX1" fmla="*/ 114300 w 4876800"/>
              <a:gd name="connsiteY1" fmla="*/ 1241425 h 2051050"/>
              <a:gd name="connsiteX2" fmla="*/ 190500 w 4876800"/>
              <a:gd name="connsiteY2" fmla="*/ 660400 h 2051050"/>
              <a:gd name="connsiteX3" fmla="*/ 295275 w 4876800"/>
              <a:gd name="connsiteY3" fmla="*/ 298450 h 2051050"/>
              <a:gd name="connsiteX4" fmla="*/ 419100 w 4876800"/>
              <a:gd name="connsiteY4" fmla="*/ 98425 h 2051050"/>
              <a:gd name="connsiteX5" fmla="*/ 523875 w 4876800"/>
              <a:gd name="connsiteY5" fmla="*/ 12700 h 2051050"/>
              <a:gd name="connsiteX6" fmla="*/ 685800 w 4876800"/>
              <a:gd name="connsiteY6" fmla="*/ 22225 h 2051050"/>
              <a:gd name="connsiteX7" fmla="*/ 904875 w 4876800"/>
              <a:gd name="connsiteY7" fmla="*/ 107950 h 2051050"/>
              <a:gd name="connsiteX8" fmla="*/ 1085850 w 4876800"/>
              <a:gd name="connsiteY8" fmla="*/ 346075 h 2051050"/>
              <a:gd name="connsiteX9" fmla="*/ 1238250 w 4876800"/>
              <a:gd name="connsiteY9" fmla="*/ 622300 h 2051050"/>
              <a:gd name="connsiteX10" fmla="*/ 1323975 w 4876800"/>
              <a:gd name="connsiteY10" fmla="*/ 803275 h 2051050"/>
              <a:gd name="connsiteX11" fmla="*/ 1514475 w 4876800"/>
              <a:gd name="connsiteY11" fmla="*/ 1069975 h 2051050"/>
              <a:gd name="connsiteX12" fmla="*/ 1695450 w 4876800"/>
              <a:gd name="connsiteY12" fmla="*/ 1384300 h 2051050"/>
              <a:gd name="connsiteX13" fmla="*/ 1847850 w 4876800"/>
              <a:gd name="connsiteY13" fmla="*/ 1631950 h 2051050"/>
              <a:gd name="connsiteX14" fmla="*/ 2009775 w 4876800"/>
              <a:gd name="connsiteY14" fmla="*/ 1841500 h 2051050"/>
              <a:gd name="connsiteX15" fmla="*/ 2238375 w 4876800"/>
              <a:gd name="connsiteY15" fmla="*/ 1974850 h 2051050"/>
              <a:gd name="connsiteX16" fmla="*/ 2581275 w 4876800"/>
              <a:gd name="connsiteY16" fmla="*/ 2041525 h 2051050"/>
              <a:gd name="connsiteX17" fmla="*/ 3086100 w 4876800"/>
              <a:gd name="connsiteY17" fmla="*/ 2041525 h 2051050"/>
              <a:gd name="connsiteX18" fmla="*/ 4876800 w 4876800"/>
              <a:gd name="connsiteY18" fmla="*/ 2051050 h 2051050"/>
              <a:gd name="connsiteX0" fmla="*/ 0 w 4876800"/>
              <a:gd name="connsiteY0" fmla="*/ 2041525 h 2051050"/>
              <a:gd name="connsiteX1" fmla="*/ 114300 w 4876800"/>
              <a:gd name="connsiteY1" fmla="*/ 1241425 h 2051050"/>
              <a:gd name="connsiteX2" fmla="*/ 190500 w 4876800"/>
              <a:gd name="connsiteY2" fmla="*/ 660400 h 2051050"/>
              <a:gd name="connsiteX3" fmla="*/ 295275 w 4876800"/>
              <a:gd name="connsiteY3" fmla="*/ 298450 h 2051050"/>
              <a:gd name="connsiteX4" fmla="*/ 419100 w 4876800"/>
              <a:gd name="connsiteY4" fmla="*/ 98425 h 2051050"/>
              <a:gd name="connsiteX5" fmla="*/ 523875 w 4876800"/>
              <a:gd name="connsiteY5" fmla="*/ 12700 h 2051050"/>
              <a:gd name="connsiteX6" fmla="*/ 685800 w 4876800"/>
              <a:gd name="connsiteY6" fmla="*/ 22225 h 2051050"/>
              <a:gd name="connsiteX7" fmla="*/ 904875 w 4876800"/>
              <a:gd name="connsiteY7" fmla="*/ 107950 h 2051050"/>
              <a:gd name="connsiteX8" fmla="*/ 1085850 w 4876800"/>
              <a:gd name="connsiteY8" fmla="*/ 346075 h 2051050"/>
              <a:gd name="connsiteX9" fmla="*/ 1238250 w 4876800"/>
              <a:gd name="connsiteY9" fmla="*/ 622300 h 2051050"/>
              <a:gd name="connsiteX10" fmla="*/ 1323975 w 4876800"/>
              <a:gd name="connsiteY10" fmla="*/ 803275 h 2051050"/>
              <a:gd name="connsiteX11" fmla="*/ 1514475 w 4876800"/>
              <a:gd name="connsiteY11" fmla="*/ 1069975 h 2051050"/>
              <a:gd name="connsiteX12" fmla="*/ 1695450 w 4876800"/>
              <a:gd name="connsiteY12" fmla="*/ 1384300 h 2051050"/>
              <a:gd name="connsiteX13" fmla="*/ 1847850 w 4876800"/>
              <a:gd name="connsiteY13" fmla="*/ 1631950 h 2051050"/>
              <a:gd name="connsiteX14" fmla="*/ 2009775 w 4876800"/>
              <a:gd name="connsiteY14" fmla="*/ 1841500 h 2051050"/>
              <a:gd name="connsiteX15" fmla="*/ 2238375 w 4876800"/>
              <a:gd name="connsiteY15" fmla="*/ 1974850 h 2051050"/>
              <a:gd name="connsiteX16" fmla="*/ 2581275 w 4876800"/>
              <a:gd name="connsiteY16" fmla="*/ 2041525 h 2051050"/>
              <a:gd name="connsiteX17" fmla="*/ 3086100 w 4876800"/>
              <a:gd name="connsiteY17" fmla="*/ 2041525 h 2051050"/>
              <a:gd name="connsiteX18" fmla="*/ 4876800 w 4876800"/>
              <a:gd name="connsiteY18" fmla="*/ 2051050 h 2051050"/>
              <a:gd name="connsiteX0" fmla="*/ 0 w 4876800"/>
              <a:gd name="connsiteY0" fmla="*/ 2041525 h 2051050"/>
              <a:gd name="connsiteX1" fmla="*/ 114300 w 4876800"/>
              <a:gd name="connsiteY1" fmla="*/ 1241425 h 2051050"/>
              <a:gd name="connsiteX2" fmla="*/ 190500 w 4876800"/>
              <a:gd name="connsiteY2" fmla="*/ 660400 h 2051050"/>
              <a:gd name="connsiteX3" fmla="*/ 295275 w 4876800"/>
              <a:gd name="connsiteY3" fmla="*/ 298450 h 2051050"/>
              <a:gd name="connsiteX4" fmla="*/ 419100 w 4876800"/>
              <a:gd name="connsiteY4" fmla="*/ 98425 h 2051050"/>
              <a:gd name="connsiteX5" fmla="*/ 523875 w 4876800"/>
              <a:gd name="connsiteY5" fmla="*/ 12700 h 2051050"/>
              <a:gd name="connsiteX6" fmla="*/ 685800 w 4876800"/>
              <a:gd name="connsiteY6" fmla="*/ 22225 h 2051050"/>
              <a:gd name="connsiteX7" fmla="*/ 904875 w 4876800"/>
              <a:gd name="connsiteY7" fmla="*/ 107950 h 2051050"/>
              <a:gd name="connsiteX8" fmla="*/ 1085850 w 4876800"/>
              <a:gd name="connsiteY8" fmla="*/ 346075 h 2051050"/>
              <a:gd name="connsiteX9" fmla="*/ 1238250 w 4876800"/>
              <a:gd name="connsiteY9" fmla="*/ 622300 h 2051050"/>
              <a:gd name="connsiteX10" fmla="*/ 1323975 w 4876800"/>
              <a:gd name="connsiteY10" fmla="*/ 803275 h 2051050"/>
              <a:gd name="connsiteX11" fmla="*/ 1514475 w 4876800"/>
              <a:gd name="connsiteY11" fmla="*/ 1069975 h 2051050"/>
              <a:gd name="connsiteX12" fmla="*/ 1695450 w 4876800"/>
              <a:gd name="connsiteY12" fmla="*/ 1384300 h 2051050"/>
              <a:gd name="connsiteX13" fmla="*/ 1847850 w 4876800"/>
              <a:gd name="connsiteY13" fmla="*/ 1631950 h 2051050"/>
              <a:gd name="connsiteX14" fmla="*/ 2009775 w 4876800"/>
              <a:gd name="connsiteY14" fmla="*/ 1841500 h 2051050"/>
              <a:gd name="connsiteX15" fmla="*/ 2238375 w 4876800"/>
              <a:gd name="connsiteY15" fmla="*/ 1974850 h 2051050"/>
              <a:gd name="connsiteX16" fmla="*/ 2581275 w 4876800"/>
              <a:gd name="connsiteY16" fmla="*/ 2041525 h 2051050"/>
              <a:gd name="connsiteX17" fmla="*/ 3086100 w 4876800"/>
              <a:gd name="connsiteY17" fmla="*/ 2041525 h 2051050"/>
              <a:gd name="connsiteX18" fmla="*/ 4876800 w 4876800"/>
              <a:gd name="connsiteY18" fmla="*/ 2051050 h 2051050"/>
              <a:gd name="connsiteX0" fmla="*/ 0 w 4876800"/>
              <a:gd name="connsiteY0" fmla="*/ 2041525 h 2051050"/>
              <a:gd name="connsiteX1" fmla="*/ 114300 w 4876800"/>
              <a:gd name="connsiteY1" fmla="*/ 1241425 h 2051050"/>
              <a:gd name="connsiteX2" fmla="*/ 190500 w 4876800"/>
              <a:gd name="connsiteY2" fmla="*/ 660400 h 2051050"/>
              <a:gd name="connsiteX3" fmla="*/ 295275 w 4876800"/>
              <a:gd name="connsiteY3" fmla="*/ 298450 h 2051050"/>
              <a:gd name="connsiteX4" fmla="*/ 419100 w 4876800"/>
              <a:gd name="connsiteY4" fmla="*/ 98425 h 2051050"/>
              <a:gd name="connsiteX5" fmla="*/ 523875 w 4876800"/>
              <a:gd name="connsiteY5" fmla="*/ 12700 h 2051050"/>
              <a:gd name="connsiteX6" fmla="*/ 685800 w 4876800"/>
              <a:gd name="connsiteY6" fmla="*/ 22225 h 2051050"/>
              <a:gd name="connsiteX7" fmla="*/ 904875 w 4876800"/>
              <a:gd name="connsiteY7" fmla="*/ 107950 h 2051050"/>
              <a:gd name="connsiteX8" fmla="*/ 1085850 w 4876800"/>
              <a:gd name="connsiteY8" fmla="*/ 346075 h 2051050"/>
              <a:gd name="connsiteX9" fmla="*/ 1238250 w 4876800"/>
              <a:gd name="connsiteY9" fmla="*/ 622300 h 2051050"/>
              <a:gd name="connsiteX10" fmla="*/ 1323975 w 4876800"/>
              <a:gd name="connsiteY10" fmla="*/ 803275 h 2051050"/>
              <a:gd name="connsiteX11" fmla="*/ 1514475 w 4876800"/>
              <a:gd name="connsiteY11" fmla="*/ 1069975 h 2051050"/>
              <a:gd name="connsiteX12" fmla="*/ 1695450 w 4876800"/>
              <a:gd name="connsiteY12" fmla="*/ 1384300 h 2051050"/>
              <a:gd name="connsiteX13" fmla="*/ 1847850 w 4876800"/>
              <a:gd name="connsiteY13" fmla="*/ 1631950 h 2051050"/>
              <a:gd name="connsiteX14" fmla="*/ 2009775 w 4876800"/>
              <a:gd name="connsiteY14" fmla="*/ 1841500 h 2051050"/>
              <a:gd name="connsiteX15" fmla="*/ 2238375 w 4876800"/>
              <a:gd name="connsiteY15" fmla="*/ 1974850 h 2051050"/>
              <a:gd name="connsiteX16" fmla="*/ 2581275 w 4876800"/>
              <a:gd name="connsiteY16" fmla="*/ 2041525 h 2051050"/>
              <a:gd name="connsiteX17" fmla="*/ 3086100 w 4876800"/>
              <a:gd name="connsiteY17" fmla="*/ 2041525 h 2051050"/>
              <a:gd name="connsiteX18" fmla="*/ 4876800 w 4876800"/>
              <a:gd name="connsiteY18" fmla="*/ 2051050 h 2051050"/>
              <a:gd name="connsiteX0" fmla="*/ 0 w 4876800"/>
              <a:gd name="connsiteY0" fmla="*/ 2041525 h 2051050"/>
              <a:gd name="connsiteX1" fmla="*/ 114300 w 4876800"/>
              <a:gd name="connsiteY1" fmla="*/ 1241425 h 2051050"/>
              <a:gd name="connsiteX2" fmla="*/ 190500 w 4876800"/>
              <a:gd name="connsiteY2" fmla="*/ 660400 h 2051050"/>
              <a:gd name="connsiteX3" fmla="*/ 295275 w 4876800"/>
              <a:gd name="connsiteY3" fmla="*/ 298450 h 2051050"/>
              <a:gd name="connsiteX4" fmla="*/ 419100 w 4876800"/>
              <a:gd name="connsiteY4" fmla="*/ 98425 h 2051050"/>
              <a:gd name="connsiteX5" fmla="*/ 523875 w 4876800"/>
              <a:gd name="connsiteY5" fmla="*/ 12700 h 2051050"/>
              <a:gd name="connsiteX6" fmla="*/ 685800 w 4876800"/>
              <a:gd name="connsiteY6" fmla="*/ 22225 h 2051050"/>
              <a:gd name="connsiteX7" fmla="*/ 904875 w 4876800"/>
              <a:gd name="connsiteY7" fmla="*/ 107950 h 2051050"/>
              <a:gd name="connsiteX8" fmla="*/ 1085850 w 4876800"/>
              <a:gd name="connsiteY8" fmla="*/ 346075 h 2051050"/>
              <a:gd name="connsiteX9" fmla="*/ 1238250 w 4876800"/>
              <a:gd name="connsiteY9" fmla="*/ 622300 h 2051050"/>
              <a:gd name="connsiteX10" fmla="*/ 1323975 w 4876800"/>
              <a:gd name="connsiteY10" fmla="*/ 803275 h 2051050"/>
              <a:gd name="connsiteX11" fmla="*/ 1514475 w 4876800"/>
              <a:gd name="connsiteY11" fmla="*/ 1069975 h 2051050"/>
              <a:gd name="connsiteX12" fmla="*/ 1695450 w 4876800"/>
              <a:gd name="connsiteY12" fmla="*/ 1384300 h 2051050"/>
              <a:gd name="connsiteX13" fmla="*/ 1847850 w 4876800"/>
              <a:gd name="connsiteY13" fmla="*/ 1631950 h 2051050"/>
              <a:gd name="connsiteX14" fmla="*/ 2009775 w 4876800"/>
              <a:gd name="connsiteY14" fmla="*/ 1841500 h 2051050"/>
              <a:gd name="connsiteX15" fmla="*/ 2238375 w 4876800"/>
              <a:gd name="connsiteY15" fmla="*/ 1974850 h 2051050"/>
              <a:gd name="connsiteX16" fmla="*/ 2581275 w 4876800"/>
              <a:gd name="connsiteY16" fmla="*/ 2041525 h 2051050"/>
              <a:gd name="connsiteX17" fmla="*/ 3086100 w 4876800"/>
              <a:gd name="connsiteY17" fmla="*/ 2041525 h 2051050"/>
              <a:gd name="connsiteX18" fmla="*/ 4876800 w 4876800"/>
              <a:gd name="connsiteY18" fmla="*/ 2051050 h 2051050"/>
              <a:gd name="connsiteX0" fmla="*/ 0 w 4876800"/>
              <a:gd name="connsiteY0" fmla="*/ 2041525 h 2051050"/>
              <a:gd name="connsiteX1" fmla="*/ 114300 w 4876800"/>
              <a:gd name="connsiteY1" fmla="*/ 1241425 h 2051050"/>
              <a:gd name="connsiteX2" fmla="*/ 190500 w 4876800"/>
              <a:gd name="connsiteY2" fmla="*/ 660400 h 2051050"/>
              <a:gd name="connsiteX3" fmla="*/ 295275 w 4876800"/>
              <a:gd name="connsiteY3" fmla="*/ 298450 h 2051050"/>
              <a:gd name="connsiteX4" fmla="*/ 419100 w 4876800"/>
              <a:gd name="connsiteY4" fmla="*/ 98425 h 2051050"/>
              <a:gd name="connsiteX5" fmla="*/ 523875 w 4876800"/>
              <a:gd name="connsiteY5" fmla="*/ 12700 h 2051050"/>
              <a:gd name="connsiteX6" fmla="*/ 685800 w 4876800"/>
              <a:gd name="connsiteY6" fmla="*/ 22225 h 2051050"/>
              <a:gd name="connsiteX7" fmla="*/ 904875 w 4876800"/>
              <a:gd name="connsiteY7" fmla="*/ 107950 h 2051050"/>
              <a:gd name="connsiteX8" fmla="*/ 1085850 w 4876800"/>
              <a:gd name="connsiteY8" fmla="*/ 346075 h 2051050"/>
              <a:gd name="connsiteX9" fmla="*/ 1238250 w 4876800"/>
              <a:gd name="connsiteY9" fmla="*/ 622300 h 2051050"/>
              <a:gd name="connsiteX10" fmla="*/ 1323975 w 4876800"/>
              <a:gd name="connsiteY10" fmla="*/ 803275 h 2051050"/>
              <a:gd name="connsiteX11" fmla="*/ 1514475 w 4876800"/>
              <a:gd name="connsiteY11" fmla="*/ 1069975 h 2051050"/>
              <a:gd name="connsiteX12" fmla="*/ 1695450 w 4876800"/>
              <a:gd name="connsiteY12" fmla="*/ 1384300 h 2051050"/>
              <a:gd name="connsiteX13" fmla="*/ 1847850 w 4876800"/>
              <a:gd name="connsiteY13" fmla="*/ 1631950 h 2051050"/>
              <a:gd name="connsiteX14" fmla="*/ 2009775 w 4876800"/>
              <a:gd name="connsiteY14" fmla="*/ 1841500 h 2051050"/>
              <a:gd name="connsiteX15" fmla="*/ 2238375 w 4876800"/>
              <a:gd name="connsiteY15" fmla="*/ 1974850 h 2051050"/>
              <a:gd name="connsiteX16" fmla="*/ 2581275 w 4876800"/>
              <a:gd name="connsiteY16" fmla="*/ 2041525 h 2051050"/>
              <a:gd name="connsiteX17" fmla="*/ 3086100 w 4876800"/>
              <a:gd name="connsiteY17" fmla="*/ 2041525 h 2051050"/>
              <a:gd name="connsiteX18" fmla="*/ 4876800 w 4876800"/>
              <a:gd name="connsiteY18" fmla="*/ 2051050 h 2051050"/>
              <a:gd name="connsiteX0" fmla="*/ 0 w 4876800"/>
              <a:gd name="connsiteY0" fmla="*/ 2041525 h 2051050"/>
              <a:gd name="connsiteX1" fmla="*/ 114300 w 4876800"/>
              <a:gd name="connsiteY1" fmla="*/ 1241425 h 2051050"/>
              <a:gd name="connsiteX2" fmla="*/ 190500 w 4876800"/>
              <a:gd name="connsiteY2" fmla="*/ 660400 h 2051050"/>
              <a:gd name="connsiteX3" fmla="*/ 295275 w 4876800"/>
              <a:gd name="connsiteY3" fmla="*/ 298450 h 2051050"/>
              <a:gd name="connsiteX4" fmla="*/ 419100 w 4876800"/>
              <a:gd name="connsiteY4" fmla="*/ 98425 h 2051050"/>
              <a:gd name="connsiteX5" fmla="*/ 523875 w 4876800"/>
              <a:gd name="connsiteY5" fmla="*/ 12700 h 2051050"/>
              <a:gd name="connsiteX6" fmla="*/ 685800 w 4876800"/>
              <a:gd name="connsiteY6" fmla="*/ 22225 h 2051050"/>
              <a:gd name="connsiteX7" fmla="*/ 904875 w 4876800"/>
              <a:gd name="connsiteY7" fmla="*/ 107950 h 2051050"/>
              <a:gd name="connsiteX8" fmla="*/ 1085850 w 4876800"/>
              <a:gd name="connsiteY8" fmla="*/ 346075 h 2051050"/>
              <a:gd name="connsiteX9" fmla="*/ 1238250 w 4876800"/>
              <a:gd name="connsiteY9" fmla="*/ 622300 h 2051050"/>
              <a:gd name="connsiteX10" fmla="*/ 1323975 w 4876800"/>
              <a:gd name="connsiteY10" fmla="*/ 803275 h 2051050"/>
              <a:gd name="connsiteX11" fmla="*/ 1514475 w 4876800"/>
              <a:gd name="connsiteY11" fmla="*/ 1069975 h 2051050"/>
              <a:gd name="connsiteX12" fmla="*/ 1695450 w 4876800"/>
              <a:gd name="connsiteY12" fmla="*/ 1384300 h 2051050"/>
              <a:gd name="connsiteX13" fmla="*/ 1847850 w 4876800"/>
              <a:gd name="connsiteY13" fmla="*/ 1631950 h 2051050"/>
              <a:gd name="connsiteX14" fmla="*/ 2009775 w 4876800"/>
              <a:gd name="connsiteY14" fmla="*/ 1841500 h 2051050"/>
              <a:gd name="connsiteX15" fmla="*/ 2238375 w 4876800"/>
              <a:gd name="connsiteY15" fmla="*/ 1974850 h 2051050"/>
              <a:gd name="connsiteX16" fmla="*/ 2581275 w 4876800"/>
              <a:gd name="connsiteY16" fmla="*/ 2041525 h 2051050"/>
              <a:gd name="connsiteX17" fmla="*/ 3086100 w 4876800"/>
              <a:gd name="connsiteY17" fmla="*/ 2041525 h 2051050"/>
              <a:gd name="connsiteX18" fmla="*/ 4876800 w 4876800"/>
              <a:gd name="connsiteY18" fmla="*/ 2051050 h 2051050"/>
              <a:gd name="connsiteX0" fmla="*/ 0 w 4876800"/>
              <a:gd name="connsiteY0" fmla="*/ 2041525 h 2051050"/>
              <a:gd name="connsiteX1" fmla="*/ 114300 w 4876800"/>
              <a:gd name="connsiteY1" fmla="*/ 1241425 h 2051050"/>
              <a:gd name="connsiteX2" fmla="*/ 190500 w 4876800"/>
              <a:gd name="connsiteY2" fmla="*/ 660400 h 2051050"/>
              <a:gd name="connsiteX3" fmla="*/ 295275 w 4876800"/>
              <a:gd name="connsiteY3" fmla="*/ 298450 h 2051050"/>
              <a:gd name="connsiteX4" fmla="*/ 419100 w 4876800"/>
              <a:gd name="connsiteY4" fmla="*/ 98425 h 2051050"/>
              <a:gd name="connsiteX5" fmla="*/ 523875 w 4876800"/>
              <a:gd name="connsiteY5" fmla="*/ 12700 h 2051050"/>
              <a:gd name="connsiteX6" fmla="*/ 685800 w 4876800"/>
              <a:gd name="connsiteY6" fmla="*/ 22225 h 2051050"/>
              <a:gd name="connsiteX7" fmla="*/ 904875 w 4876800"/>
              <a:gd name="connsiteY7" fmla="*/ 107950 h 2051050"/>
              <a:gd name="connsiteX8" fmla="*/ 1085850 w 4876800"/>
              <a:gd name="connsiteY8" fmla="*/ 346075 h 2051050"/>
              <a:gd name="connsiteX9" fmla="*/ 1238250 w 4876800"/>
              <a:gd name="connsiteY9" fmla="*/ 622300 h 2051050"/>
              <a:gd name="connsiteX10" fmla="*/ 1323975 w 4876800"/>
              <a:gd name="connsiteY10" fmla="*/ 803275 h 2051050"/>
              <a:gd name="connsiteX11" fmla="*/ 1514475 w 4876800"/>
              <a:gd name="connsiteY11" fmla="*/ 1069975 h 2051050"/>
              <a:gd name="connsiteX12" fmla="*/ 1695450 w 4876800"/>
              <a:gd name="connsiteY12" fmla="*/ 1384300 h 2051050"/>
              <a:gd name="connsiteX13" fmla="*/ 1847850 w 4876800"/>
              <a:gd name="connsiteY13" fmla="*/ 1631950 h 2051050"/>
              <a:gd name="connsiteX14" fmla="*/ 2009775 w 4876800"/>
              <a:gd name="connsiteY14" fmla="*/ 1841500 h 2051050"/>
              <a:gd name="connsiteX15" fmla="*/ 2238375 w 4876800"/>
              <a:gd name="connsiteY15" fmla="*/ 1974850 h 2051050"/>
              <a:gd name="connsiteX16" fmla="*/ 2581275 w 4876800"/>
              <a:gd name="connsiteY16" fmla="*/ 2041525 h 2051050"/>
              <a:gd name="connsiteX17" fmla="*/ 3086100 w 4876800"/>
              <a:gd name="connsiteY17" fmla="*/ 2041525 h 2051050"/>
              <a:gd name="connsiteX18" fmla="*/ 4876800 w 4876800"/>
              <a:gd name="connsiteY18" fmla="*/ 2051050 h 2051050"/>
              <a:gd name="connsiteX0" fmla="*/ 0 w 4876800"/>
              <a:gd name="connsiteY0" fmla="*/ 2041525 h 2051050"/>
              <a:gd name="connsiteX1" fmla="*/ 114300 w 4876800"/>
              <a:gd name="connsiteY1" fmla="*/ 1241425 h 2051050"/>
              <a:gd name="connsiteX2" fmla="*/ 190500 w 4876800"/>
              <a:gd name="connsiteY2" fmla="*/ 660400 h 2051050"/>
              <a:gd name="connsiteX3" fmla="*/ 295275 w 4876800"/>
              <a:gd name="connsiteY3" fmla="*/ 298450 h 2051050"/>
              <a:gd name="connsiteX4" fmla="*/ 419100 w 4876800"/>
              <a:gd name="connsiteY4" fmla="*/ 98425 h 2051050"/>
              <a:gd name="connsiteX5" fmla="*/ 523875 w 4876800"/>
              <a:gd name="connsiteY5" fmla="*/ 12700 h 2051050"/>
              <a:gd name="connsiteX6" fmla="*/ 685800 w 4876800"/>
              <a:gd name="connsiteY6" fmla="*/ 22225 h 2051050"/>
              <a:gd name="connsiteX7" fmla="*/ 904875 w 4876800"/>
              <a:gd name="connsiteY7" fmla="*/ 107950 h 2051050"/>
              <a:gd name="connsiteX8" fmla="*/ 1085850 w 4876800"/>
              <a:gd name="connsiteY8" fmla="*/ 346075 h 2051050"/>
              <a:gd name="connsiteX9" fmla="*/ 1238250 w 4876800"/>
              <a:gd name="connsiteY9" fmla="*/ 622300 h 2051050"/>
              <a:gd name="connsiteX10" fmla="*/ 1323975 w 4876800"/>
              <a:gd name="connsiteY10" fmla="*/ 803275 h 2051050"/>
              <a:gd name="connsiteX11" fmla="*/ 1514475 w 4876800"/>
              <a:gd name="connsiteY11" fmla="*/ 1069975 h 2051050"/>
              <a:gd name="connsiteX12" fmla="*/ 1695450 w 4876800"/>
              <a:gd name="connsiteY12" fmla="*/ 1384300 h 2051050"/>
              <a:gd name="connsiteX13" fmla="*/ 1847850 w 4876800"/>
              <a:gd name="connsiteY13" fmla="*/ 1631950 h 2051050"/>
              <a:gd name="connsiteX14" fmla="*/ 2009775 w 4876800"/>
              <a:gd name="connsiteY14" fmla="*/ 1841500 h 2051050"/>
              <a:gd name="connsiteX15" fmla="*/ 2238375 w 4876800"/>
              <a:gd name="connsiteY15" fmla="*/ 1974850 h 2051050"/>
              <a:gd name="connsiteX16" fmla="*/ 2581275 w 4876800"/>
              <a:gd name="connsiteY16" fmla="*/ 2041525 h 2051050"/>
              <a:gd name="connsiteX17" fmla="*/ 3086100 w 4876800"/>
              <a:gd name="connsiteY17" fmla="*/ 2041525 h 2051050"/>
              <a:gd name="connsiteX18" fmla="*/ 4876800 w 4876800"/>
              <a:gd name="connsiteY18" fmla="*/ 2051050 h 2051050"/>
              <a:gd name="connsiteX0" fmla="*/ 0 w 4876800"/>
              <a:gd name="connsiteY0" fmla="*/ 2041525 h 2051050"/>
              <a:gd name="connsiteX1" fmla="*/ 114300 w 4876800"/>
              <a:gd name="connsiteY1" fmla="*/ 1241425 h 2051050"/>
              <a:gd name="connsiteX2" fmla="*/ 190500 w 4876800"/>
              <a:gd name="connsiteY2" fmla="*/ 660400 h 2051050"/>
              <a:gd name="connsiteX3" fmla="*/ 295275 w 4876800"/>
              <a:gd name="connsiteY3" fmla="*/ 298450 h 2051050"/>
              <a:gd name="connsiteX4" fmla="*/ 419100 w 4876800"/>
              <a:gd name="connsiteY4" fmla="*/ 98425 h 2051050"/>
              <a:gd name="connsiteX5" fmla="*/ 523875 w 4876800"/>
              <a:gd name="connsiteY5" fmla="*/ 12700 h 2051050"/>
              <a:gd name="connsiteX6" fmla="*/ 685800 w 4876800"/>
              <a:gd name="connsiteY6" fmla="*/ 22225 h 2051050"/>
              <a:gd name="connsiteX7" fmla="*/ 904875 w 4876800"/>
              <a:gd name="connsiteY7" fmla="*/ 107950 h 2051050"/>
              <a:gd name="connsiteX8" fmla="*/ 1085850 w 4876800"/>
              <a:gd name="connsiteY8" fmla="*/ 346075 h 2051050"/>
              <a:gd name="connsiteX9" fmla="*/ 1238250 w 4876800"/>
              <a:gd name="connsiteY9" fmla="*/ 622300 h 2051050"/>
              <a:gd name="connsiteX10" fmla="*/ 1323975 w 4876800"/>
              <a:gd name="connsiteY10" fmla="*/ 803275 h 2051050"/>
              <a:gd name="connsiteX11" fmla="*/ 1514475 w 4876800"/>
              <a:gd name="connsiteY11" fmla="*/ 1069975 h 2051050"/>
              <a:gd name="connsiteX12" fmla="*/ 1695450 w 4876800"/>
              <a:gd name="connsiteY12" fmla="*/ 1384300 h 2051050"/>
              <a:gd name="connsiteX13" fmla="*/ 1847850 w 4876800"/>
              <a:gd name="connsiteY13" fmla="*/ 1631950 h 2051050"/>
              <a:gd name="connsiteX14" fmla="*/ 2009775 w 4876800"/>
              <a:gd name="connsiteY14" fmla="*/ 1841500 h 2051050"/>
              <a:gd name="connsiteX15" fmla="*/ 2238375 w 4876800"/>
              <a:gd name="connsiteY15" fmla="*/ 1974850 h 2051050"/>
              <a:gd name="connsiteX16" fmla="*/ 2581275 w 4876800"/>
              <a:gd name="connsiteY16" fmla="*/ 2041525 h 2051050"/>
              <a:gd name="connsiteX17" fmla="*/ 3086100 w 4876800"/>
              <a:gd name="connsiteY17" fmla="*/ 2041525 h 2051050"/>
              <a:gd name="connsiteX18" fmla="*/ 4876800 w 4876800"/>
              <a:gd name="connsiteY18" fmla="*/ 2051050 h 2051050"/>
              <a:gd name="connsiteX0" fmla="*/ 0 w 4876800"/>
              <a:gd name="connsiteY0" fmla="*/ 2041525 h 2052637"/>
              <a:gd name="connsiteX1" fmla="*/ 114300 w 4876800"/>
              <a:gd name="connsiteY1" fmla="*/ 1241425 h 2052637"/>
              <a:gd name="connsiteX2" fmla="*/ 190500 w 4876800"/>
              <a:gd name="connsiteY2" fmla="*/ 660400 h 2052637"/>
              <a:gd name="connsiteX3" fmla="*/ 295275 w 4876800"/>
              <a:gd name="connsiteY3" fmla="*/ 298450 h 2052637"/>
              <a:gd name="connsiteX4" fmla="*/ 419100 w 4876800"/>
              <a:gd name="connsiteY4" fmla="*/ 98425 h 2052637"/>
              <a:gd name="connsiteX5" fmla="*/ 523875 w 4876800"/>
              <a:gd name="connsiteY5" fmla="*/ 12700 h 2052637"/>
              <a:gd name="connsiteX6" fmla="*/ 685800 w 4876800"/>
              <a:gd name="connsiteY6" fmla="*/ 22225 h 2052637"/>
              <a:gd name="connsiteX7" fmla="*/ 904875 w 4876800"/>
              <a:gd name="connsiteY7" fmla="*/ 107950 h 2052637"/>
              <a:gd name="connsiteX8" fmla="*/ 1085850 w 4876800"/>
              <a:gd name="connsiteY8" fmla="*/ 346075 h 2052637"/>
              <a:gd name="connsiteX9" fmla="*/ 1238250 w 4876800"/>
              <a:gd name="connsiteY9" fmla="*/ 622300 h 2052637"/>
              <a:gd name="connsiteX10" fmla="*/ 1323975 w 4876800"/>
              <a:gd name="connsiteY10" fmla="*/ 803275 h 2052637"/>
              <a:gd name="connsiteX11" fmla="*/ 1514475 w 4876800"/>
              <a:gd name="connsiteY11" fmla="*/ 1069975 h 2052637"/>
              <a:gd name="connsiteX12" fmla="*/ 1695450 w 4876800"/>
              <a:gd name="connsiteY12" fmla="*/ 1384300 h 2052637"/>
              <a:gd name="connsiteX13" fmla="*/ 1847850 w 4876800"/>
              <a:gd name="connsiteY13" fmla="*/ 1631950 h 2052637"/>
              <a:gd name="connsiteX14" fmla="*/ 2009775 w 4876800"/>
              <a:gd name="connsiteY14" fmla="*/ 1841500 h 2052637"/>
              <a:gd name="connsiteX15" fmla="*/ 2238375 w 4876800"/>
              <a:gd name="connsiteY15" fmla="*/ 1974850 h 2052637"/>
              <a:gd name="connsiteX16" fmla="*/ 2581275 w 4876800"/>
              <a:gd name="connsiteY16" fmla="*/ 2041525 h 2052637"/>
              <a:gd name="connsiteX17" fmla="*/ 3086100 w 4876800"/>
              <a:gd name="connsiteY17" fmla="*/ 2041525 h 2052637"/>
              <a:gd name="connsiteX18" fmla="*/ 4876800 w 4876800"/>
              <a:gd name="connsiteY18" fmla="*/ 2051050 h 2052637"/>
              <a:gd name="connsiteX0" fmla="*/ 0 w 4876800"/>
              <a:gd name="connsiteY0" fmla="*/ 2041525 h 2052637"/>
              <a:gd name="connsiteX1" fmla="*/ 114300 w 4876800"/>
              <a:gd name="connsiteY1" fmla="*/ 1241425 h 2052637"/>
              <a:gd name="connsiteX2" fmla="*/ 190500 w 4876800"/>
              <a:gd name="connsiteY2" fmla="*/ 660400 h 2052637"/>
              <a:gd name="connsiteX3" fmla="*/ 295275 w 4876800"/>
              <a:gd name="connsiteY3" fmla="*/ 298450 h 2052637"/>
              <a:gd name="connsiteX4" fmla="*/ 419100 w 4876800"/>
              <a:gd name="connsiteY4" fmla="*/ 98425 h 2052637"/>
              <a:gd name="connsiteX5" fmla="*/ 523875 w 4876800"/>
              <a:gd name="connsiteY5" fmla="*/ 12700 h 2052637"/>
              <a:gd name="connsiteX6" fmla="*/ 685800 w 4876800"/>
              <a:gd name="connsiteY6" fmla="*/ 22225 h 2052637"/>
              <a:gd name="connsiteX7" fmla="*/ 904875 w 4876800"/>
              <a:gd name="connsiteY7" fmla="*/ 107950 h 2052637"/>
              <a:gd name="connsiteX8" fmla="*/ 1085850 w 4876800"/>
              <a:gd name="connsiteY8" fmla="*/ 346075 h 2052637"/>
              <a:gd name="connsiteX9" fmla="*/ 1238250 w 4876800"/>
              <a:gd name="connsiteY9" fmla="*/ 622300 h 2052637"/>
              <a:gd name="connsiteX10" fmla="*/ 1323975 w 4876800"/>
              <a:gd name="connsiteY10" fmla="*/ 803275 h 2052637"/>
              <a:gd name="connsiteX11" fmla="*/ 1514475 w 4876800"/>
              <a:gd name="connsiteY11" fmla="*/ 1069975 h 2052637"/>
              <a:gd name="connsiteX12" fmla="*/ 1695450 w 4876800"/>
              <a:gd name="connsiteY12" fmla="*/ 1384300 h 2052637"/>
              <a:gd name="connsiteX13" fmla="*/ 1847850 w 4876800"/>
              <a:gd name="connsiteY13" fmla="*/ 1631950 h 2052637"/>
              <a:gd name="connsiteX14" fmla="*/ 2009775 w 4876800"/>
              <a:gd name="connsiteY14" fmla="*/ 1841500 h 2052637"/>
              <a:gd name="connsiteX15" fmla="*/ 2238375 w 4876800"/>
              <a:gd name="connsiteY15" fmla="*/ 1974850 h 2052637"/>
              <a:gd name="connsiteX16" fmla="*/ 2581275 w 4876800"/>
              <a:gd name="connsiteY16" fmla="*/ 2041525 h 2052637"/>
              <a:gd name="connsiteX17" fmla="*/ 3086100 w 4876800"/>
              <a:gd name="connsiteY17" fmla="*/ 2041525 h 2052637"/>
              <a:gd name="connsiteX18" fmla="*/ 4876800 w 4876800"/>
              <a:gd name="connsiteY18" fmla="*/ 2051050 h 2052637"/>
              <a:gd name="connsiteX0" fmla="*/ 0 w 4876800"/>
              <a:gd name="connsiteY0" fmla="*/ 2041525 h 2052637"/>
              <a:gd name="connsiteX1" fmla="*/ 114300 w 4876800"/>
              <a:gd name="connsiteY1" fmla="*/ 1241425 h 2052637"/>
              <a:gd name="connsiteX2" fmla="*/ 190500 w 4876800"/>
              <a:gd name="connsiteY2" fmla="*/ 660400 h 2052637"/>
              <a:gd name="connsiteX3" fmla="*/ 295275 w 4876800"/>
              <a:gd name="connsiteY3" fmla="*/ 298450 h 2052637"/>
              <a:gd name="connsiteX4" fmla="*/ 419100 w 4876800"/>
              <a:gd name="connsiteY4" fmla="*/ 98425 h 2052637"/>
              <a:gd name="connsiteX5" fmla="*/ 523875 w 4876800"/>
              <a:gd name="connsiteY5" fmla="*/ 12700 h 2052637"/>
              <a:gd name="connsiteX6" fmla="*/ 685800 w 4876800"/>
              <a:gd name="connsiteY6" fmla="*/ 22225 h 2052637"/>
              <a:gd name="connsiteX7" fmla="*/ 904875 w 4876800"/>
              <a:gd name="connsiteY7" fmla="*/ 107950 h 2052637"/>
              <a:gd name="connsiteX8" fmla="*/ 1085850 w 4876800"/>
              <a:gd name="connsiteY8" fmla="*/ 346075 h 2052637"/>
              <a:gd name="connsiteX9" fmla="*/ 1238250 w 4876800"/>
              <a:gd name="connsiteY9" fmla="*/ 622300 h 2052637"/>
              <a:gd name="connsiteX10" fmla="*/ 1323975 w 4876800"/>
              <a:gd name="connsiteY10" fmla="*/ 803275 h 2052637"/>
              <a:gd name="connsiteX11" fmla="*/ 1514475 w 4876800"/>
              <a:gd name="connsiteY11" fmla="*/ 1069975 h 2052637"/>
              <a:gd name="connsiteX12" fmla="*/ 1695450 w 4876800"/>
              <a:gd name="connsiteY12" fmla="*/ 1384300 h 2052637"/>
              <a:gd name="connsiteX13" fmla="*/ 1847850 w 4876800"/>
              <a:gd name="connsiteY13" fmla="*/ 1631950 h 2052637"/>
              <a:gd name="connsiteX14" fmla="*/ 2009775 w 4876800"/>
              <a:gd name="connsiteY14" fmla="*/ 1841500 h 2052637"/>
              <a:gd name="connsiteX15" fmla="*/ 2238375 w 4876800"/>
              <a:gd name="connsiteY15" fmla="*/ 1974850 h 2052637"/>
              <a:gd name="connsiteX16" fmla="*/ 2581275 w 4876800"/>
              <a:gd name="connsiteY16" fmla="*/ 2041525 h 2052637"/>
              <a:gd name="connsiteX17" fmla="*/ 3086100 w 4876800"/>
              <a:gd name="connsiteY17" fmla="*/ 2041525 h 2052637"/>
              <a:gd name="connsiteX18" fmla="*/ 4876800 w 4876800"/>
              <a:gd name="connsiteY18" fmla="*/ 2051050 h 2052637"/>
              <a:gd name="connsiteX0" fmla="*/ 0 w 4876800"/>
              <a:gd name="connsiteY0" fmla="*/ 2041525 h 2052637"/>
              <a:gd name="connsiteX1" fmla="*/ 114300 w 4876800"/>
              <a:gd name="connsiteY1" fmla="*/ 1241425 h 2052637"/>
              <a:gd name="connsiteX2" fmla="*/ 190500 w 4876800"/>
              <a:gd name="connsiteY2" fmla="*/ 660400 h 2052637"/>
              <a:gd name="connsiteX3" fmla="*/ 295275 w 4876800"/>
              <a:gd name="connsiteY3" fmla="*/ 298450 h 2052637"/>
              <a:gd name="connsiteX4" fmla="*/ 419100 w 4876800"/>
              <a:gd name="connsiteY4" fmla="*/ 98425 h 2052637"/>
              <a:gd name="connsiteX5" fmla="*/ 523875 w 4876800"/>
              <a:gd name="connsiteY5" fmla="*/ 12700 h 2052637"/>
              <a:gd name="connsiteX6" fmla="*/ 685800 w 4876800"/>
              <a:gd name="connsiteY6" fmla="*/ 22225 h 2052637"/>
              <a:gd name="connsiteX7" fmla="*/ 904875 w 4876800"/>
              <a:gd name="connsiteY7" fmla="*/ 107950 h 2052637"/>
              <a:gd name="connsiteX8" fmla="*/ 1085850 w 4876800"/>
              <a:gd name="connsiteY8" fmla="*/ 346075 h 2052637"/>
              <a:gd name="connsiteX9" fmla="*/ 1238250 w 4876800"/>
              <a:gd name="connsiteY9" fmla="*/ 622300 h 2052637"/>
              <a:gd name="connsiteX10" fmla="*/ 1323975 w 4876800"/>
              <a:gd name="connsiteY10" fmla="*/ 803275 h 2052637"/>
              <a:gd name="connsiteX11" fmla="*/ 1514475 w 4876800"/>
              <a:gd name="connsiteY11" fmla="*/ 1069975 h 2052637"/>
              <a:gd name="connsiteX12" fmla="*/ 1695450 w 4876800"/>
              <a:gd name="connsiteY12" fmla="*/ 1384300 h 2052637"/>
              <a:gd name="connsiteX13" fmla="*/ 1847850 w 4876800"/>
              <a:gd name="connsiteY13" fmla="*/ 1631950 h 2052637"/>
              <a:gd name="connsiteX14" fmla="*/ 2009775 w 4876800"/>
              <a:gd name="connsiteY14" fmla="*/ 1841500 h 2052637"/>
              <a:gd name="connsiteX15" fmla="*/ 2238375 w 4876800"/>
              <a:gd name="connsiteY15" fmla="*/ 1974850 h 2052637"/>
              <a:gd name="connsiteX16" fmla="*/ 2581275 w 4876800"/>
              <a:gd name="connsiteY16" fmla="*/ 2041525 h 2052637"/>
              <a:gd name="connsiteX17" fmla="*/ 3086100 w 4876800"/>
              <a:gd name="connsiteY17" fmla="*/ 2041525 h 2052637"/>
              <a:gd name="connsiteX18" fmla="*/ 4876800 w 4876800"/>
              <a:gd name="connsiteY18" fmla="*/ 2051050 h 2052637"/>
              <a:gd name="connsiteX0" fmla="*/ 0 w 4876800"/>
              <a:gd name="connsiteY0" fmla="*/ 2041525 h 2052637"/>
              <a:gd name="connsiteX1" fmla="*/ 114300 w 4876800"/>
              <a:gd name="connsiteY1" fmla="*/ 1241425 h 2052637"/>
              <a:gd name="connsiteX2" fmla="*/ 190500 w 4876800"/>
              <a:gd name="connsiteY2" fmla="*/ 660400 h 2052637"/>
              <a:gd name="connsiteX3" fmla="*/ 295275 w 4876800"/>
              <a:gd name="connsiteY3" fmla="*/ 298450 h 2052637"/>
              <a:gd name="connsiteX4" fmla="*/ 419100 w 4876800"/>
              <a:gd name="connsiteY4" fmla="*/ 98425 h 2052637"/>
              <a:gd name="connsiteX5" fmla="*/ 523875 w 4876800"/>
              <a:gd name="connsiteY5" fmla="*/ 12700 h 2052637"/>
              <a:gd name="connsiteX6" fmla="*/ 685800 w 4876800"/>
              <a:gd name="connsiteY6" fmla="*/ 22225 h 2052637"/>
              <a:gd name="connsiteX7" fmla="*/ 904875 w 4876800"/>
              <a:gd name="connsiteY7" fmla="*/ 107950 h 2052637"/>
              <a:gd name="connsiteX8" fmla="*/ 1085850 w 4876800"/>
              <a:gd name="connsiteY8" fmla="*/ 346075 h 2052637"/>
              <a:gd name="connsiteX9" fmla="*/ 1238250 w 4876800"/>
              <a:gd name="connsiteY9" fmla="*/ 622300 h 2052637"/>
              <a:gd name="connsiteX10" fmla="*/ 1323975 w 4876800"/>
              <a:gd name="connsiteY10" fmla="*/ 803275 h 2052637"/>
              <a:gd name="connsiteX11" fmla="*/ 1514475 w 4876800"/>
              <a:gd name="connsiteY11" fmla="*/ 1069975 h 2052637"/>
              <a:gd name="connsiteX12" fmla="*/ 1695450 w 4876800"/>
              <a:gd name="connsiteY12" fmla="*/ 1384300 h 2052637"/>
              <a:gd name="connsiteX13" fmla="*/ 1847850 w 4876800"/>
              <a:gd name="connsiteY13" fmla="*/ 1631950 h 2052637"/>
              <a:gd name="connsiteX14" fmla="*/ 2114178 w 4876800"/>
              <a:gd name="connsiteY14" fmla="*/ 1744712 h 2052637"/>
              <a:gd name="connsiteX15" fmla="*/ 2238375 w 4876800"/>
              <a:gd name="connsiteY15" fmla="*/ 1974850 h 2052637"/>
              <a:gd name="connsiteX16" fmla="*/ 2581275 w 4876800"/>
              <a:gd name="connsiteY16" fmla="*/ 2041525 h 2052637"/>
              <a:gd name="connsiteX17" fmla="*/ 3086100 w 4876800"/>
              <a:gd name="connsiteY17" fmla="*/ 2041525 h 2052637"/>
              <a:gd name="connsiteX18" fmla="*/ 4876800 w 4876800"/>
              <a:gd name="connsiteY18" fmla="*/ 2051050 h 2052637"/>
              <a:gd name="connsiteX0" fmla="*/ 0 w 4876800"/>
              <a:gd name="connsiteY0" fmla="*/ 2041525 h 2078993"/>
              <a:gd name="connsiteX1" fmla="*/ 114300 w 4876800"/>
              <a:gd name="connsiteY1" fmla="*/ 1241425 h 2078993"/>
              <a:gd name="connsiteX2" fmla="*/ 190500 w 4876800"/>
              <a:gd name="connsiteY2" fmla="*/ 660400 h 2078993"/>
              <a:gd name="connsiteX3" fmla="*/ 295275 w 4876800"/>
              <a:gd name="connsiteY3" fmla="*/ 298450 h 2078993"/>
              <a:gd name="connsiteX4" fmla="*/ 419100 w 4876800"/>
              <a:gd name="connsiteY4" fmla="*/ 98425 h 2078993"/>
              <a:gd name="connsiteX5" fmla="*/ 523875 w 4876800"/>
              <a:gd name="connsiteY5" fmla="*/ 12700 h 2078993"/>
              <a:gd name="connsiteX6" fmla="*/ 685800 w 4876800"/>
              <a:gd name="connsiteY6" fmla="*/ 22225 h 2078993"/>
              <a:gd name="connsiteX7" fmla="*/ 904875 w 4876800"/>
              <a:gd name="connsiteY7" fmla="*/ 107950 h 2078993"/>
              <a:gd name="connsiteX8" fmla="*/ 1085850 w 4876800"/>
              <a:gd name="connsiteY8" fmla="*/ 346075 h 2078993"/>
              <a:gd name="connsiteX9" fmla="*/ 1238250 w 4876800"/>
              <a:gd name="connsiteY9" fmla="*/ 622300 h 2078993"/>
              <a:gd name="connsiteX10" fmla="*/ 1323975 w 4876800"/>
              <a:gd name="connsiteY10" fmla="*/ 803275 h 2078993"/>
              <a:gd name="connsiteX11" fmla="*/ 1514475 w 4876800"/>
              <a:gd name="connsiteY11" fmla="*/ 1069975 h 2078993"/>
              <a:gd name="connsiteX12" fmla="*/ 1695450 w 4876800"/>
              <a:gd name="connsiteY12" fmla="*/ 1384300 h 2078993"/>
              <a:gd name="connsiteX13" fmla="*/ 1847850 w 4876800"/>
              <a:gd name="connsiteY13" fmla="*/ 1631950 h 2078993"/>
              <a:gd name="connsiteX14" fmla="*/ 2114178 w 4876800"/>
              <a:gd name="connsiteY14" fmla="*/ 1744712 h 2078993"/>
              <a:gd name="connsiteX15" fmla="*/ 3410322 w 4876800"/>
              <a:gd name="connsiteY15" fmla="*/ 1816720 h 2078993"/>
              <a:gd name="connsiteX16" fmla="*/ 2581275 w 4876800"/>
              <a:gd name="connsiteY16" fmla="*/ 2041525 h 2078993"/>
              <a:gd name="connsiteX17" fmla="*/ 3086100 w 4876800"/>
              <a:gd name="connsiteY17" fmla="*/ 2041525 h 2078993"/>
              <a:gd name="connsiteX18" fmla="*/ 4876800 w 4876800"/>
              <a:gd name="connsiteY18" fmla="*/ 2051050 h 2078993"/>
              <a:gd name="connsiteX0" fmla="*/ 0 w 4876800"/>
              <a:gd name="connsiteY0" fmla="*/ 2041525 h 2051050"/>
              <a:gd name="connsiteX1" fmla="*/ 114300 w 4876800"/>
              <a:gd name="connsiteY1" fmla="*/ 1241425 h 2051050"/>
              <a:gd name="connsiteX2" fmla="*/ 190500 w 4876800"/>
              <a:gd name="connsiteY2" fmla="*/ 660400 h 2051050"/>
              <a:gd name="connsiteX3" fmla="*/ 295275 w 4876800"/>
              <a:gd name="connsiteY3" fmla="*/ 298450 h 2051050"/>
              <a:gd name="connsiteX4" fmla="*/ 419100 w 4876800"/>
              <a:gd name="connsiteY4" fmla="*/ 98425 h 2051050"/>
              <a:gd name="connsiteX5" fmla="*/ 523875 w 4876800"/>
              <a:gd name="connsiteY5" fmla="*/ 12700 h 2051050"/>
              <a:gd name="connsiteX6" fmla="*/ 685800 w 4876800"/>
              <a:gd name="connsiteY6" fmla="*/ 22225 h 2051050"/>
              <a:gd name="connsiteX7" fmla="*/ 904875 w 4876800"/>
              <a:gd name="connsiteY7" fmla="*/ 107950 h 2051050"/>
              <a:gd name="connsiteX8" fmla="*/ 1085850 w 4876800"/>
              <a:gd name="connsiteY8" fmla="*/ 346075 h 2051050"/>
              <a:gd name="connsiteX9" fmla="*/ 1238250 w 4876800"/>
              <a:gd name="connsiteY9" fmla="*/ 622300 h 2051050"/>
              <a:gd name="connsiteX10" fmla="*/ 1323975 w 4876800"/>
              <a:gd name="connsiteY10" fmla="*/ 803275 h 2051050"/>
              <a:gd name="connsiteX11" fmla="*/ 1514475 w 4876800"/>
              <a:gd name="connsiteY11" fmla="*/ 1069975 h 2051050"/>
              <a:gd name="connsiteX12" fmla="*/ 1695450 w 4876800"/>
              <a:gd name="connsiteY12" fmla="*/ 1384300 h 2051050"/>
              <a:gd name="connsiteX13" fmla="*/ 1847850 w 4876800"/>
              <a:gd name="connsiteY13" fmla="*/ 1631950 h 2051050"/>
              <a:gd name="connsiteX14" fmla="*/ 2114178 w 4876800"/>
              <a:gd name="connsiteY14" fmla="*/ 1744712 h 2051050"/>
              <a:gd name="connsiteX15" fmla="*/ 3410322 w 4876800"/>
              <a:gd name="connsiteY15" fmla="*/ 1816720 h 2051050"/>
              <a:gd name="connsiteX16" fmla="*/ 3338314 w 4876800"/>
              <a:gd name="connsiteY16" fmla="*/ 1888728 h 2051050"/>
              <a:gd name="connsiteX17" fmla="*/ 3086100 w 4876800"/>
              <a:gd name="connsiteY17" fmla="*/ 2041525 h 2051050"/>
              <a:gd name="connsiteX18" fmla="*/ 4876800 w 4876800"/>
              <a:gd name="connsiteY18" fmla="*/ 2051050 h 2051050"/>
              <a:gd name="connsiteX0" fmla="*/ 0 w 4876800"/>
              <a:gd name="connsiteY0" fmla="*/ 2041525 h 2051050"/>
              <a:gd name="connsiteX1" fmla="*/ 114300 w 4876800"/>
              <a:gd name="connsiteY1" fmla="*/ 1241425 h 2051050"/>
              <a:gd name="connsiteX2" fmla="*/ 190500 w 4876800"/>
              <a:gd name="connsiteY2" fmla="*/ 660400 h 2051050"/>
              <a:gd name="connsiteX3" fmla="*/ 295275 w 4876800"/>
              <a:gd name="connsiteY3" fmla="*/ 298450 h 2051050"/>
              <a:gd name="connsiteX4" fmla="*/ 419100 w 4876800"/>
              <a:gd name="connsiteY4" fmla="*/ 98425 h 2051050"/>
              <a:gd name="connsiteX5" fmla="*/ 523875 w 4876800"/>
              <a:gd name="connsiteY5" fmla="*/ 12700 h 2051050"/>
              <a:gd name="connsiteX6" fmla="*/ 685800 w 4876800"/>
              <a:gd name="connsiteY6" fmla="*/ 22225 h 2051050"/>
              <a:gd name="connsiteX7" fmla="*/ 904875 w 4876800"/>
              <a:gd name="connsiteY7" fmla="*/ 107950 h 2051050"/>
              <a:gd name="connsiteX8" fmla="*/ 1085850 w 4876800"/>
              <a:gd name="connsiteY8" fmla="*/ 346075 h 2051050"/>
              <a:gd name="connsiteX9" fmla="*/ 1238250 w 4876800"/>
              <a:gd name="connsiteY9" fmla="*/ 622300 h 2051050"/>
              <a:gd name="connsiteX10" fmla="*/ 1323975 w 4876800"/>
              <a:gd name="connsiteY10" fmla="*/ 803275 h 2051050"/>
              <a:gd name="connsiteX11" fmla="*/ 1514475 w 4876800"/>
              <a:gd name="connsiteY11" fmla="*/ 1069975 h 2051050"/>
              <a:gd name="connsiteX12" fmla="*/ 1695450 w 4876800"/>
              <a:gd name="connsiteY12" fmla="*/ 1384300 h 2051050"/>
              <a:gd name="connsiteX13" fmla="*/ 1847850 w 4876800"/>
              <a:gd name="connsiteY13" fmla="*/ 1631950 h 2051050"/>
              <a:gd name="connsiteX14" fmla="*/ 2114178 w 4876800"/>
              <a:gd name="connsiteY14" fmla="*/ 1744712 h 2051050"/>
              <a:gd name="connsiteX15" fmla="*/ 3410322 w 4876800"/>
              <a:gd name="connsiteY15" fmla="*/ 1816720 h 2051050"/>
              <a:gd name="connsiteX16" fmla="*/ 3338314 w 4876800"/>
              <a:gd name="connsiteY16" fmla="*/ 1888728 h 2051050"/>
              <a:gd name="connsiteX17" fmla="*/ 4876800 w 4876800"/>
              <a:gd name="connsiteY17" fmla="*/ 2051050 h 2051050"/>
              <a:gd name="connsiteX0" fmla="*/ 0 w 4876800"/>
              <a:gd name="connsiteY0" fmla="*/ 2041525 h 2051050"/>
              <a:gd name="connsiteX1" fmla="*/ 114300 w 4876800"/>
              <a:gd name="connsiteY1" fmla="*/ 1241425 h 2051050"/>
              <a:gd name="connsiteX2" fmla="*/ 190500 w 4876800"/>
              <a:gd name="connsiteY2" fmla="*/ 660400 h 2051050"/>
              <a:gd name="connsiteX3" fmla="*/ 295275 w 4876800"/>
              <a:gd name="connsiteY3" fmla="*/ 298450 h 2051050"/>
              <a:gd name="connsiteX4" fmla="*/ 419100 w 4876800"/>
              <a:gd name="connsiteY4" fmla="*/ 98425 h 2051050"/>
              <a:gd name="connsiteX5" fmla="*/ 523875 w 4876800"/>
              <a:gd name="connsiteY5" fmla="*/ 12700 h 2051050"/>
              <a:gd name="connsiteX6" fmla="*/ 685800 w 4876800"/>
              <a:gd name="connsiteY6" fmla="*/ 22225 h 2051050"/>
              <a:gd name="connsiteX7" fmla="*/ 904875 w 4876800"/>
              <a:gd name="connsiteY7" fmla="*/ 107950 h 2051050"/>
              <a:gd name="connsiteX8" fmla="*/ 1085850 w 4876800"/>
              <a:gd name="connsiteY8" fmla="*/ 346075 h 2051050"/>
              <a:gd name="connsiteX9" fmla="*/ 1238250 w 4876800"/>
              <a:gd name="connsiteY9" fmla="*/ 622300 h 2051050"/>
              <a:gd name="connsiteX10" fmla="*/ 1323975 w 4876800"/>
              <a:gd name="connsiteY10" fmla="*/ 803275 h 2051050"/>
              <a:gd name="connsiteX11" fmla="*/ 1514475 w 4876800"/>
              <a:gd name="connsiteY11" fmla="*/ 1069975 h 2051050"/>
              <a:gd name="connsiteX12" fmla="*/ 1695450 w 4876800"/>
              <a:gd name="connsiteY12" fmla="*/ 1384300 h 2051050"/>
              <a:gd name="connsiteX13" fmla="*/ 1847850 w 4876800"/>
              <a:gd name="connsiteY13" fmla="*/ 1631950 h 2051050"/>
              <a:gd name="connsiteX14" fmla="*/ 2114178 w 4876800"/>
              <a:gd name="connsiteY14" fmla="*/ 1816720 h 2051050"/>
              <a:gd name="connsiteX15" fmla="*/ 3410322 w 4876800"/>
              <a:gd name="connsiteY15" fmla="*/ 1816720 h 2051050"/>
              <a:gd name="connsiteX16" fmla="*/ 3338314 w 4876800"/>
              <a:gd name="connsiteY16" fmla="*/ 1888728 h 2051050"/>
              <a:gd name="connsiteX17" fmla="*/ 4876800 w 4876800"/>
              <a:gd name="connsiteY17" fmla="*/ 2051050 h 2051050"/>
              <a:gd name="connsiteX0" fmla="*/ 0 w 4876800"/>
              <a:gd name="connsiteY0" fmla="*/ 2041525 h 2051050"/>
              <a:gd name="connsiteX1" fmla="*/ 114300 w 4876800"/>
              <a:gd name="connsiteY1" fmla="*/ 1241425 h 2051050"/>
              <a:gd name="connsiteX2" fmla="*/ 190500 w 4876800"/>
              <a:gd name="connsiteY2" fmla="*/ 660400 h 2051050"/>
              <a:gd name="connsiteX3" fmla="*/ 295275 w 4876800"/>
              <a:gd name="connsiteY3" fmla="*/ 298450 h 2051050"/>
              <a:gd name="connsiteX4" fmla="*/ 419100 w 4876800"/>
              <a:gd name="connsiteY4" fmla="*/ 98425 h 2051050"/>
              <a:gd name="connsiteX5" fmla="*/ 523875 w 4876800"/>
              <a:gd name="connsiteY5" fmla="*/ 12700 h 2051050"/>
              <a:gd name="connsiteX6" fmla="*/ 685800 w 4876800"/>
              <a:gd name="connsiteY6" fmla="*/ 22225 h 2051050"/>
              <a:gd name="connsiteX7" fmla="*/ 904875 w 4876800"/>
              <a:gd name="connsiteY7" fmla="*/ 107950 h 2051050"/>
              <a:gd name="connsiteX8" fmla="*/ 1085850 w 4876800"/>
              <a:gd name="connsiteY8" fmla="*/ 346075 h 2051050"/>
              <a:gd name="connsiteX9" fmla="*/ 1238250 w 4876800"/>
              <a:gd name="connsiteY9" fmla="*/ 622300 h 2051050"/>
              <a:gd name="connsiteX10" fmla="*/ 1323975 w 4876800"/>
              <a:gd name="connsiteY10" fmla="*/ 803275 h 2051050"/>
              <a:gd name="connsiteX11" fmla="*/ 1514475 w 4876800"/>
              <a:gd name="connsiteY11" fmla="*/ 1069975 h 2051050"/>
              <a:gd name="connsiteX12" fmla="*/ 1695450 w 4876800"/>
              <a:gd name="connsiteY12" fmla="*/ 1384300 h 2051050"/>
              <a:gd name="connsiteX13" fmla="*/ 1847850 w 4876800"/>
              <a:gd name="connsiteY13" fmla="*/ 1631950 h 2051050"/>
              <a:gd name="connsiteX14" fmla="*/ 2114178 w 4876800"/>
              <a:gd name="connsiteY14" fmla="*/ 1816720 h 2051050"/>
              <a:gd name="connsiteX15" fmla="*/ 3410322 w 4876800"/>
              <a:gd name="connsiteY15" fmla="*/ 1816720 h 2051050"/>
              <a:gd name="connsiteX16" fmla="*/ 3482330 w 4876800"/>
              <a:gd name="connsiteY16" fmla="*/ 1960736 h 2051050"/>
              <a:gd name="connsiteX17" fmla="*/ 4876800 w 4876800"/>
              <a:gd name="connsiteY17" fmla="*/ 2051050 h 2051050"/>
              <a:gd name="connsiteX0" fmla="*/ 0 w 4876800"/>
              <a:gd name="connsiteY0" fmla="*/ 2041525 h 2051050"/>
              <a:gd name="connsiteX1" fmla="*/ 114300 w 4876800"/>
              <a:gd name="connsiteY1" fmla="*/ 1241425 h 2051050"/>
              <a:gd name="connsiteX2" fmla="*/ 190500 w 4876800"/>
              <a:gd name="connsiteY2" fmla="*/ 660400 h 2051050"/>
              <a:gd name="connsiteX3" fmla="*/ 295275 w 4876800"/>
              <a:gd name="connsiteY3" fmla="*/ 298450 h 2051050"/>
              <a:gd name="connsiteX4" fmla="*/ 419100 w 4876800"/>
              <a:gd name="connsiteY4" fmla="*/ 98425 h 2051050"/>
              <a:gd name="connsiteX5" fmla="*/ 523875 w 4876800"/>
              <a:gd name="connsiteY5" fmla="*/ 12700 h 2051050"/>
              <a:gd name="connsiteX6" fmla="*/ 685800 w 4876800"/>
              <a:gd name="connsiteY6" fmla="*/ 22225 h 2051050"/>
              <a:gd name="connsiteX7" fmla="*/ 904875 w 4876800"/>
              <a:gd name="connsiteY7" fmla="*/ 107950 h 2051050"/>
              <a:gd name="connsiteX8" fmla="*/ 1085850 w 4876800"/>
              <a:gd name="connsiteY8" fmla="*/ 346075 h 2051050"/>
              <a:gd name="connsiteX9" fmla="*/ 1238250 w 4876800"/>
              <a:gd name="connsiteY9" fmla="*/ 622300 h 2051050"/>
              <a:gd name="connsiteX10" fmla="*/ 1323975 w 4876800"/>
              <a:gd name="connsiteY10" fmla="*/ 803275 h 2051050"/>
              <a:gd name="connsiteX11" fmla="*/ 1514475 w 4876800"/>
              <a:gd name="connsiteY11" fmla="*/ 1069975 h 2051050"/>
              <a:gd name="connsiteX12" fmla="*/ 1695450 w 4876800"/>
              <a:gd name="connsiteY12" fmla="*/ 1384300 h 2051050"/>
              <a:gd name="connsiteX13" fmla="*/ 1847850 w 4876800"/>
              <a:gd name="connsiteY13" fmla="*/ 1631950 h 2051050"/>
              <a:gd name="connsiteX14" fmla="*/ 2114178 w 4876800"/>
              <a:gd name="connsiteY14" fmla="*/ 1816720 h 2051050"/>
              <a:gd name="connsiteX15" fmla="*/ 3410322 w 4876800"/>
              <a:gd name="connsiteY15" fmla="*/ 1816720 h 2051050"/>
              <a:gd name="connsiteX16" fmla="*/ 3482330 w 4876800"/>
              <a:gd name="connsiteY16" fmla="*/ 1960736 h 2051050"/>
              <a:gd name="connsiteX17" fmla="*/ 4876800 w 4876800"/>
              <a:gd name="connsiteY17" fmla="*/ 2051050 h 2051050"/>
              <a:gd name="connsiteX0" fmla="*/ 0 w 4876800"/>
              <a:gd name="connsiteY0" fmla="*/ 2041525 h 2051050"/>
              <a:gd name="connsiteX1" fmla="*/ 114300 w 4876800"/>
              <a:gd name="connsiteY1" fmla="*/ 1241425 h 2051050"/>
              <a:gd name="connsiteX2" fmla="*/ 190500 w 4876800"/>
              <a:gd name="connsiteY2" fmla="*/ 660400 h 2051050"/>
              <a:gd name="connsiteX3" fmla="*/ 295275 w 4876800"/>
              <a:gd name="connsiteY3" fmla="*/ 298450 h 2051050"/>
              <a:gd name="connsiteX4" fmla="*/ 419100 w 4876800"/>
              <a:gd name="connsiteY4" fmla="*/ 98425 h 2051050"/>
              <a:gd name="connsiteX5" fmla="*/ 523875 w 4876800"/>
              <a:gd name="connsiteY5" fmla="*/ 12700 h 2051050"/>
              <a:gd name="connsiteX6" fmla="*/ 685800 w 4876800"/>
              <a:gd name="connsiteY6" fmla="*/ 22225 h 2051050"/>
              <a:gd name="connsiteX7" fmla="*/ 904875 w 4876800"/>
              <a:gd name="connsiteY7" fmla="*/ 107950 h 2051050"/>
              <a:gd name="connsiteX8" fmla="*/ 1085850 w 4876800"/>
              <a:gd name="connsiteY8" fmla="*/ 346075 h 2051050"/>
              <a:gd name="connsiteX9" fmla="*/ 1238250 w 4876800"/>
              <a:gd name="connsiteY9" fmla="*/ 622300 h 2051050"/>
              <a:gd name="connsiteX10" fmla="*/ 1323975 w 4876800"/>
              <a:gd name="connsiteY10" fmla="*/ 803275 h 2051050"/>
              <a:gd name="connsiteX11" fmla="*/ 1514475 w 4876800"/>
              <a:gd name="connsiteY11" fmla="*/ 1069975 h 2051050"/>
              <a:gd name="connsiteX12" fmla="*/ 1695450 w 4876800"/>
              <a:gd name="connsiteY12" fmla="*/ 1384300 h 2051050"/>
              <a:gd name="connsiteX13" fmla="*/ 1847850 w 4876800"/>
              <a:gd name="connsiteY13" fmla="*/ 1631950 h 2051050"/>
              <a:gd name="connsiteX14" fmla="*/ 2114178 w 4876800"/>
              <a:gd name="connsiteY14" fmla="*/ 1816720 h 2051050"/>
              <a:gd name="connsiteX15" fmla="*/ 3410322 w 4876800"/>
              <a:gd name="connsiteY15" fmla="*/ 1816720 h 2051050"/>
              <a:gd name="connsiteX16" fmla="*/ 3482330 w 4876800"/>
              <a:gd name="connsiteY16" fmla="*/ 1960736 h 2051050"/>
              <a:gd name="connsiteX17" fmla="*/ 4876800 w 4876800"/>
              <a:gd name="connsiteY17" fmla="*/ 2051050 h 2051050"/>
              <a:gd name="connsiteX0" fmla="*/ 0 w 4876800"/>
              <a:gd name="connsiteY0" fmla="*/ 2041525 h 2051050"/>
              <a:gd name="connsiteX1" fmla="*/ 114300 w 4876800"/>
              <a:gd name="connsiteY1" fmla="*/ 1241425 h 2051050"/>
              <a:gd name="connsiteX2" fmla="*/ 190500 w 4876800"/>
              <a:gd name="connsiteY2" fmla="*/ 660400 h 2051050"/>
              <a:gd name="connsiteX3" fmla="*/ 295275 w 4876800"/>
              <a:gd name="connsiteY3" fmla="*/ 298450 h 2051050"/>
              <a:gd name="connsiteX4" fmla="*/ 419100 w 4876800"/>
              <a:gd name="connsiteY4" fmla="*/ 98425 h 2051050"/>
              <a:gd name="connsiteX5" fmla="*/ 523875 w 4876800"/>
              <a:gd name="connsiteY5" fmla="*/ 12700 h 2051050"/>
              <a:gd name="connsiteX6" fmla="*/ 685800 w 4876800"/>
              <a:gd name="connsiteY6" fmla="*/ 22225 h 2051050"/>
              <a:gd name="connsiteX7" fmla="*/ 904875 w 4876800"/>
              <a:gd name="connsiteY7" fmla="*/ 107950 h 2051050"/>
              <a:gd name="connsiteX8" fmla="*/ 1085850 w 4876800"/>
              <a:gd name="connsiteY8" fmla="*/ 346075 h 2051050"/>
              <a:gd name="connsiteX9" fmla="*/ 1238250 w 4876800"/>
              <a:gd name="connsiteY9" fmla="*/ 622300 h 2051050"/>
              <a:gd name="connsiteX10" fmla="*/ 1323975 w 4876800"/>
              <a:gd name="connsiteY10" fmla="*/ 803275 h 2051050"/>
              <a:gd name="connsiteX11" fmla="*/ 1514475 w 4876800"/>
              <a:gd name="connsiteY11" fmla="*/ 1069975 h 2051050"/>
              <a:gd name="connsiteX12" fmla="*/ 1695450 w 4876800"/>
              <a:gd name="connsiteY12" fmla="*/ 1384300 h 2051050"/>
              <a:gd name="connsiteX13" fmla="*/ 1847850 w 4876800"/>
              <a:gd name="connsiteY13" fmla="*/ 1631950 h 2051050"/>
              <a:gd name="connsiteX14" fmla="*/ 2114178 w 4876800"/>
              <a:gd name="connsiteY14" fmla="*/ 1816720 h 2051050"/>
              <a:gd name="connsiteX15" fmla="*/ 3338314 w 4876800"/>
              <a:gd name="connsiteY15" fmla="*/ 1816720 h 2051050"/>
              <a:gd name="connsiteX16" fmla="*/ 3482330 w 4876800"/>
              <a:gd name="connsiteY16" fmla="*/ 1960736 h 2051050"/>
              <a:gd name="connsiteX17" fmla="*/ 4876800 w 4876800"/>
              <a:gd name="connsiteY17" fmla="*/ 2051050 h 2051050"/>
              <a:gd name="connsiteX0" fmla="*/ 0 w 4876800"/>
              <a:gd name="connsiteY0" fmla="*/ 2041525 h 2051050"/>
              <a:gd name="connsiteX1" fmla="*/ 114300 w 4876800"/>
              <a:gd name="connsiteY1" fmla="*/ 1241425 h 2051050"/>
              <a:gd name="connsiteX2" fmla="*/ 190500 w 4876800"/>
              <a:gd name="connsiteY2" fmla="*/ 660400 h 2051050"/>
              <a:gd name="connsiteX3" fmla="*/ 295275 w 4876800"/>
              <a:gd name="connsiteY3" fmla="*/ 298450 h 2051050"/>
              <a:gd name="connsiteX4" fmla="*/ 419100 w 4876800"/>
              <a:gd name="connsiteY4" fmla="*/ 98425 h 2051050"/>
              <a:gd name="connsiteX5" fmla="*/ 523875 w 4876800"/>
              <a:gd name="connsiteY5" fmla="*/ 12700 h 2051050"/>
              <a:gd name="connsiteX6" fmla="*/ 685800 w 4876800"/>
              <a:gd name="connsiteY6" fmla="*/ 22225 h 2051050"/>
              <a:gd name="connsiteX7" fmla="*/ 904875 w 4876800"/>
              <a:gd name="connsiteY7" fmla="*/ 107950 h 2051050"/>
              <a:gd name="connsiteX8" fmla="*/ 1085850 w 4876800"/>
              <a:gd name="connsiteY8" fmla="*/ 346075 h 2051050"/>
              <a:gd name="connsiteX9" fmla="*/ 1238250 w 4876800"/>
              <a:gd name="connsiteY9" fmla="*/ 622300 h 2051050"/>
              <a:gd name="connsiteX10" fmla="*/ 1323975 w 4876800"/>
              <a:gd name="connsiteY10" fmla="*/ 803275 h 2051050"/>
              <a:gd name="connsiteX11" fmla="*/ 1514475 w 4876800"/>
              <a:gd name="connsiteY11" fmla="*/ 1069975 h 2051050"/>
              <a:gd name="connsiteX12" fmla="*/ 1695450 w 4876800"/>
              <a:gd name="connsiteY12" fmla="*/ 1384300 h 2051050"/>
              <a:gd name="connsiteX13" fmla="*/ 1847850 w 4876800"/>
              <a:gd name="connsiteY13" fmla="*/ 1631950 h 2051050"/>
              <a:gd name="connsiteX14" fmla="*/ 2114178 w 4876800"/>
              <a:gd name="connsiteY14" fmla="*/ 1816720 h 2051050"/>
              <a:gd name="connsiteX15" fmla="*/ 3338314 w 4876800"/>
              <a:gd name="connsiteY15" fmla="*/ 1816720 h 2051050"/>
              <a:gd name="connsiteX16" fmla="*/ 3482330 w 4876800"/>
              <a:gd name="connsiteY16" fmla="*/ 1960736 h 2051050"/>
              <a:gd name="connsiteX17" fmla="*/ 4876800 w 4876800"/>
              <a:gd name="connsiteY17" fmla="*/ 2051050 h 2051050"/>
              <a:gd name="connsiteX0" fmla="*/ 0 w 4274418"/>
              <a:gd name="connsiteY0" fmla="*/ 2041525 h 2041525"/>
              <a:gd name="connsiteX1" fmla="*/ 114300 w 4274418"/>
              <a:gd name="connsiteY1" fmla="*/ 1241425 h 2041525"/>
              <a:gd name="connsiteX2" fmla="*/ 190500 w 4274418"/>
              <a:gd name="connsiteY2" fmla="*/ 660400 h 2041525"/>
              <a:gd name="connsiteX3" fmla="*/ 295275 w 4274418"/>
              <a:gd name="connsiteY3" fmla="*/ 298450 h 2041525"/>
              <a:gd name="connsiteX4" fmla="*/ 419100 w 4274418"/>
              <a:gd name="connsiteY4" fmla="*/ 98425 h 2041525"/>
              <a:gd name="connsiteX5" fmla="*/ 523875 w 4274418"/>
              <a:gd name="connsiteY5" fmla="*/ 12700 h 2041525"/>
              <a:gd name="connsiteX6" fmla="*/ 685800 w 4274418"/>
              <a:gd name="connsiteY6" fmla="*/ 22225 h 2041525"/>
              <a:gd name="connsiteX7" fmla="*/ 904875 w 4274418"/>
              <a:gd name="connsiteY7" fmla="*/ 107950 h 2041525"/>
              <a:gd name="connsiteX8" fmla="*/ 1085850 w 4274418"/>
              <a:gd name="connsiteY8" fmla="*/ 346075 h 2041525"/>
              <a:gd name="connsiteX9" fmla="*/ 1238250 w 4274418"/>
              <a:gd name="connsiteY9" fmla="*/ 622300 h 2041525"/>
              <a:gd name="connsiteX10" fmla="*/ 1323975 w 4274418"/>
              <a:gd name="connsiteY10" fmla="*/ 803275 h 2041525"/>
              <a:gd name="connsiteX11" fmla="*/ 1514475 w 4274418"/>
              <a:gd name="connsiteY11" fmla="*/ 1069975 h 2041525"/>
              <a:gd name="connsiteX12" fmla="*/ 1695450 w 4274418"/>
              <a:gd name="connsiteY12" fmla="*/ 1384300 h 2041525"/>
              <a:gd name="connsiteX13" fmla="*/ 1847850 w 4274418"/>
              <a:gd name="connsiteY13" fmla="*/ 1631950 h 2041525"/>
              <a:gd name="connsiteX14" fmla="*/ 2114178 w 4274418"/>
              <a:gd name="connsiteY14" fmla="*/ 1816720 h 2041525"/>
              <a:gd name="connsiteX15" fmla="*/ 3338314 w 4274418"/>
              <a:gd name="connsiteY15" fmla="*/ 1816720 h 2041525"/>
              <a:gd name="connsiteX16" fmla="*/ 3482330 w 4274418"/>
              <a:gd name="connsiteY16" fmla="*/ 1960736 h 2041525"/>
              <a:gd name="connsiteX17" fmla="*/ 4274418 w 4274418"/>
              <a:gd name="connsiteY17" fmla="*/ 1960736 h 2041525"/>
              <a:gd name="connsiteX0" fmla="*/ 0 w 4260851"/>
              <a:gd name="connsiteY0" fmla="*/ 2041525 h 2041525"/>
              <a:gd name="connsiteX1" fmla="*/ 114300 w 4260851"/>
              <a:gd name="connsiteY1" fmla="*/ 1241425 h 2041525"/>
              <a:gd name="connsiteX2" fmla="*/ 190500 w 4260851"/>
              <a:gd name="connsiteY2" fmla="*/ 660400 h 2041525"/>
              <a:gd name="connsiteX3" fmla="*/ 295275 w 4260851"/>
              <a:gd name="connsiteY3" fmla="*/ 298450 h 2041525"/>
              <a:gd name="connsiteX4" fmla="*/ 419100 w 4260851"/>
              <a:gd name="connsiteY4" fmla="*/ 98425 h 2041525"/>
              <a:gd name="connsiteX5" fmla="*/ 523875 w 4260851"/>
              <a:gd name="connsiteY5" fmla="*/ 12700 h 2041525"/>
              <a:gd name="connsiteX6" fmla="*/ 685800 w 4260851"/>
              <a:gd name="connsiteY6" fmla="*/ 22225 h 2041525"/>
              <a:gd name="connsiteX7" fmla="*/ 904875 w 4260851"/>
              <a:gd name="connsiteY7" fmla="*/ 107950 h 2041525"/>
              <a:gd name="connsiteX8" fmla="*/ 1085850 w 4260851"/>
              <a:gd name="connsiteY8" fmla="*/ 346075 h 2041525"/>
              <a:gd name="connsiteX9" fmla="*/ 1238250 w 4260851"/>
              <a:gd name="connsiteY9" fmla="*/ 622300 h 2041525"/>
              <a:gd name="connsiteX10" fmla="*/ 1323975 w 4260851"/>
              <a:gd name="connsiteY10" fmla="*/ 803275 h 2041525"/>
              <a:gd name="connsiteX11" fmla="*/ 1514475 w 4260851"/>
              <a:gd name="connsiteY11" fmla="*/ 1069975 h 2041525"/>
              <a:gd name="connsiteX12" fmla="*/ 1695450 w 4260851"/>
              <a:gd name="connsiteY12" fmla="*/ 1384300 h 2041525"/>
              <a:gd name="connsiteX13" fmla="*/ 1847850 w 4260851"/>
              <a:gd name="connsiteY13" fmla="*/ 1631950 h 2041525"/>
              <a:gd name="connsiteX14" fmla="*/ 2114178 w 4260851"/>
              <a:gd name="connsiteY14" fmla="*/ 1816720 h 2041525"/>
              <a:gd name="connsiteX15" fmla="*/ 3338314 w 4260851"/>
              <a:gd name="connsiteY15" fmla="*/ 1816720 h 2041525"/>
              <a:gd name="connsiteX16" fmla="*/ 3482330 w 4260851"/>
              <a:gd name="connsiteY16" fmla="*/ 1960736 h 2041525"/>
              <a:gd name="connsiteX17" fmla="*/ 4202410 w 4260851"/>
              <a:gd name="connsiteY17" fmla="*/ 2032745 h 2041525"/>
              <a:gd name="connsiteX0" fmla="*/ 0 w 4202410"/>
              <a:gd name="connsiteY0" fmla="*/ 2041525 h 2041525"/>
              <a:gd name="connsiteX1" fmla="*/ 114300 w 4202410"/>
              <a:gd name="connsiteY1" fmla="*/ 1241425 h 2041525"/>
              <a:gd name="connsiteX2" fmla="*/ 190500 w 4202410"/>
              <a:gd name="connsiteY2" fmla="*/ 660400 h 2041525"/>
              <a:gd name="connsiteX3" fmla="*/ 295275 w 4202410"/>
              <a:gd name="connsiteY3" fmla="*/ 298450 h 2041525"/>
              <a:gd name="connsiteX4" fmla="*/ 419100 w 4202410"/>
              <a:gd name="connsiteY4" fmla="*/ 98425 h 2041525"/>
              <a:gd name="connsiteX5" fmla="*/ 523875 w 4202410"/>
              <a:gd name="connsiteY5" fmla="*/ 12700 h 2041525"/>
              <a:gd name="connsiteX6" fmla="*/ 685800 w 4202410"/>
              <a:gd name="connsiteY6" fmla="*/ 22225 h 2041525"/>
              <a:gd name="connsiteX7" fmla="*/ 904875 w 4202410"/>
              <a:gd name="connsiteY7" fmla="*/ 107950 h 2041525"/>
              <a:gd name="connsiteX8" fmla="*/ 1085850 w 4202410"/>
              <a:gd name="connsiteY8" fmla="*/ 346075 h 2041525"/>
              <a:gd name="connsiteX9" fmla="*/ 1238250 w 4202410"/>
              <a:gd name="connsiteY9" fmla="*/ 622300 h 2041525"/>
              <a:gd name="connsiteX10" fmla="*/ 1323975 w 4202410"/>
              <a:gd name="connsiteY10" fmla="*/ 803275 h 2041525"/>
              <a:gd name="connsiteX11" fmla="*/ 1514475 w 4202410"/>
              <a:gd name="connsiteY11" fmla="*/ 1069975 h 2041525"/>
              <a:gd name="connsiteX12" fmla="*/ 1695450 w 4202410"/>
              <a:gd name="connsiteY12" fmla="*/ 1384300 h 2041525"/>
              <a:gd name="connsiteX13" fmla="*/ 1847850 w 4202410"/>
              <a:gd name="connsiteY13" fmla="*/ 1631950 h 2041525"/>
              <a:gd name="connsiteX14" fmla="*/ 2114178 w 4202410"/>
              <a:gd name="connsiteY14" fmla="*/ 1816720 h 2041525"/>
              <a:gd name="connsiteX15" fmla="*/ 3338314 w 4202410"/>
              <a:gd name="connsiteY15" fmla="*/ 1816720 h 2041525"/>
              <a:gd name="connsiteX16" fmla="*/ 3482330 w 4202410"/>
              <a:gd name="connsiteY16" fmla="*/ 1960736 h 2041525"/>
              <a:gd name="connsiteX17" fmla="*/ 3999380 w 4202410"/>
              <a:gd name="connsiteY17" fmla="*/ 1969248 h 2041525"/>
              <a:gd name="connsiteX18" fmla="*/ 4202410 w 4202410"/>
              <a:gd name="connsiteY18" fmla="*/ 2032745 h 2041525"/>
              <a:gd name="connsiteX0" fmla="*/ 0 w 4250416"/>
              <a:gd name="connsiteY0" fmla="*/ 2041525 h 2041525"/>
              <a:gd name="connsiteX1" fmla="*/ 114300 w 4250416"/>
              <a:gd name="connsiteY1" fmla="*/ 1241425 h 2041525"/>
              <a:gd name="connsiteX2" fmla="*/ 190500 w 4250416"/>
              <a:gd name="connsiteY2" fmla="*/ 660400 h 2041525"/>
              <a:gd name="connsiteX3" fmla="*/ 295275 w 4250416"/>
              <a:gd name="connsiteY3" fmla="*/ 298450 h 2041525"/>
              <a:gd name="connsiteX4" fmla="*/ 419100 w 4250416"/>
              <a:gd name="connsiteY4" fmla="*/ 98425 h 2041525"/>
              <a:gd name="connsiteX5" fmla="*/ 523875 w 4250416"/>
              <a:gd name="connsiteY5" fmla="*/ 12700 h 2041525"/>
              <a:gd name="connsiteX6" fmla="*/ 685800 w 4250416"/>
              <a:gd name="connsiteY6" fmla="*/ 22225 h 2041525"/>
              <a:gd name="connsiteX7" fmla="*/ 904875 w 4250416"/>
              <a:gd name="connsiteY7" fmla="*/ 107950 h 2041525"/>
              <a:gd name="connsiteX8" fmla="*/ 1085850 w 4250416"/>
              <a:gd name="connsiteY8" fmla="*/ 346075 h 2041525"/>
              <a:gd name="connsiteX9" fmla="*/ 1238250 w 4250416"/>
              <a:gd name="connsiteY9" fmla="*/ 622300 h 2041525"/>
              <a:gd name="connsiteX10" fmla="*/ 1323975 w 4250416"/>
              <a:gd name="connsiteY10" fmla="*/ 803275 h 2041525"/>
              <a:gd name="connsiteX11" fmla="*/ 1514475 w 4250416"/>
              <a:gd name="connsiteY11" fmla="*/ 1069975 h 2041525"/>
              <a:gd name="connsiteX12" fmla="*/ 1695450 w 4250416"/>
              <a:gd name="connsiteY12" fmla="*/ 1384300 h 2041525"/>
              <a:gd name="connsiteX13" fmla="*/ 1847850 w 4250416"/>
              <a:gd name="connsiteY13" fmla="*/ 1631950 h 2041525"/>
              <a:gd name="connsiteX14" fmla="*/ 2114178 w 4250416"/>
              <a:gd name="connsiteY14" fmla="*/ 1816720 h 2041525"/>
              <a:gd name="connsiteX15" fmla="*/ 3338314 w 4250416"/>
              <a:gd name="connsiteY15" fmla="*/ 1816720 h 2041525"/>
              <a:gd name="connsiteX16" fmla="*/ 3482330 w 4250416"/>
              <a:gd name="connsiteY16" fmla="*/ 1960736 h 2041525"/>
              <a:gd name="connsiteX17" fmla="*/ 4130403 w 4250416"/>
              <a:gd name="connsiteY17" fmla="*/ 1960737 h 2041525"/>
              <a:gd name="connsiteX18" fmla="*/ 4202410 w 4250416"/>
              <a:gd name="connsiteY18" fmla="*/ 2032745 h 2041525"/>
              <a:gd name="connsiteX0" fmla="*/ 0 w 4250416"/>
              <a:gd name="connsiteY0" fmla="*/ 2041525 h 2041525"/>
              <a:gd name="connsiteX1" fmla="*/ 114300 w 4250416"/>
              <a:gd name="connsiteY1" fmla="*/ 1241425 h 2041525"/>
              <a:gd name="connsiteX2" fmla="*/ 190500 w 4250416"/>
              <a:gd name="connsiteY2" fmla="*/ 660400 h 2041525"/>
              <a:gd name="connsiteX3" fmla="*/ 295275 w 4250416"/>
              <a:gd name="connsiteY3" fmla="*/ 298450 h 2041525"/>
              <a:gd name="connsiteX4" fmla="*/ 419100 w 4250416"/>
              <a:gd name="connsiteY4" fmla="*/ 98425 h 2041525"/>
              <a:gd name="connsiteX5" fmla="*/ 523875 w 4250416"/>
              <a:gd name="connsiteY5" fmla="*/ 12700 h 2041525"/>
              <a:gd name="connsiteX6" fmla="*/ 685800 w 4250416"/>
              <a:gd name="connsiteY6" fmla="*/ 22225 h 2041525"/>
              <a:gd name="connsiteX7" fmla="*/ 904875 w 4250416"/>
              <a:gd name="connsiteY7" fmla="*/ 107950 h 2041525"/>
              <a:gd name="connsiteX8" fmla="*/ 1085850 w 4250416"/>
              <a:gd name="connsiteY8" fmla="*/ 346075 h 2041525"/>
              <a:gd name="connsiteX9" fmla="*/ 1238250 w 4250416"/>
              <a:gd name="connsiteY9" fmla="*/ 622300 h 2041525"/>
              <a:gd name="connsiteX10" fmla="*/ 1323975 w 4250416"/>
              <a:gd name="connsiteY10" fmla="*/ 803275 h 2041525"/>
              <a:gd name="connsiteX11" fmla="*/ 1514475 w 4250416"/>
              <a:gd name="connsiteY11" fmla="*/ 1069975 h 2041525"/>
              <a:gd name="connsiteX12" fmla="*/ 1695450 w 4250416"/>
              <a:gd name="connsiteY12" fmla="*/ 1384300 h 2041525"/>
              <a:gd name="connsiteX13" fmla="*/ 1826147 w 4250416"/>
              <a:gd name="connsiteY13" fmla="*/ 1600697 h 2041525"/>
              <a:gd name="connsiteX14" fmla="*/ 2114178 w 4250416"/>
              <a:gd name="connsiteY14" fmla="*/ 1816720 h 2041525"/>
              <a:gd name="connsiteX15" fmla="*/ 3338314 w 4250416"/>
              <a:gd name="connsiteY15" fmla="*/ 1816720 h 2041525"/>
              <a:gd name="connsiteX16" fmla="*/ 3482330 w 4250416"/>
              <a:gd name="connsiteY16" fmla="*/ 1960736 h 2041525"/>
              <a:gd name="connsiteX17" fmla="*/ 4130403 w 4250416"/>
              <a:gd name="connsiteY17" fmla="*/ 1960737 h 2041525"/>
              <a:gd name="connsiteX18" fmla="*/ 4202410 w 4250416"/>
              <a:gd name="connsiteY18" fmla="*/ 2032745 h 2041525"/>
              <a:gd name="connsiteX0" fmla="*/ 0 w 4250416"/>
              <a:gd name="connsiteY0" fmla="*/ 2041525 h 2041525"/>
              <a:gd name="connsiteX1" fmla="*/ 114300 w 4250416"/>
              <a:gd name="connsiteY1" fmla="*/ 1241425 h 2041525"/>
              <a:gd name="connsiteX2" fmla="*/ 190500 w 4250416"/>
              <a:gd name="connsiteY2" fmla="*/ 660400 h 2041525"/>
              <a:gd name="connsiteX3" fmla="*/ 295275 w 4250416"/>
              <a:gd name="connsiteY3" fmla="*/ 298450 h 2041525"/>
              <a:gd name="connsiteX4" fmla="*/ 419100 w 4250416"/>
              <a:gd name="connsiteY4" fmla="*/ 98425 h 2041525"/>
              <a:gd name="connsiteX5" fmla="*/ 523875 w 4250416"/>
              <a:gd name="connsiteY5" fmla="*/ 12700 h 2041525"/>
              <a:gd name="connsiteX6" fmla="*/ 685800 w 4250416"/>
              <a:gd name="connsiteY6" fmla="*/ 22225 h 2041525"/>
              <a:gd name="connsiteX7" fmla="*/ 904875 w 4250416"/>
              <a:gd name="connsiteY7" fmla="*/ 107950 h 2041525"/>
              <a:gd name="connsiteX8" fmla="*/ 1085850 w 4250416"/>
              <a:gd name="connsiteY8" fmla="*/ 346075 h 2041525"/>
              <a:gd name="connsiteX9" fmla="*/ 1238250 w 4250416"/>
              <a:gd name="connsiteY9" fmla="*/ 622300 h 2041525"/>
              <a:gd name="connsiteX10" fmla="*/ 1323975 w 4250416"/>
              <a:gd name="connsiteY10" fmla="*/ 803275 h 2041525"/>
              <a:gd name="connsiteX11" fmla="*/ 1514475 w 4250416"/>
              <a:gd name="connsiteY11" fmla="*/ 1069975 h 2041525"/>
              <a:gd name="connsiteX12" fmla="*/ 1826147 w 4250416"/>
              <a:gd name="connsiteY12" fmla="*/ 1600697 h 2041525"/>
              <a:gd name="connsiteX13" fmla="*/ 2114178 w 4250416"/>
              <a:gd name="connsiteY13" fmla="*/ 1816720 h 2041525"/>
              <a:gd name="connsiteX14" fmla="*/ 3338314 w 4250416"/>
              <a:gd name="connsiteY14" fmla="*/ 1816720 h 2041525"/>
              <a:gd name="connsiteX15" fmla="*/ 3482330 w 4250416"/>
              <a:gd name="connsiteY15" fmla="*/ 1960736 h 2041525"/>
              <a:gd name="connsiteX16" fmla="*/ 4130403 w 4250416"/>
              <a:gd name="connsiteY16" fmla="*/ 1960737 h 2041525"/>
              <a:gd name="connsiteX17" fmla="*/ 4202410 w 4250416"/>
              <a:gd name="connsiteY17" fmla="*/ 2032745 h 2041525"/>
              <a:gd name="connsiteX0" fmla="*/ 0 w 4250416"/>
              <a:gd name="connsiteY0" fmla="*/ 2041525 h 2041525"/>
              <a:gd name="connsiteX1" fmla="*/ 114300 w 4250416"/>
              <a:gd name="connsiteY1" fmla="*/ 1241425 h 2041525"/>
              <a:gd name="connsiteX2" fmla="*/ 190500 w 4250416"/>
              <a:gd name="connsiteY2" fmla="*/ 660400 h 2041525"/>
              <a:gd name="connsiteX3" fmla="*/ 295275 w 4250416"/>
              <a:gd name="connsiteY3" fmla="*/ 298450 h 2041525"/>
              <a:gd name="connsiteX4" fmla="*/ 419100 w 4250416"/>
              <a:gd name="connsiteY4" fmla="*/ 98425 h 2041525"/>
              <a:gd name="connsiteX5" fmla="*/ 523875 w 4250416"/>
              <a:gd name="connsiteY5" fmla="*/ 12700 h 2041525"/>
              <a:gd name="connsiteX6" fmla="*/ 685800 w 4250416"/>
              <a:gd name="connsiteY6" fmla="*/ 22225 h 2041525"/>
              <a:gd name="connsiteX7" fmla="*/ 904875 w 4250416"/>
              <a:gd name="connsiteY7" fmla="*/ 107950 h 2041525"/>
              <a:gd name="connsiteX8" fmla="*/ 1085850 w 4250416"/>
              <a:gd name="connsiteY8" fmla="*/ 346075 h 2041525"/>
              <a:gd name="connsiteX9" fmla="*/ 1238250 w 4250416"/>
              <a:gd name="connsiteY9" fmla="*/ 622300 h 2041525"/>
              <a:gd name="connsiteX10" fmla="*/ 1323975 w 4250416"/>
              <a:gd name="connsiteY10" fmla="*/ 803275 h 2041525"/>
              <a:gd name="connsiteX11" fmla="*/ 1514475 w 4250416"/>
              <a:gd name="connsiteY11" fmla="*/ 1069975 h 2041525"/>
              <a:gd name="connsiteX12" fmla="*/ 1898155 w 4250416"/>
              <a:gd name="connsiteY12" fmla="*/ 1672705 h 2041525"/>
              <a:gd name="connsiteX13" fmla="*/ 2114178 w 4250416"/>
              <a:gd name="connsiteY13" fmla="*/ 1816720 h 2041525"/>
              <a:gd name="connsiteX14" fmla="*/ 3338314 w 4250416"/>
              <a:gd name="connsiteY14" fmla="*/ 1816720 h 2041525"/>
              <a:gd name="connsiteX15" fmla="*/ 3482330 w 4250416"/>
              <a:gd name="connsiteY15" fmla="*/ 1960736 h 2041525"/>
              <a:gd name="connsiteX16" fmla="*/ 4130403 w 4250416"/>
              <a:gd name="connsiteY16" fmla="*/ 1960737 h 2041525"/>
              <a:gd name="connsiteX17" fmla="*/ 4202410 w 4250416"/>
              <a:gd name="connsiteY17" fmla="*/ 2032745 h 2041525"/>
              <a:gd name="connsiteX0" fmla="*/ 0 w 4250416"/>
              <a:gd name="connsiteY0" fmla="*/ 2041525 h 2041525"/>
              <a:gd name="connsiteX1" fmla="*/ 114300 w 4250416"/>
              <a:gd name="connsiteY1" fmla="*/ 1241425 h 2041525"/>
              <a:gd name="connsiteX2" fmla="*/ 190500 w 4250416"/>
              <a:gd name="connsiteY2" fmla="*/ 660400 h 2041525"/>
              <a:gd name="connsiteX3" fmla="*/ 295275 w 4250416"/>
              <a:gd name="connsiteY3" fmla="*/ 298450 h 2041525"/>
              <a:gd name="connsiteX4" fmla="*/ 419100 w 4250416"/>
              <a:gd name="connsiteY4" fmla="*/ 98425 h 2041525"/>
              <a:gd name="connsiteX5" fmla="*/ 523875 w 4250416"/>
              <a:gd name="connsiteY5" fmla="*/ 12700 h 2041525"/>
              <a:gd name="connsiteX6" fmla="*/ 685800 w 4250416"/>
              <a:gd name="connsiteY6" fmla="*/ 22225 h 2041525"/>
              <a:gd name="connsiteX7" fmla="*/ 904875 w 4250416"/>
              <a:gd name="connsiteY7" fmla="*/ 107950 h 2041525"/>
              <a:gd name="connsiteX8" fmla="*/ 1085850 w 4250416"/>
              <a:gd name="connsiteY8" fmla="*/ 346075 h 2041525"/>
              <a:gd name="connsiteX9" fmla="*/ 1238250 w 4250416"/>
              <a:gd name="connsiteY9" fmla="*/ 622300 h 2041525"/>
              <a:gd name="connsiteX10" fmla="*/ 1323975 w 4250416"/>
              <a:gd name="connsiteY10" fmla="*/ 803275 h 2041525"/>
              <a:gd name="connsiteX11" fmla="*/ 1514475 w 4250416"/>
              <a:gd name="connsiteY11" fmla="*/ 1069975 h 2041525"/>
              <a:gd name="connsiteX12" fmla="*/ 1898155 w 4250416"/>
              <a:gd name="connsiteY12" fmla="*/ 1672705 h 2041525"/>
              <a:gd name="connsiteX13" fmla="*/ 2114178 w 4250416"/>
              <a:gd name="connsiteY13" fmla="*/ 1816720 h 2041525"/>
              <a:gd name="connsiteX14" fmla="*/ 3338314 w 4250416"/>
              <a:gd name="connsiteY14" fmla="*/ 1816720 h 2041525"/>
              <a:gd name="connsiteX15" fmla="*/ 3482330 w 4250416"/>
              <a:gd name="connsiteY15" fmla="*/ 1960736 h 2041525"/>
              <a:gd name="connsiteX16" fmla="*/ 4130403 w 4250416"/>
              <a:gd name="connsiteY16" fmla="*/ 1960737 h 2041525"/>
              <a:gd name="connsiteX17" fmla="*/ 4202410 w 4250416"/>
              <a:gd name="connsiteY17" fmla="*/ 2032745 h 2041525"/>
              <a:gd name="connsiteX0" fmla="*/ 0 w 4250416"/>
              <a:gd name="connsiteY0" fmla="*/ 2041525 h 2041525"/>
              <a:gd name="connsiteX1" fmla="*/ 114300 w 4250416"/>
              <a:gd name="connsiteY1" fmla="*/ 1241425 h 2041525"/>
              <a:gd name="connsiteX2" fmla="*/ 190500 w 4250416"/>
              <a:gd name="connsiteY2" fmla="*/ 660400 h 2041525"/>
              <a:gd name="connsiteX3" fmla="*/ 295275 w 4250416"/>
              <a:gd name="connsiteY3" fmla="*/ 298450 h 2041525"/>
              <a:gd name="connsiteX4" fmla="*/ 419100 w 4250416"/>
              <a:gd name="connsiteY4" fmla="*/ 98425 h 2041525"/>
              <a:gd name="connsiteX5" fmla="*/ 523875 w 4250416"/>
              <a:gd name="connsiteY5" fmla="*/ 12700 h 2041525"/>
              <a:gd name="connsiteX6" fmla="*/ 685800 w 4250416"/>
              <a:gd name="connsiteY6" fmla="*/ 22225 h 2041525"/>
              <a:gd name="connsiteX7" fmla="*/ 904875 w 4250416"/>
              <a:gd name="connsiteY7" fmla="*/ 107950 h 2041525"/>
              <a:gd name="connsiteX8" fmla="*/ 1085850 w 4250416"/>
              <a:gd name="connsiteY8" fmla="*/ 346075 h 2041525"/>
              <a:gd name="connsiteX9" fmla="*/ 1238250 w 4250416"/>
              <a:gd name="connsiteY9" fmla="*/ 622300 h 2041525"/>
              <a:gd name="connsiteX10" fmla="*/ 1323975 w 4250416"/>
              <a:gd name="connsiteY10" fmla="*/ 803275 h 2041525"/>
              <a:gd name="connsiteX11" fmla="*/ 1514475 w 4250416"/>
              <a:gd name="connsiteY11" fmla="*/ 1069975 h 2041525"/>
              <a:gd name="connsiteX12" fmla="*/ 1898155 w 4250416"/>
              <a:gd name="connsiteY12" fmla="*/ 1672705 h 2041525"/>
              <a:gd name="connsiteX13" fmla="*/ 2114178 w 4250416"/>
              <a:gd name="connsiteY13" fmla="*/ 1816720 h 2041525"/>
              <a:gd name="connsiteX14" fmla="*/ 3338314 w 4250416"/>
              <a:gd name="connsiteY14" fmla="*/ 1816720 h 2041525"/>
              <a:gd name="connsiteX15" fmla="*/ 3482330 w 4250416"/>
              <a:gd name="connsiteY15" fmla="*/ 1960736 h 2041525"/>
              <a:gd name="connsiteX16" fmla="*/ 4130403 w 4250416"/>
              <a:gd name="connsiteY16" fmla="*/ 1960737 h 2041525"/>
              <a:gd name="connsiteX17" fmla="*/ 4202410 w 4250416"/>
              <a:gd name="connsiteY17" fmla="*/ 2032745 h 2041525"/>
              <a:gd name="connsiteX0" fmla="*/ 0 w 4250416"/>
              <a:gd name="connsiteY0" fmla="*/ 2041525 h 2041525"/>
              <a:gd name="connsiteX1" fmla="*/ 114300 w 4250416"/>
              <a:gd name="connsiteY1" fmla="*/ 1241425 h 2041525"/>
              <a:gd name="connsiteX2" fmla="*/ 190500 w 4250416"/>
              <a:gd name="connsiteY2" fmla="*/ 660400 h 2041525"/>
              <a:gd name="connsiteX3" fmla="*/ 295275 w 4250416"/>
              <a:gd name="connsiteY3" fmla="*/ 298450 h 2041525"/>
              <a:gd name="connsiteX4" fmla="*/ 419100 w 4250416"/>
              <a:gd name="connsiteY4" fmla="*/ 98425 h 2041525"/>
              <a:gd name="connsiteX5" fmla="*/ 523875 w 4250416"/>
              <a:gd name="connsiteY5" fmla="*/ 12700 h 2041525"/>
              <a:gd name="connsiteX6" fmla="*/ 685800 w 4250416"/>
              <a:gd name="connsiteY6" fmla="*/ 22225 h 2041525"/>
              <a:gd name="connsiteX7" fmla="*/ 904875 w 4250416"/>
              <a:gd name="connsiteY7" fmla="*/ 107950 h 2041525"/>
              <a:gd name="connsiteX8" fmla="*/ 1085850 w 4250416"/>
              <a:gd name="connsiteY8" fmla="*/ 346075 h 2041525"/>
              <a:gd name="connsiteX9" fmla="*/ 1238250 w 4250416"/>
              <a:gd name="connsiteY9" fmla="*/ 622300 h 2041525"/>
              <a:gd name="connsiteX10" fmla="*/ 1323975 w 4250416"/>
              <a:gd name="connsiteY10" fmla="*/ 803275 h 2041525"/>
              <a:gd name="connsiteX11" fmla="*/ 1514475 w 4250416"/>
              <a:gd name="connsiteY11" fmla="*/ 1069975 h 2041525"/>
              <a:gd name="connsiteX12" fmla="*/ 2114178 w 4250416"/>
              <a:gd name="connsiteY12" fmla="*/ 1816720 h 2041525"/>
              <a:gd name="connsiteX13" fmla="*/ 3338314 w 4250416"/>
              <a:gd name="connsiteY13" fmla="*/ 1816720 h 2041525"/>
              <a:gd name="connsiteX14" fmla="*/ 3482330 w 4250416"/>
              <a:gd name="connsiteY14" fmla="*/ 1960736 h 2041525"/>
              <a:gd name="connsiteX15" fmla="*/ 4130403 w 4250416"/>
              <a:gd name="connsiteY15" fmla="*/ 1960737 h 2041525"/>
              <a:gd name="connsiteX16" fmla="*/ 4202410 w 4250416"/>
              <a:gd name="connsiteY16" fmla="*/ 2032745 h 2041525"/>
              <a:gd name="connsiteX0" fmla="*/ 0 w 4250416"/>
              <a:gd name="connsiteY0" fmla="*/ 2041525 h 2041525"/>
              <a:gd name="connsiteX1" fmla="*/ 114300 w 4250416"/>
              <a:gd name="connsiteY1" fmla="*/ 1241425 h 2041525"/>
              <a:gd name="connsiteX2" fmla="*/ 190500 w 4250416"/>
              <a:gd name="connsiteY2" fmla="*/ 660400 h 2041525"/>
              <a:gd name="connsiteX3" fmla="*/ 295275 w 4250416"/>
              <a:gd name="connsiteY3" fmla="*/ 298450 h 2041525"/>
              <a:gd name="connsiteX4" fmla="*/ 419100 w 4250416"/>
              <a:gd name="connsiteY4" fmla="*/ 98425 h 2041525"/>
              <a:gd name="connsiteX5" fmla="*/ 523875 w 4250416"/>
              <a:gd name="connsiteY5" fmla="*/ 12700 h 2041525"/>
              <a:gd name="connsiteX6" fmla="*/ 685800 w 4250416"/>
              <a:gd name="connsiteY6" fmla="*/ 22225 h 2041525"/>
              <a:gd name="connsiteX7" fmla="*/ 904875 w 4250416"/>
              <a:gd name="connsiteY7" fmla="*/ 107950 h 2041525"/>
              <a:gd name="connsiteX8" fmla="*/ 1085850 w 4250416"/>
              <a:gd name="connsiteY8" fmla="*/ 346075 h 2041525"/>
              <a:gd name="connsiteX9" fmla="*/ 1238250 w 4250416"/>
              <a:gd name="connsiteY9" fmla="*/ 622300 h 2041525"/>
              <a:gd name="connsiteX10" fmla="*/ 1323975 w 4250416"/>
              <a:gd name="connsiteY10" fmla="*/ 803275 h 2041525"/>
              <a:gd name="connsiteX11" fmla="*/ 1514475 w 4250416"/>
              <a:gd name="connsiteY11" fmla="*/ 1069975 h 2041525"/>
              <a:gd name="connsiteX12" fmla="*/ 1970163 w 4250416"/>
              <a:gd name="connsiteY12" fmla="*/ 1672705 h 2041525"/>
              <a:gd name="connsiteX13" fmla="*/ 3338314 w 4250416"/>
              <a:gd name="connsiteY13" fmla="*/ 1816720 h 2041525"/>
              <a:gd name="connsiteX14" fmla="*/ 3482330 w 4250416"/>
              <a:gd name="connsiteY14" fmla="*/ 1960736 h 2041525"/>
              <a:gd name="connsiteX15" fmla="*/ 4130403 w 4250416"/>
              <a:gd name="connsiteY15" fmla="*/ 1960737 h 2041525"/>
              <a:gd name="connsiteX16" fmla="*/ 4202410 w 4250416"/>
              <a:gd name="connsiteY16" fmla="*/ 2032745 h 2041525"/>
              <a:gd name="connsiteX0" fmla="*/ 0 w 4250416"/>
              <a:gd name="connsiteY0" fmla="*/ 2041525 h 2041525"/>
              <a:gd name="connsiteX1" fmla="*/ 114300 w 4250416"/>
              <a:gd name="connsiteY1" fmla="*/ 1241425 h 2041525"/>
              <a:gd name="connsiteX2" fmla="*/ 190500 w 4250416"/>
              <a:gd name="connsiteY2" fmla="*/ 660400 h 2041525"/>
              <a:gd name="connsiteX3" fmla="*/ 295275 w 4250416"/>
              <a:gd name="connsiteY3" fmla="*/ 298450 h 2041525"/>
              <a:gd name="connsiteX4" fmla="*/ 419100 w 4250416"/>
              <a:gd name="connsiteY4" fmla="*/ 98425 h 2041525"/>
              <a:gd name="connsiteX5" fmla="*/ 523875 w 4250416"/>
              <a:gd name="connsiteY5" fmla="*/ 12700 h 2041525"/>
              <a:gd name="connsiteX6" fmla="*/ 685800 w 4250416"/>
              <a:gd name="connsiteY6" fmla="*/ 22225 h 2041525"/>
              <a:gd name="connsiteX7" fmla="*/ 904875 w 4250416"/>
              <a:gd name="connsiteY7" fmla="*/ 107950 h 2041525"/>
              <a:gd name="connsiteX8" fmla="*/ 1085850 w 4250416"/>
              <a:gd name="connsiteY8" fmla="*/ 346075 h 2041525"/>
              <a:gd name="connsiteX9" fmla="*/ 1238250 w 4250416"/>
              <a:gd name="connsiteY9" fmla="*/ 622300 h 2041525"/>
              <a:gd name="connsiteX10" fmla="*/ 1323975 w 4250416"/>
              <a:gd name="connsiteY10" fmla="*/ 803275 h 2041525"/>
              <a:gd name="connsiteX11" fmla="*/ 1514475 w 4250416"/>
              <a:gd name="connsiteY11" fmla="*/ 1069975 h 2041525"/>
              <a:gd name="connsiteX12" fmla="*/ 1970163 w 4250416"/>
              <a:gd name="connsiteY12" fmla="*/ 1672705 h 2041525"/>
              <a:gd name="connsiteX13" fmla="*/ 3338314 w 4250416"/>
              <a:gd name="connsiteY13" fmla="*/ 1816720 h 2041525"/>
              <a:gd name="connsiteX14" fmla="*/ 3482330 w 4250416"/>
              <a:gd name="connsiteY14" fmla="*/ 1960736 h 2041525"/>
              <a:gd name="connsiteX15" fmla="*/ 4130403 w 4250416"/>
              <a:gd name="connsiteY15" fmla="*/ 1960737 h 2041525"/>
              <a:gd name="connsiteX16" fmla="*/ 4202410 w 4250416"/>
              <a:gd name="connsiteY16" fmla="*/ 2032745 h 2041525"/>
              <a:gd name="connsiteX0" fmla="*/ 0 w 4250416"/>
              <a:gd name="connsiteY0" fmla="*/ 2041525 h 2041525"/>
              <a:gd name="connsiteX1" fmla="*/ 114300 w 4250416"/>
              <a:gd name="connsiteY1" fmla="*/ 1241425 h 2041525"/>
              <a:gd name="connsiteX2" fmla="*/ 190500 w 4250416"/>
              <a:gd name="connsiteY2" fmla="*/ 660400 h 2041525"/>
              <a:gd name="connsiteX3" fmla="*/ 295275 w 4250416"/>
              <a:gd name="connsiteY3" fmla="*/ 298450 h 2041525"/>
              <a:gd name="connsiteX4" fmla="*/ 419100 w 4250416"/>
              <a:gd name="connsiteY4" fmla="*/ 98425 h 2041525"/>
              <a:gd name="connsiteX5" fmla="*/ 523875 w 4250416"/>
              <a:gd name="connsiteY5" fmla="*/ 12700 h 2041525"/>
              <a:gd name="connsiteX6" fmla="*/ 685800 w 4250416"/>
              <a:gd name="connsiteY6" fmla="*/ 22225 h 2041525"/>
              <a:gd name="connsiteX7" fmla="*/ 904875 w 4250416"/>
              <a:gd name="connsiteY7" fmla="*/ 107950 h 2041525"/>
              <a:gd name="connsiteX8" fmla="*/ 1085850 w 4250416"/>
              <a:gd name="connsiteY8" fmla="*/ 346075 h 2041525"/>
              <a:gd name="connsiteX9" fmla="*/ 1238250 w 4250416"/>
              <a:gd name="connsiteY9" fmla="*/ 622300 h 2041525"/>
              <a:gd name="connsiteX10" fmla="*/ 1323975 w 4250416"/>
              <a:gd name="connsiteY10" fmla="*/ 803275 h 2041525"/>
              <a:gd name="connsiteX11" fmla="*/ 1514475 w 4250416"/>
              <a:gd name="connsiteY11" fmla="*/ 1069975 h 2041525"/>
              <a:gd name="connsiteX12" fmla="*/ 1970163 w 4250416"/>
              <a:gd name="connsiteY12" fmla="*/ 1672705 h 2041525"/>
              <a:gd name="connsiteX13" fmla="*/ 3338314 w 4250416"/>
              <a:gd name="connsiteY13" fmla="*/ 1816720 h 2041525"/>
              <a:gd name="connsiteX14" fmla="*/ 3482330 w 4250416"/>
              <a:gd name="connsiteY14" fmla="*/ 1960736 h 2041525"/>
              <a:gd name="connsiteX15" fmla="*/ 4130403 w 4250416"/>
              <a:gd name="connsiteY15" fmla="*/ 1960737 h 2041525"/>
              <a:gd name="connsiteX16" fmla="*/ 4202410 w 4250416"/>
              <a:gd name="connsiteY16" fmla="*/ 2032745 h 2041525"/>
              <a:gd name="connsiteX0" fmla="*/ 0 w 4250416"/>
              <a:gd name="connsiteY0" fmla="*/ 2041525 h 2041525"/>
              <a:gd name="connsiteX1" fmla="*/ 114300 w 4250416"/>
              <a:gd name="connsiteY1" fmla="*/ 1241425 h 2041525"/>
              <a:gd name="connsiteX2" fmla="*/ 190500 w 4250416"/>
              <a:gd name="connsiteY2" fmla="*/ 660400 h 2041525"/>
              <a:gd name="connsiteX3" fmla="*/ 295275 w 4250416"/>
              <a:gd name="connsiteY3" fmla="*/ 298450 h 2041525"/>
              <a:gd name="connsiteX4" fmla="*/ 419100 w 4250416"/>
              <a:gd name="connsiteY4" fmla="*/ 98425 h 2041525"/>
              <a:gd name="connsiteX5" fmla="*/ 523875 w 4250416"/>
              <a:gd name="connsiteY5" fmla="*/ 12700 h 2041525"/>
              <a:gd name="connsiteX6" fmla="*/ 685800 w 4250416"/>
              <a:gd name="connsiteY6" fmla="*/ 22225 h 2041525"/>
              <a:gd name="connsiteX7" fmla="*/ 904875 w 4250416"/>
              <a:gd name="connsiteY7" fmla="*/ 107950 h 2041525"/>
              <a:gd name="connsiteX8" fmla="*/ 1085850 w 4250416"/>
              <a:gd name="connsiteY8" fmla="*/ 346075 h 2041525"/>
              <a:gd name="connsiteX9" fmla="*/ 1238250 w 4250416"/>
              <a:gd name="connsiteY9" fmla="*/ 622300 h 2041525"/>
              <a:gd name="connsiteX10" fmla="*/ 1323975 w 4250416"/>
              <a:gd name="connsiteY10" fmla="*/ 803275 h 2041525"/>
              <a:gd name="connsiteX11" fmla="*/ 1514475 w 4250416"/>
              <a:gd name="connsiteY11" fmla="*/ 1069975 h 2041525"/>
              <a:gd name="connsiteX12" fmla="*/ 1970163 w 4250416"/>
              <a:gd name="connsiteY12" fmla="*/ 1672705 h 2041525"/>
              <a:gd name="connsiteX13" fmla="*/ 3266307 w 4250416"/>
              <a:gd name="connsiteY13" fmla="*/ 1816721 h 2041525"/>
              <a:gd name="connsiteX14" fmla="*/ 3482330 w 4250416"/>
              <a:gd name="connsiteY14" fmla="*/ 1960736 h 2041525"/>
              <a:gd name="connsiteX15" fmla="*/ 4130403 w 4250416"/>
              <a:gd name="connsiteY15" fmla="*/ 1960737 h 2041525"/>
              <a:gd name="connsiteX16" fmla="*/ 4202410 w 4250416"/>
              <a:gd name="connsiteY16" fmla="*/ 2032745 h 2041525"/>
              <a:gd name="connsiteX0" fmla="*/ 0 w 4250417"/>
              <a:gd name="connsiteY0" fmla="*/ 2041525 h 2041525"/>
              <a:gd name="connsiteX1" fmla="*/ 114300 w 4250417"/>
              <a:gd name="connsiteY1" fmla="*/ 1241425 h 2041525"/>
              <a:gd name="connsiteX2" fmla="*/ 190500 w 4250417"/>
              <a:gd name="connsiteY2" fmla="*/ 660400 h 2041525"/>
              <a:gd name="connsiteX3" fmla="*/ 295275 w 4250417"/>
              <a:gd name="connsiteY3" fmla="*/ 298450 h 2041525"/>
              <a:gd name="connsiteX4" fmla="*/ 419100 w 4250417"/>
              <a:gd name="connsiteY4" fmla="*/ 98425 h 2041525"/>
              <a:gd name="connsiteX5" fmla="*/ 523875 w 4250417"/>
              <a:gd name="connsiteY5" fmla="*/ 12700 h 2041525"/>
              <a:gd name="connsiteX6" fmla="*/ 685800 w 4250417"/>
              <a:gd name="connsiteY6" fmla="*/ 22225 h 2041525"/>
              <a:gd name="connsiteX7" fmla="*/ 904875 w 4250417"/>
              <a:gd name="connsiteY7" fmla="*/ 107950 h 2041525"/>
              <a:gd name="connsiteX8" fmla="*/ 1085850 w 4250417"/>
              <a:gd name="connsiteY8" fmla="*/ 346075 h 2041525"/>
              <a:gd name="connsiteX9" fmla="*/ 1238250 w 4250417"/>
              <a:gd name="connsiteY9" fmla="*/ 622300 h 2041525"/>
              <a:gd name="connsiteX10" fmla="*/ 1323975 w 4250417"/>
              <a:gd name="connsiteY10" fmla="*/ 803275 h 2041525"/>
              <a:gd name="connsiteX11" fmla="*/ 1514475 w 4250417"/>
              <a:gd name="connsiteY11" fmla="*/ 1069975 h 2041525"/>
              <a:gd name="connsiteX12" fmla="*/ 1970163 w 4250417"/>
              <a:gd name="connsiteY12" fmla="*/ 1672705 h 2041525"/>
              <a:gd name="connsiteX13" fmla="*/ 3266307 w 4250417"/>
              <a:gd name="connsiteY13" fmla="*/ 1816721 h 2041525"/>
              <a:gd name="connsiteX14" fmla="*/ 3482330 w 4250417"/>
              <a:gd name="connsiteY14" fmla="*/ 1960736 h 2041525"/>
              <a:gd name="connsiteX15" fmla="*/ 4130403 w 4250417"/>
              <a:gd name="connsiteY15" fmla="*/ 1960737 h 2041525"/>
              <a:gd name="connsiteX16" fmla="*/ 4202411 w 4250417"/>
              <a:gd name="connsiteY16" fmla="*/ 2032745 h 2041525"/>
              <a:gd name="connsiteX0" fmla="*/ 0 w 4250416"/>
              <a:gd name="connsiteY0" fmla="*/ 2041525 h 2104753"/>
              <a:gd name="connsiteX1" fmla="*/ 114300 w 4250416"/>
              <a:gd name="connsiteY1" fmla="*/ 1241425 h 2104753"/>
              <a:gd name="connsiteX2" fmla="*/ 190500 w 4250416"/>
              <a:gd name="connsiteY2" fmla="*/ 660400 h 2104753"/>
              <a:gd name="connsiteX3" fmla="*/ 295275 w 4250416"/>
              <a:gd name="connsiteY3" fmla="*/ 298450 h 2104753"/>
              <a:gd name="connsiteX4" fmla="*/ 419100 w 4250416"/>
              <a:gd name="connsiteY4" fmla="*/ 98425 h 2104753"/>
              <a:gd name="connsiteX5" fmla="*/ 523875 w 4250416"/>
              <a:gd name="connsiteY5" fmla="*/ 12700 h 2104753"/>
              <a:gd name="connsiteX6" fmla="*/ 685800 w 4250416"/>
              <a:gd name="connsiteY6" fmla="*/ 22225 h 2104753"/>
              <a:gd name="connsiteX7" fmla="*/ 904875 w 4250416"/>
              <a:gd name="connsiteY7" fmla="*/ 107950 h 2104753"/>
              <a:gd name="connsiteX8" fmla="*/ 1085850 w 4250416"/>
              <a:gd name="connsiteY8" fmla="*/ 346075 h 2104753"/>
              <a:gd name="connsiteX9" fmla="*/ 1238250 w 4250416"/>
              <a:gd name="connsiteY9" fmla="*/ 622300 h 2104753"/>
              <a:gd name="connsiteX10" fmla="*/ 1323975 w 4250416"/>
              <a:gd name="connsiteY10" fmla="*/ 803275 h 2104753"/>
              <a:gd name="connsiteX11" fmla="*/ 1514475 w 4250416"/>
              <a:gd name="connsiteY11" fmla="*/ 1069975 h 2104753"/>
              <a:gd name="connsiteX12" fmla="*/ 1970163 w 4250416"/>
              <a:gd name="connsiteY12" fmla="*/ 1672705 h 2104753"/>
              <a:gd name="connsiteX13" fmla="*/ 3266307 w 4250416"/>
              <a:gd name="connsiteY13" fmla="*/ 1816721 h 2104753"/>
              <a:gd name="connsiteX14" fmla="*/ 3482330 w 4250416"/>
              <a:gd name="connsiteY14" fmla="*/ 1960736 h 2104753"/>
              <a:gd name="connsiteX15" fmla="*/ 4130403 w 4250416"/>
              <a:gd name="connsiteY15" fmla="*/ 1960737 h 2104753"/>
              <a:gd name="connsiteX16" fmla="*/ 4202411 w 4250416"/>
              <a:gd name="connsiteY16" fmla="*/ 2104753 h 2104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50416" h="2104753">
                <a:moveTo>
                  <a:pt x="0" y="2041525"/>
                </a:moveTo>
                <a:cubicBezTo>
                  <a:pt x="38100" y="1774825"/>
                  <a:pt x="82550" y="1471612"/>
                  <a:pt x="114300" y="1241425"/>
                </a:cubicBezTo>
                <a:cubicBezTo>
                  <a:pt x="146050" y="1011238"/>
                  <a:pt x="160337" y="817562"/>
                  <a:pt x="190500" y="660400"/>
                </a:cubicBezTo>
                <a:cubicBezTo>
                  <a:pt x="220663" y="503238"/>
                  <a:pt x="257175" y="392112"/>
                  <a:pt x="295275" y="298450"/>
                </a:cubicBezTo>
                <a:cubicBezTo>
                  <a:pt x="333375" y="204788"/>
                  <a:pt x="381000" y="146050"/>
                  <a:pt x="419100" y="98425"/>
                </a:cubicBezTo>
                <a:cubicBezTo>
                  <a:pt x="457200" y="50800"/>
                  <a:pt x="479425" y="25400"/>
                  <a:pt x="523875" y="12700"/>
                </a:cubicBezTo>
                <a:cubicBezTo>
                  <a:pt x="568325" y="0"/>
                  <a:pt x="622300" y="6350"/>
                  <a:pt x="685800" y="22225"/>
                </a:cubicBezTo>
                <a:cubicBezTo>
                  <a:pt x="749300" y="38100"/>
                  <a:pt x="838200" y="53975"/>
                  <a:pt x="904875" y="107950"/>
                </a:cubicBezTo>
                <a:cubicBezTo>
                  <a:pt x="971550" y="161925"/>
                  <a:pt x="1030288" y="260350"/>
                  <a:pt x="1085850" y="346075"/>
                </a:cubicBezTo>
                <a:cubicBezTo>
                  <a:pt x="1141412" y="431800"/>
                  <a:pt x="1198563" y="546100"/>
                  <a:pt x="1238250" y="622300"/>
                </a:cubicBezTo>
                <a:cubicBezTo>
                  <a:pt x="1277937" y="698500"/>
                  <a:pt x="1277938" y="728663"/>
                  <a:pt x="1323975" y="803275"/>
                </a:cubicBezTo>
                <a:cubicBezTo>
                  <a:pt x="1370012" y="877887"/>
                  <a:pt x="1406777" y="925070"/>
                  <a:pt x="1514475" y="1069975"/>
                </a:cubicBezTo>
                <a:cubicBezTo>
                  <a:pt x="1622173" y="1214880"/>
                  <a:pt x="1760192" y="1495748"/>
                  <a:pt x="1970163" y="1672705"/>
                </a:cubicBezTo>
                <a:cubicBezTo>
                  <a:pt x="2277008" y="1876837"/>
                  <a:pt x="3038282" y="1792718"/>
                  <a:pt x="3266307" y="1816721"/>
                </a:cubicBezTo>
                <a:cubicBezTo>
                  <a:pt x="3455279" y="1813957"/>
                  <a:pt x="3442073" y="1930192"/>
                  <a:pt x="3482330" y="1960736"/>
                </a:cubicBezTo>
                <a:cubicBezTo>
                  <a:pt x="3592508" y="1986157"/>
                  <a:pt x="4010390" y="1936734"/>
                  <a:pt x="4130403" y="1960737"/>
                </a:cubicBezTo>
                <a:cubicBezTo>
                  <a:pt x="4250416" y="1984740"/>
                  <a:pt x="4168573" y="2094170"/>
                  <a:pt x="4202411" y="2104753"/>
                </a:cubicBezTo>
              </a:path>
            </a:pathLst>
          </a:custGeom>
          <a:ln w="38100">
            <a:solidFill>
              <a:schemeClr val="accent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pt-BR">
              <a:solidFill>
                <a:prstClr val="black"/>
              </a:solidFill>
            </a:endParaRPr>
          </a:p>
        </p:txBody>
      </p:sp>
      <p:sp>
        <p:nvSpPr>
          <p:cNvPr id="34" name="Forma livre 33"/>
          <p:cNvSpPr/>
          <p:nvPr/>
        </p:nvSpPr>
        <p:spPr>
          <a:xfrm>
            <a:off x="1146175" y="2354263"/>
            <a:ext cx="6099175" cy="2260600"/>
          </a:xfrm>
          <a:custGeom>
            <a:avLst/>
            <a:gdLst>
              <a:gd name="connsiteX0" fmla="*/ 0 w 4733925"/>
              <a:gd name="connsiteY0" fmla="*/ 809625 h 1638300"/>
              <a:gd name="connsiteX1" fmla="*/ 47625 w 4733925"/>
              <a:gd name="connsiteY1" fmla="*/ 1162050 h 1638300"/>
              <a:gd name="connsiteX2" fmla="*/ 123825 w 4733925"/>
              <a:gd name="connsiteY2" fmla="*/ 1381125 h 1638300"/>
              <a:gd name="connsiteX3" fmla="*/ 323850 w 4733925"/>
              <a:gd name="connsiteY3" fmla="*/ 1533525 h 1638300"/>
              <a:gd name="connsiteX4" fmla="*/ 571500 w 4733925"/>
              <a:gd name="connsiteY4" fmla="*/ 1638300 h 1638300"/>
              <a:gd name="connsiteX5" fmla="*/ 885825 w 4733925"/>
              <a:gd name="connsiteY5" fmla="*/ 1609725 h 1638300"/>
              <a:gd name="connsiteX6" fmla="*/ 1152525 w 4733925"/>
              <a:gd name="connsiteY6" fmla="*/ 1504950 h 1638300"/>
              <a:gd name="connsiteX7" fmla="*/ 1419225 w 4733925"/>
              <a:gd name="connsiteY7" fmla="*/ 1371600 h 1638300"/>
              <a:gd name="connsiteX8" fmla="*/ 1619250 w 4733925"/>
              <a:gd name="connsiteY8" fmla="*/ 1257300 h 1638300"/>
              <a:gd name="connsiteX9" fmla="*/ 1762125 w 4733925"/>
              <a:gd name="connsiteY9" fmla="*/ 1104900 h 1638300"/>
              <a:gd name="connsiteX10" fmla="*/ 1914525 w 4733925"/>
              <a:gd name="connsiteY10" fmla="*/ 1038225 h 1638300"/>
              <a:gd name="connsiteX11" fmla="*/ 2295525 w 4733925"/>
              <a:gd name="connsiteY11" fmla="*/ 1057275 h 1638300"/>
              <a:gd name="connsiteX12" fmla="*/ 2867025 w 4733925"/>
              <a:gd name="connsiteY12" fmla="*/ 990600 h 1638300"/>
              <a:gd name="connsiteX13" fmla="*/ 3095625 w 4733925"/>
              <a:gd name="connsiteY13" fmla="*/ 866775 h 1638300"/>
              <a:gd name="connsiteX14" fmla="*/ 4733925 w 4733925"/>
              <a:gd name="connsiteY14" fmla="*/ 0 h 1638300"/>
              <a:gd name="connsiteX0" fmla="*/ 0 w 4733925"/>
              <a:gd name="connsiteY0" fmla="*/ 809625 h 1638300"/>
              <a:gd name="connsiteX1" fmla="*/ 47625 w 4733925"/>
              <a:gd name="connsiteY1" fmla="*/ 1162050 h 1638300"/>
              <a:gd name="connsiteX2" fmla="*/ 123825 w 4733925"/>
              <a:gd name="connsiteY2" fmla="*/ 1381125 h 1638300"/>
              <a:gd name="connsiteX3" fmla="*/ 323850 w 4733925"/>
              <a:gd name="connsiteY3" fmla="*/ 1533525 h 1638300"/>
              <a:gd name="connsiteX4" fmla="*/ 571500 w 4733925"/>
              <a:gd name="connsiteY4" fmla="*/ 1638300 h 1638300"/>
              <a:gd name="connsiteX5" fmla="*/ 885825 w 4733925"/>
              <a:gd name="connsiteY5" fmla="*/ 1609725 h 1638300"/>
              <a:gd name="connsiteX6" fmla="*/ 1152525 w 4733925"/>
              <a:gd name="connsiteY6" fmla="*/ 1504950 h 1638300"/>
              <a:gd name="connsiteX7" fmla="*/ 1419225 w 4733925"/>
              <a:gd name="connsiteY7" fmla="*/ 1371600 h 1638300"/>
              <a:gd name="connsiteX8" fmla="*/ 1619250 w 4733925"/>
              <a:gd name="connsiteY8" fmla="*/ 1257300 h 1638300"/>
              <a:gd name="connsiteX9" fmla="*/ 1762125 w 4733925"/>
              <a:gd name="connsiteY9" fmla="*/ 1104900 h 1638300"/>
              <a:gd name="connsiteX10" fmla="*/ 1914525 w 4733925"/>
              <a:gd name="connsiteY10" fmla="*/ 1038225 h 1638300"/>
              <a:gd name="connsiteX11" fmla="*/ 2295525 w 4733925"/>
              <a:gd name="connsiteY11" fmla="*/ 1057275 h 1638300"/>
              <a:gd name="connsiteX12" fmla="*/ 2881883 w 4733925"/>
              <a:gd name="connsiteY12" fmla="*/ 992882 h 1638300"/>
              <a:gd name="connsiteX13" fmla="*/ 3095625 w 4733925"/>
              <a:gd name="connsiteY13" fmla="*/ 866775 h 1638300"/>
              <a:gd name="connsiteX14" fmla="*/ 4733925 w 4733925"/>
              <a:gd name="connsiteY14" fmla="*/ 0 h 1638300"/>
              <a:gd name="connsiteX0" fmla="*/ 0 w 4733925"/>
              <a:gd name="connsiteY0" fmla="*/ 809625 h 1638300"/>
              <a:gd name="connsiteX1" fmla="*/ 47625 w 4733925"/>
              <a:gd name="connsiteY1" fmla="*/ 1162050 h 1638300"/>
              <a:gd name="connsiteX2" fmla="*/ 123825 w 4733925"/>
              <a:gd name="connsiteY2" fmla="*/ 1381125 h 1638300"/>
              <a:gd name="connsiteX3" fmla="*/ 323850 w 4733925"/>
              <a:gd name="connsiteY3" fmla="*/ 1533525 h 1638300"/>
              <a:gd name="connsiteX4" fmla="*/ 571500 w 4733925"/>
              <a:gd name="connsiteY4" fmla="*/ 1638300 h 1638300"/>
              <a:gd name="connsiteX5" fmla="*/ 885825 w 4733925"/>
              <a:gd name="connsiteY5" fmla="*/ 1609725 h 1638300"/>
              <a:gd name="connsiteX6" fmla="*/ 1152525 w 4733925"/>
              <a:gd name="connsiteY6" fmla="*/ 1504950 h 1638300"/>
              <a:gd name="connsiteX7" fmla="*/ 1419225 w 4733925"/>
              <a:gd name="connsiteY7" fmla="*/ 1371600 h 1638300"/>
              <a:gd name="connsiteX8" fmla="*/ 1619250 w 4733925"/>
              <a:gd name="connsiteY8" fmla="*/ 1257300 h 1638300"/>
              <a:gd name="connsiteX9" fmla="*/ 1762125 w 4733925"/>
              <a:gd name="connsiteY9" fmla="*/ 1104900 h 1638300"/>
              <a:gd name="connsiteX10" fmla="*/ 1914525 w 4733925"/>
              <a:gd name="connsiteY10" fmla="*/ 1038225 h 1638300"/>
              <a:gd name="connsiteX11" fmla="*/ 2295525 w 4733925"/>
              <a:gd name="connsiteY11" fmla="*/ 1057275 h 1638300"/>
              <a:gd name="connsiteX12" fmla="*/ 2881883 w 4733925"/>
              <a:gd name="connsiteY12" fmla="*/ 992882 h 1638300"/>
              <a:gd name="connsiteX13" fmla="*/ 3095625 w 4733925"/>
              <a:gd name="connsiteY13" fmla="*/ 866775 h 1638300"/>
              <a:gd name="connsiteX14" fmla="*/ 4733925 w 4733925"/>
              <a:gd name="connsiteY14" fmla="*/ 0 h 1638300"/>
              <a:gd name="connsiteX0" fmla="*/ 0 w 4733925"/>
              <a:gd name="connsiteY0" fmla="*/ 809625 h 1638300"/>
              <a:gd name="connsiteX1" fmla="*/ 47625 w 4733925"/>
              <a:gd name="connsiteY1" fmla="*/ 1162050 h 1638300"/>
              <a:gd name="connsiteX2" fmla="*/ 123825 w 4733925"/>
              <a:gd name="connsiteY2" fmla="*/ 1381125 h 1638300"/>
              <a:gd name="connsiteX3" fmla="*/ 323850 w 4733925"/>
              <a:gd name="connsiteY3" fmla="*/ 1533525 h 1638300"/>
              <a:gd name="connsiteX4" fmla="*/ 571500 w 4733925"/>
              <a:gd name="connsiteY4" fmla="*/ 1638300 h 1638300"/>
              <a:gd name="connsiteX5" fmla="*/ 885825 w 4733925"/>
              <a:gd name="connsiteY5" fmla="*/ 1609725 h 1638300"/>
              <a:gd name="connsiteX6" fmla="*/ 1152525 w 4733925"/>
              <a:gd name="connsiteY6" fmla="*/ 1504950 h 1638300"/>
              <a:gd name="connsiteX7" fmla="*/ 1419225 w 4733925"/>
              <a:gd name="connsiteY7" fmla="*/ 1371600 h 1638300"/>
              <a:gd name="connsiteX8" fmla="*/ 1619250 w 4733925"/>
              <a:gd name="connsiteY8" fmla="*/ 1257300 h 1638300"/>
              <a:gd name="connsiteX9" fmla="*/ 1762125 w 4733925"/>
              <a:gd name="connsiteY9" fmla="*/ 1104900 h 1638300"/>
              <a:gd name="connsiteX10" fmla="*/ 1914525 w 4733925"/>
              <a:gd name="connsiteY10" fmla="*/ 1038225 h 1638300"/>
              <a:gd name="connsiteX11" fmla="*/ 2295525 w 4733925"/>
              <a:gd name="connsiteY11" fmla="*/ 1057275 h 1638300"/>
              <a:gd name="connsiteX12" fmla="*/ 2881883 w 4733925"/>
              <a:gd name="connsiteY12" fmla="*/ 992882 h 1638300"/>
              <a:gd name="connsiteX13" fmla="*/ 3095625 w 4733925"/>
              <a:gd name="connsiteY13" fmla="*/ 866775 h 1638300"/>
              <a:gd name="connsiteX14" fmla="*/ 4733925 w 4733925"/>
              <a:gd name="connsiteY14" fmla="*/ 0 h 1638300"/>
              <a:gd name="connsiteX0" fmla="*/ 0 w 4733925"/>
              <a:gd name="connsiteY0" fmla="*/ 809625 h 1638300"/>
              <a:gd name="connsiteX1" fmla="*/ 47625 w 4733925"/>
              <a:gd name="connsiteY1" fmla="*/ 1162050 h 1638300"/>
              <a:gd name="connsiteX2" fmla="*/ 123825 w 4733925"/>
              <a:gd name="connsiteY2" fmla="*/ 1381125 h 1638300"/>
              <a:gd name="connsiteX3" fmla="*/ 323850 w 4733925"/>
              <a:gd name="connsiteY3" fmla="*/ 1533525 h 1638300"/>
              <a:gd name="connsiteX4" fmla="*/ 571500 w 4733925"/>
              <a:gd name="connsiteY4" fmla="*/ 1638300 h 1638300"/>
              <a:gd name="connsiteX5" fmla="*/ 885825 w 4733925"/>
              <a:gd name="connsiteY5" fmla="*/ 1609725 h 1638300"/>
              <a:gd name="connsiteX6" fmla="*/ 1152525 w 4733925"/>
              <a:gd name="connsiteY6" fmla="*/ 1504950 h 1638300"/>
              <a:gd name="connsiteX7" fmla="*/ 1419225 w 4733925"/>
              <a:gd name="connsiteY7" fmla="*/ 1371600 h 1638300"/>
              <a:gd name="connsiteX8" fmla="*/ 1619250 w 4733925"/>
              <a:gd name="connsiteY8" fmla="*/ 1257300 h 1638300"/>
              <a:gd name="connsiteX9" fmla="*/ 1762125 w 4733925"/>
              <a:gd name="connsiteY9" fmla="*/ 1104900 h 1638300"/>
              <a:gd name="connsiteX10" fmla="*/ 1914525 w 4733925"/>
              <a:gd name="connsiteY10" fmla="*/ 1038225 h 1638300"/>
              <a:gd name="connsiteX11" fmla="*/ 2295525 w 4733925"/>
              <a:gd name="connsiteY11" fmla="*/ 1057275 h 1638300"/>
              <a:gd name="connsiteX12" fmla="*/ 2881883 w 4733925"/>
              <a:gd name="connsiteY12" fmla="*/ 992882 h 1638300"/>
              <a:gd name="connsiteX13" fmla="*/ 3095625 w 4733925"/>
              <a:gd name="connsiteY13" fmla="*/ 866775 h 1638300"/>
              <a:gd name="connsiteX14" fmla="*/ 4733925 w 4733925"/>
              <a:gd name="connsiteY14" fmla="*/ 0 h 1638300"/>
              <a:gd name="connsiteX0" fmla="*/ 0 w 4733925"/>
              <a:gd name="connsiteY0" fmla="*/ 809625 h 1638300"/>
              <a:gd name="connsiteX1" fmla="*/ 47625 w 4733925"/>
              <a:gd name="connsiteY1" fmla="*/ 1162050 h 1638300"/>
              <a:gd name="connsiteX2" fmla="*/ 123825 w 4733925"/>
              <a:gd name="connsiteY2" fmla="*/ 1381125 h 1638300"/>
              <a:gd name="connsiteX3" fmla="*/ 323850 w 4733925"/>
              <a:gd name="connsiteY3" fmla="*/ 1533525 h 1638300"/>
              <a:gd name="connsiteX4" fmla="*/ 571500 w 4733925"/>
              <a:gd name="connsiteY4" fmla="*/ 1638300 h 1638300"/>
              <a:gd name="connsiteX5" fmla="*/ 885825 w 4733925"/>
              <a:gd name="connsiteY5" fmla="*/ 1609725 h 1638300"/>
              <a:gd name="connsiteX6" fmla="*/ 1152525 w 4733925"/>
              <a:gd name="connsiteY6" fmla="*/ 1504950 h 1638300"/>
              <a:gd name="connsiteX7" fmla="*/ 1419225 w 4733925"/>
              <a:gd name="connsiteY7" fmla="*/ 1371600 h 1638300"/>
              <a:gd name="connsiteX8" fmla="*/ 1619250 w 4733925"/>
              <a:gd name="connsiteY8" fmla="*/ 1257300 h 1638300"/>
              <a:gd name="connsiteX9" fmla="*/ 1762125 w 4733925"/>
              <a:gd name="connsiteY9" fmla="*/ 1104900 h 1638300"/>
              <a:gd name="connsiteX10" fmla="*/ 1914525 w 4733925"/>
              <a:gd name="connsiteY10" fmla="*/ 1038225 h 1638300"/>
              <a:gd name="connsiteX11" fmla="*/ 2295525 w 4733925"/>
              <a:gd name="connsiteY11" fmla="*/ 1057275 h 1638300"/>
              <a:gd name="connsiteX12" fmla="*/ 2881883 w 4733925"/>
              <a:gd name="connsiteY12" fmla="*/ 992882 h 1638300"/>
              <a:gd name="connsiteX13" fmla="*/ 3095625 w 4733925"/>
              <a:gd name="connsiteY13" fmla="*/ 866775 h 1638300"/>
              <a:gd name="connsiteX14" fmla="*/ 4733925 w 4733925"/>
              <a:gd name="connsiteY14" fmla="*/ 0 h 1638300"/>
              <a:gd name="connsiteX0" fmla="*/ 0 w 4733925"/>
              <a:gd name="connsiteY0" fmla="*/ 809625 h 1638300"/>
              <a:gd name="connsiteX1" fmla="*/ 47625 w 4733925"/>
              <a:gd name="connsiteY1" fmla="*/ 1162050 h 1638300"/>
              <a:gd name="connsiteX2" fmla="*/ 123825 w 4733925"/>
              <a:gd name="connsiteY2" fmla="*/ 1381125 h 1638300"/>
              <a:gd name="connsiteX3" fmla="*/ 323850 w 4733925"/>
              <a:gd name="connsiteY3" fmla="*/ 1533525 h 1638300"/>
              <a:gd name="connsiteX4" fmla="*/ 571500 w 4733925"/>
              <a:gd name="connsiteY4" fmla="*/ 1638300 h 1638300"/>
              <a:gd name="connsiteX5" fmla="*/ 885825 w 4733925"/>
              <a:gd name="connsiteY5" fmla="*/ 1609725 h 1638300"/>
              <a:gd name="connsiteX6" fmla="*/ 1152525 w 4733925"/>
              <a:gd name="connsiteY6" fmla="*/ 1504950 h 1638300"/>
              <a:gd name="connsiteX7" fmla="*/ 1419225 w 4733925"/>
              <a:gd name="connsiteY7" fmla="*/ 1371600 h 1638300"/>
              <a:gd name="connsiteX8" fmla="*/ 1619250 w 4733925"/>
              <a:gd name="connsiteY8" fmla="*/ 1257300 h 1638300"/>
              <a:gd name="connsiteX9" fmla="*/ 1762125 w 4733925"/>
              <a:gd name="connsiteY9" fmla="*/ 1104900 h 1638300"/>
              <a:gd name="connsiteX10" fmla="*/ 1914525 w 4733925"/>
              <a:gd name="connsiteY10" fmla="*/ 1038225 h 1638300"/>
              <a:gd name="connsiteX11" fmla="*/ 2295525 w 4733925"/>
              <a:gd name="connsiteY11" fmla="*/ 1057275 h 1638300"/>
              <a:gd name="connsiteX12" fmla="*/ 2881883 w 4733925"/>
              <a:gd name="connsiteY12" fmla="*/ 992882 h 1638300"/>
              <a:gd name="connsiteX13" fmla="*/ 3095625 w 4733925"/>
              <a:gd name="connsiteY13" fmla="*/ 866775 h 1638300"/>
              <a:gd name="connsiteX14" fmla="*/ 4733925 w 4733925"/>
              <a:gd name="connsiteY14" fmla="*/ 0 h 1638300"/>
              <a:gd name="connsiteX0" fmla="*/ 0 w 4733925"/>
              <a:gd name="connsiteY0" fmla="*/ 809625 h 1638300"/>
              <a:gd name="connsiteX1" fmla="*/ 47625 w 4733925"/>
              <a:gd name="connsiteY1" fmla="*/ 1162050 h 1638300"/>
              <a:gd name="connsiteX2" fmla="*/ 123825 w 4733925"/>
              <a:gd name="connsiteY2" fmla="*/ 1381125 h 1638300"/>
              <a:gd name="connsiteX3" fmla="*/ 323850 w 4733925"/>
              <a:gd name="connsiteY3" fmla="*/ 1533525 h 1638300"/>
              <a:gd name="connsiteX4" fmla="*/ 571500 w 4733925"/>
              <a:gd name="connsiteY4" fmla="*/ 1638300 h 1638300"/>
              <a:gd name="connsiteX5" fmla="*/ 885825 w 4733925"/>
              <a:gd name="connsiteY5" fmla="*/ 1609725 h 1638300"/>
              <a:gd name="connsiteX6" fmla="*/ 1152525 w 4733925"/>
              <a:gd name="connsiteY6" fmla="*/ 1504950 h 1638300"/>
              <a:gd name="connsiteX7" fmla="*/ 1419225 w 4733925"/>
              <a:gd name="connsiteY7" fmla="*/ 1371600 h 1638300"/>
              <a:gd name="connsiteX8" fmla="*/ 1619250 w 4733925"/>
              <a:gd name="connsiteY8" fmla="*/ 1257300 h 1638300"/>
              <a:gd name="connsiteX9" fmla="*/ 1762125 w 4733925"/>
              <a:gd name="connsiteY9" fmla="*/ 1104900 h 1638300"/>
              <a:gd name="connsiteX10" fmla="*/ 1914525 w 4733925"/>
              <a:gd name="connsiteY10" fmla="*/ 1038225 h 1638300"/>
              <a:gd name="connsiteX11" fmla="*/ 2295525 w 4733925"/>
              <a:gd name="connsiteY11" fmla="*/ 1057275 h 1638300"/>
              <a:gd name="connsiteX12" fmla="*/ 2881883 w 4733925"/>
              <a:gd name="connsiteY12" fmla="*/ 992882 h 1638300"/>
              <a:gd name="connsiteX13" fmla="*/ 3095625 w 4733925"/>
              <a:gd name="connsiteY13" fmla="*/ 866775 h 1638300"/>
              <a:gd name="connsiteX14" fmla="*/ 4733925 w 4733925"/>
              <a:gd name="connsiteY14" fmla="*/ 0 h 1638300"/>
              <a:gd name="connsiteX0" fmla="*/ 0 w 4733925"/>
              <a:gd name="connsiteY0" fmla="*/ 809625 h 1638300"/>
              <a:gd name="connsiteX1" fmla="*/ 47625 w 4733925"/>
              <a:gd name="connsiteY1" fmla="*/ 1162050 h 1638300"/>
              <a:gd name="connsiteX2" fmla="*/ 123825 w 4733925"/>
              <a:gd name="connsiteY2" fmla="*/ 1381125 h 1638300"/>
              <a:gd name="connsiteX3" fmla="*/ 323850 w 4733925"/>
              <a:gd name="connsiteY3" fmla="*/ 1533525 h 1638300"/>
              <a:gd name="connsiteX4" fmla="*/ 571500 w 4733925"/>
              <a:gd name="connsiteY4" fmla="*/ 1638300 h 1638300"/>
              <a:gd name="connsiteX5" fmla="*/ 885825 w 4733925"/>
              <a:gd name="connsiteY5" fmla="*/ 1609725 h 1638300"/>
              <a:gd name="connsiteX6" fmla="*/ 1152525 w 4733925"/>
              <a:gd name="connsiteY6" fmla="*/ 1504950 h 1638300"/>
              <a:gd name="connsiteX7" fmla="*/ 1419225 w 4733925"/>
              <a:gd name="connsiteY7" fmla="*/ 1371600 h 1638300"/>
              <a:gd name="connsiteX8" fmla="*/ 1619250 w 4733925"/>
              <a:gd name="connsiteY8" fmla="*/ 1257300 h 1638300"/>
              <a:gd name="connsiteX9" fmla="*/ 1762125 w 4733925"/>
              <a:gd name="connsiteY9" fmla="*/ 1104900 h 1638300"/>
              <a:gd name="connsiteX10" fmla="*/ 1914525 w 4733925"/>
              <a:gd name="connsiteY10" fmla="*/ 1038225 h 1638300"/>
              <a:gd name="connsiteX11" fmla="*/ 2295525 w 4733925"/>
              <a:gd name="connsiteY11" fmla="*/ 1057275 h 1638300"/>
              <a:gd name="connsiteX12" fmla="*/ 2881883 w 4733925"/>
              <a:gd name="connsiteY12" fmla="*/ 992882 h 1638300"/>
              <a:gd name="connsiteX13" fmla="*/ 3095625 w 4733925"/>
              <a:gd name="connsiteY13" fmla="*/ 866775 h 1638300"/>
              <a:gd name="connsiteX14" fmla="*/ 4733925 w 4733925"/>
              <a:gd name="connsiteY14" fmla="*/ 0 h 1638300"/>
              <a:gd name="connsiteX0" fmla="*/ 0 w 4733925"/>
              <a:gd name="connsiteY0" fmla="*/ 809625 h 1638300"/>
              <a:gd name="connsiteX1" fmla="*/ 47625 w 4733925"/>
              <a:gd name="connsiteY1" fmla="*/ 1162050 h 1638300"/>
              <a:gd name="connsiteX2" fmla="*/ 123825 w 4733925"/>
              <a:gd name="connsiteY2" fmla="*/ 1381125 h 1638300"/>
              <a:gd name="connsiteX3" fmla="*/ 323850 w 4733925"/>
              <a:gd name="connsiteY3" fmla="*/ 1533525 h 1638300"/>
              <a:gd name="connsiteX4" fmla="*/ 571500 w 4733925"/>
              <a:gd name="connsiteY4" fmla="*/ 1638300 h 1638300"/>
              <a:gd name="connsiteX5" fmla="*/ 885825 w 4733925"/>
              <a:gd name="connsiteY5" fmla="*/ 1609725 h 1638300"/>
              <a:gd name="connsiteX6" fmla="*/ 1152525 w 4733925"/>
              <a:gd name="connsiteY6" fmla="*/ 1504950 h 1638300"/>
              <a:gd name="connsiteX7" fmla="*/ 1419225 w 4733925"/>
              <a:gd name="connsiteY7" fmla="*/ 1371600 h 1638300"/>
              <a:gd name="connsiteX8" fmla="*/ 1619250 w 4733925"/>
              <a:gd name="connsiteY8" fmla="*/ 1257300 h 1638300"/>
              <a:gd name="connsiteX9" fmla="*/ 1762125 w 4733925"/>
              <a:gd name="connsiteY9" fmla="*/ 1104900 h 1638300"/>
              <a:gd name="connsiteX10" fmla="*/ 1914525 w 4733925"/>
              <a:gd name="connsiteY10" fmla="*/ 1038225 h 1638300"/>
              <a:gd name="connsiteX11" fmla="*/ 2295525 w 4733925"/>
              <a:gd name="connsiteY11" fmla="*/ 1057275 h 1638300"/>
              <a:gd name="connsiteX12" fmla="*/ 2881883 w 4733925"/>
              <a:gd name="connsiteY12" fmla="*/ 992882 h 1638300"/>
              <a:gd name="connsiteX13" fmla="*/ 3095625 w 4733925"/>
              <a:gd name="connsiteY13" fmla="*/ 866775 h 1638300"/>
              <a:gd name="connsiteX14" fmla="*/ 4733925 w 4733925"/>
              <a:gd name="connsiteY14" fmla="*/ 0 h 1638300"/>
              <a:gd name="connsiteX0" fmla="*/ 0 w 4733925"/>
              <a:gd name="connsiteY0" fmla="*/ 809625 h 1651000"/>
              <a:gd name="connsiteX1" fmla="*/ 47625 w 4733925"/>
              <a:gd name="connsiteY1" fmla="*/ 1162050 h 1651000"/>
              <a:gd name="connsiteX2" fmla="*/ 123825 w 4733925"/>
              <a:gd name="connsiteY2" fmla="*/ 1381125 h 1651000"/>
              <a:gd name="connsiteX3" fmla="*/ 323850 w 4733925"/>
              <a:gd name="connsiteY3" fmla="*/ 1533525 h 1651000"/>
              <a:gd name="connsiteX4" fmla="*/ 571500 w 4733925"/>
              <a:gd name="connsiteY4" fmla="*/ 1638300 h 1651000"/>
              <a:gd name="connsiteX5" fmla="*/ 885825 w 4733925"/>
              <a:gd name="connsiteY5" fmla="*/ 1609725 h 1651000"/>
              <a:gd name="connsiteX6" fmla="*/ 1152525 w 4733925"/>
              <a:gd name="connsiteY6" fmla="*/ 1504950 h 1651000"/>
              <a:gd name="connsiteX7" fmla="*/ 1419225 w 4733925"/>
              <a:gd name="connsiteY7" fmla="*/ 1371600 h 1651000"/>
              <a:gd name="connsiteX8" fmla="*/ 1619250 w 4733925"/>
              <a:gd name="connsiteY8" fmla="*/ 1257300 h 1651000"/>
              <a:gd name="connsiteX9" fmla="*/ 1762125 w 4733925"/>
              <a:gd name="connsiteY9" fmla="*/ 1104900 h 1651000"/>
              <a:gd name="connsiteX10" fmla="*/ 1914525 w 4733925"/>
              <a:gd name="connsiteY10" fmla="*/ 1038225 h 1651000"/>
              <a:gd name="connsiteX11" fmla="*/ 2295525 w 4733925"/>
              <a:gd name="connsiteY11" fmla="*/ 1057275 h 1651000"/>
              <a:gd name="connsiteX12" fmla="*/ 2881883 w 4733925"/>
              <a:gd name="connsiteY12" fmla="*/ 992882 h 1651000"/>
              <a:gd name="connsiteX13" fmla="*/ 3095625 w 4733925"/>
              <a:gd name="connsiteY13" fmla="*/ 866775 h 1651000"/>
              <a:gd name="connsiteX14" fmla="*/ 4733925 w 4733925"/>
              <a:gd name="connsiteY14" fmla="*/ 0 h 1651000"/>
              <a:gd name="connsiteX0" fmla="*/ 0 w 4733925"/>
              <a:gd name="connsiteY0" fmla="*/ 809625 h 1651000"/>
              <a:gd name="connsiteX1" fmla="*/ 47625 w 4733925"/>
              <a:gd name="connsiteY1" fmla="*/ 1162050 h 1651000"/>
              <a:gd name="connsiteX2" fmla="*/ 123825 w 4733925"/>
              <a:gd name="connsiteY2" fmla="*/ 1381125 h 1651000"/>
              <a:gd name="connsiteX3" fmla="*/ 323850 w 4733925"/>
              <a:gd name="connsiteY3" fmla="*/ 1533525 h 1651000"/>
              <a:gd name="connsiteX4" fmla="*/ 571500 w 4733925"/>
              <a:gd name="connsiteY4" fmla="*/ 1638300 h 1651000"/>
              <a:gd name="connsiteX5" fmla="*/ 885825 w 4733925"/>
              <a:gd name="connsiteY5" fmla="*/ 1609725 h 1651000"/>
              <a:gd name="connsiteX6" fmla="*/ 1152525 w 4733925"/>
              <a:gd name="connsiteY6" fmla="*/ 1504950 h 1651000"/>
              <a:gd name="connsiteX7" fmla="*/ 1419225 w 4733925"/>
              <a:gd name="connsiteY7" fmla="*/ 1371600 h 1651000"/>
              <a:gd name="connsiteX8" fmla="*/ 1619250 w 4733925"/>
              <a:gd name="connsiteY8" fmla="*/ 1257300 h 1651000"/>
              <a:gd name="connsiteX9" fmla="*/ 1762125 w 4733925"/>
              <a:gd name="connsiteY9" fmla="*/ 1104900 h 1651000"/>
              <a:gd name="connsiteX10" fmla="*/ 1914525 w 4733925"/>
              <a:gd name="connsiteY10" fmla="*/ 1038225 h 1651000"/>
              <a:gd name="connsiteX11" fmla="*/ 2295525 w 4733925"/>
              <a:gd name="connsiteY11" fmla="*/ 1057275 h 1651000"/>
              <a:gd name="connsiteX12" fmla="*/ 2881883 w 4733925"/>
              <a:gd name="connsiteY12" fmla="*/ 992882 h 1651000"/>
              <a:gd name="connsiteX13" fmla="*/ 3095625 w 4733925"/>
              <a:gd name="connsiteY13" fmla="*/ 866775 h 1651000"/>
              <a:gd name="connsiteX14" fmla="*/ 4733925 w 4733925"/>
              <a:gd name="connsiteY14" fmla="*/ 0 h 1651000"/>
              <a:gd name="connsiteX0" fmla="*/ 0 w 4733925"/>
              <a:gd name="connsiteY0" fmla="*/ 809625 h 1651000"/>
              <a:gd name="connsiteX1" fmla="*/ 47625 w 4733925"/>
              <a:gd name="connsiteY1" fmla="*/ 1162050 h 1651000"/>
              <a:gd name="connsiteX2" fmla="*/ 123825 w 4733925"/>
              <a:gd name="connsiteY2" fmla="*/ 1381125 h 1651000"/>
              <a:gd name="connsiteX3" fmla="*/ 323850 w 4733925"/>
              <a:gd name="connsiteY3" fmla="*/ 1533525 h 1651000"/>
              <a:gd name="connsiteX4" fmla="*/ 571500 w 4733925"/>
              <a:gd name="connsiteY4" fmla="*/ 1638300 h 1651000"/>
              <a:gd name="connsiteX5" fmla="*/ 885825 w 4733925"/>
              <a:gd name="connsiteY5" fmla="*/ 1609725 h 1651000"/>
              <a:gd name="connsiteX6" fmla="*/ 1152525 w 4733925"/>
              <a:gd name="connsiteY6" fmla="*/ 1504950 h 1651000"/>
              <a:gd name="connsiteX7" fmla="*/ 1419225 w 4733925"/>
              <a:gd name="connsiteY7" fmla="*/ 1371600 h 1651000"/>
              <a:gd name="connsiteX8" fmla="*/ 1619250 w 4733925"/>
              <a:gd name="connsiteY8" fmla="*/ 1257300 h 1651000"/>
              <a:gd name="connsiteX9" fmla="*/ 1762125 w 4733925"/>
              <a:gd name="connsiteY9" fmla="*/ 1104900 h 1651000"/>
              <a:gd name="connsiteX10" fmla="*/ 1914525 w 4733925"/>
              <a:gd name="connsiteY10" fmla="*/ 1038225 h 1651000"/>
              <a:gd name="connsiteX11" fmla="*/ 2295525 w 4733925"/>
              <a:gd name="connsiteY11" fmla="*/ 1057275 h 1651000"/>
              <a:gd name="connsiteX12" fmla="*/ 2881883 w 4733925"/>
              <a:gd name="connsiteY12" fmla="*/ 992882 h 1651000"/>
              <a:gd name="connsiteX13" fmla="*/ 3095625 w 4733925"/>
              <a:gd name="connsiteY13" fmla="*/ 866775 h 1651000"/>
              <a:gd name="connsiteX14" fmla="*/ 4733925 w 4733925"/>
              <a:gd name="connsiteY14" fmla="*/ 0 h 1651000"/>
              <a:gd name="connsiteX0" fmla="*/ 0 w 4733925"/>
              <a:gd name="connsiteY0" fmla="*/ 809625 h 1651000"/>
              <a:gd name="connsiteX1" fmla="*/ 47625 w 4733925"/>
              <a:gd name="connsiteY1" fmla="*/ 1162050 h 1651000"/>
              <a:gd name="connsiteX2" fmla="*/ 123825 w 4733925"/>
              <a:gd name="connsiteY2" fmla="*/ 1381125 h 1651000"/>
              <a:gd name="connsiteX3" fmla="*/ 323850 w 4733925"/>
              <a:gd name="connsiteY3" fmla="*/ 1533525 h 1651000"/>
              <a:gd name="connsiteX4" fmla="*/ 571500 w 4733925"/>
              <a:gd name="connsiteY4" fmla="*/ 1638300 h 1651000"/>
              <a:gd name="connsiteX5" fmla="*/ 885825 w 4733925"/>
              <a:gd name="connsiteY5" fmla="*/ 1609725 h 1651000"/>
              <a:gd name="connsiteX6" fmla="*/ 1152525 w 4733925"/>
              <a:gd name="connsiteY6" fmla="*/ 1504950 h 1651000"/>
              <a:gd name="connsiteX7" fmla="*/ 1419225 w 4733925"/>
              <a:gd name="connsiteY7" fmla="*/ 1371600 h 1651000"/>
              <a:gd name="connsiteX8" fmla="*/ 1619250 w 4733925"/>
              <a:gd name="connsiteY8" fmla="*/ 1257300 h 1651000"/>
              <a:gd name="connsiteX9" fmla="*/ 1762125 w 4733925"/>
              <a:gd name="connsiteY9" fmla="*/ 1104900 h 1651000"/>
              <a:gd name="connsiteX10" fmla="*/ 1914525 w 4733925"/>
              <a:gd name="connsiteY10" fmla="*/ 1038225 h 1651000"/>
              <a:gd name="connsiteX11" fmla="*/ 2295525 w 4733925"/>
              <a:gd name="connsiteY11" fmla="*/ 1057275 h 1651000"/>
              <a:gd name="connsiteX12" fmla="*/ 2881883 w 4733925"/>
              <a:gd name="connsiteY12" fmla="*/ 992882 h 1651000"/>
              <a:gd name="connsiteX13" fmla="*/ 3095625 w 4733925"/>
              <a:gd name="connsiteY13" fmla="*/ 866775 h 1651000"/>
              <a:gd name="connsiteX14" fmla="*/ 4733925 w 4733925"/>
              <a:gd name="connsiteY14" fmla="*/ 0 h 1651000"/>
              <a:gd name="connsiteX0" fmla="*/ 0 w 4733925"/>
              <a:gd name="connsiteY0" fmla="*/ 809625 h 1651000"/>
              <a:gd name="connsiteX1" fmla="*/ 47625 w 4733925"/>
              <a:gd name="connsiteY1" fmla="*/ 1162050 h 1651000"/>
              <a:gd name="connsiteX2" fmla="*/ 123825 w 4733925"/>
              <a:gd name="connsiteY2" fmla="*/ 1381125 h 1651000"/>
              <a:gd name="connsiteX3" fmla="*/ 323850 w 4733925"/>
              <a:gd name="connsiteY3" fmla="*/ 1533525 h 1651000"/>
              <a:gd name="connsiteX4" fmla="*/ 571500 w 4733925"/>
              <a:gd name="connsiteY4" fmla="*/ 1638300 h 1651000"/>
              <a:gd name="connsiteX5" fmla="*/ 885825 w 4733925"/>
              <a:gd name="connsiteY5" fmla="*/ 1609725 h 1651000"/>
              <a:gd name="connsiteX6" fmla="*/ 1152525 w 4733925"/>
              <a:gd name="connsiteY6" fmla="*/ 1504950 h 1651000"/>
              <a:gd name="connsiteX7" fmla="*/ 1419225 w 4733925"/>
              <a:gd name="connsiteY7" fmla="*/ 1371600 h 1651000"/>
              <a:gd name="connsiteX8" fmla="*/ 1619250 w 4733925"/>
              <a:gd name="connsiteY8" fmla="*/ 1257300 h 1651000"/>
              <a:gd name="connsiteX9" fmla="*/ 1762125 w 4733925"/>
              <a:gd name="connsiteY9" fmla="*/ 1104900 h 1651000"/>
              <a:gd name="connsiteX10" fmla="*/ 1914525 w 4733925"/>
              <a:gd name="connsiteY10" fmla="*/ 1038225 h 1651000"/>
              <a:gd name="connsiteX11" fmla="*/ 2295525 w 4733925"/>
              <a:gd name="connsiteY11" fmla="*/ 1057275 h 1651000"/>
              <a:gd name="connsiteX12" fmla="*/ 2881883 w 4733925"/>
              <a:gd name="connsiteY12" fmla="*/ 992882 h 1651000"/>
              <a:gd name="connsiteX13" fmla="*/ 3095625 w 4733925"/>
              <a:gd name="connsiteY13" fmla="*/ 866775 h 1651000"/>
              <a:gd name="connsiteX14" fmla="*/ 4733925 w 4733925"/>
              <a:gd name="connsiteY14" fmla="*/ 0 h 1651000"/>
              <a:gd name="connsiteX0" fmla="*/ 0 w 4733925"/>
              <a:gd name="connsiteY0" fmla="*/ 809625 h 1651000"/>
              <a:gd name="connsiteX1" fmla="*/ 47625 w 4733925"/>
              <a:gd name="connsiteY1" fmla="*/ 1162050 h 1651000"/>
              <a:gd name="connsiteX2" fmla="*/ 123825 w 4733925"/>
              <a:gd name="connsiteY2" fmla="*/ 1381125 h 1651000"/>
              <a:gd name="connsiteX3" fmla="*/ 323850 w 4733925"/>
              <a:gd name="connsiteY3" fmla="*/ 1533525 h 1651000"/>
              <a:gd name="connsiteX4" fmla="*/ 571500 w 4733925"/>
              <a:gd name="connsiteY4" fmla="*/ 1638300 h 1651000"/>
              <a:gd name="connsiteX5" fmla="*/ 885825 w 4733925"/>
              <a:gd name="connsiteY5" fmla="*/ 1609725 h 1651000"/>
              <a:gd name="connsiteX6" fmla="*/ 1152525 w 4733925"/>
              <a:gd name="connsiteY6" fmla="*/ 1504950 h 1651000"/>
              <a:gd name="connsiteX7" fmla="*/ 1419225 w 4733925"/>
              <a:gd name="connsiteY7" fmla="*/ 1371600 h 1651000"/>
              <a:gd name="connsiteX8" fmla="*/ 1619250 w 4733925"/>
              <a:gd name="connsiteY8" fmla="*/ 1257300 h 1651000"/>
              <a:gd name="connsiteX9" fmla="*/ 1762125 w 4733925"/>
              <a:gd name="connsiteY9" fmla="*/ 1104900 h 1651000"/>
              <a:gd name="connsiteX10" fmla="*/ 1914525 w 4733925"/>
              <a:gd name="connsiteY10" fmla="*/ 1038225 h 1651000"/>
              <a:gd name="connsiteX11" fmla="*/ 2295525 w 4733925"/>
              <a:gd name="connsiteY11" fmla="*/ 1057275 h 1651000"/>
              <a:gd name="connsiteX12" fmla="*/ 2881883 w 4733925"/>
              <a:gd name="connsiteY12" fmla="*/ 992882 h 1651000"/>
              <a:gd name="connsiteX13" fmla="*/ 3095625 w 4733925"/>
              <a:gd name="connsiteY13" fmla="*/ 866775 h 1651000"/>
              <a:gd name="connsiteX14" fmla="*/ 4733925 w 4733925"/>
              <a:gd name="connsiteY14" fmla="*/ 0 h 1651000"/>
              <a:gd name="connsiteX0" fmla="*/ 0 w 4733925"/>
              <a:gd name="connsiteY0" fmla="*/ 809625 h 1651000"/>
              <a:gd name="connsiteX1" fmla="*/ 47625 w 4733925"/>
              <a:gd name="connsiteY1" fmla="*/ 1162050 h 1651000"/>
              <a:gd name="connsiteX2" fmla="*/ 123825 w 4733925"/>
              <a:gd name="connsiteY2" fmla="*/ 1381125 h 1651000"/>
              <a:gd name="connsiteX3" fmla="*/ 323850 w 4733925"/>
              <a:gd name="connsiteY3" fmla="*/ 1533525 h 1651000"/>
              <a:gd name="connsiteX4" fmla="*/ 571500 w 4733925"/>
              <a:gd name="connsiteY4" fmla="*/ 1638300 h 1651000"/>
              <a:gd name="connsiteX5" fmla="*/ 885825 w 4733925"/>
              <a:gd name="connsiteY5" fmla="*/ 1609725 h 1651000"/>
              <a:gd name="connsiteX6" fmla="*/ 1152525 w 4733925"/>
              <a:gd name="connsiteY6" fmla="*/ 1504950 h 1651000"/>
              <a:gd name="connsiteX7" fmla="*/ 1419225 w 4733925"/>
              <a:gd name="connsiteY7" fmla="*/ 1371600 h 1651000"/>
              <a:gd name="connsiteX8" fmla="*/ 1619250 w 4733925"/>
              <a:gd name="connsiteY8" fmla="*/ 1257300 h 1651000"/>
              <a:gd name="connsiteX9" fmla="*/ 1762125 w 4733925"/>
              <a:gd name="connsiteY9" fmla="*/ 1104900 h 1651000"/>
              <a:gd name="connsiteX10" fmla="*/ 1914525 w 4733925"/>
              <a:gd name="connsiteY10" fmla="*/ 1038225 h 1651000"/>
              <a:gd name="connsiteX11" fmla="*/ 2295525 w 4733925"/>
              <a:gd name="connsiteY11" fmla="*/ 1057275 h 1651000"/>
              <a:gd name="connsiteX12" fmla="*/ 3095625 w 4733925"/>
              <a:gd name="connsiteY12" fmla="*/ 866775 h 1651000"/>
              <a:gd name="connsiteX13" fmla="*/ 4733925 w 4733925"/>
              <a:gd name="connsiteY13" fmla="*/ 0 h 165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733925" h="1651000">
                <a:moveTo>
                  <a:pt x="0" y="809625"/>
                </a:moveTo>
                <a:cubicBezTo>
                  <a:pt x="15875" y="927100"/>
                  <a:pt x="26988" y="1066800"/>
                  <a:pt x="47625" y="1162050"/>
                </a:cubicBezTo>
                <a:cubicBezTo>
                  <a:pt x="68263" y="1257300"/>
                  <a:pt x="77788" y="1319213"/>
                  <a:pt x="123825" y="1381125"/>
                </a:cubicBezTo>
                <a:cubicBezTo>
                  <a:pt x="169862" y="1443037"/>
                  <a:pt x="249238" y="1490663"/>
                  <a:pt x="323850" y="1533525"/>
                </a:cubicBezTo>
                <a:cubicBezTo>
                  <a:pt x="398462" y="1576387"/>
                  <a:pt x="477838" y="1625600"/>
                  <a:pt x="571500" y="1638300"/>
                </a:cubicBezTo>
                <a:cubicBezTo>
                  <a:pt x="665162" y="1651000"/>
                  <a:pt x="788987" y="1631950"/>
                  <a:pt x="885825" y="1609725"/>
                </a:cubicBezTo>
                <a:cubicBezTo>
                  <a:pt x="982663" y="1587500"/>
                  <a:pt x="1063625" y="1544637"/>
                  <a:pt x="1152525" y="1504950"/>
                </a:cubicBezTo>
                <a:cubicBezTo>
                  <a:pt x="1241425" y="1465263"/>
                  <a:pt x="1341438" y="1412875"/>
                  <a:pt x="1419225" y="1371600"/>
                </a:cubicBezTo>
                <a:cubicBezTo>
                  <a:pt x="1497012" y="1330325"/>
                  <a:pt x="1562100" y="1301750"/>
                  <a:pt x="1619250" y="1257300"/>
                </a:cubicBezTo>
                <a:cubicBezTo>
                  <a:pt x="1676400" y="1212850"/>
                  <a:pt x="1712912" y="1141412"/>
                  <a:pt x="1762125" y="1104900"/>
                </a:cubicBezTo>
                <a:cubicBezTo>
                  <a:pt x="1811338" y="1068388"/>
                  <a:pt x="1825625" y="1046162"/>
                  <a:pt x="1914525" y="1038225"/>
                </a:cubicBezTo>
                <a:cubicBezTo>
                  <a:pt x="2003425" y="1030288"/>
                  <a:pt x="2098675" y="1085850"/>
                  <a:pt x="2295525" y="1057275"/>
                </a:cubicBezTo>
                <a:cubicBezTo>
                  <a:pt x="2492375" y="1028700"/>
                  <a:pt x="2689225" y="1042988"/>
                  <a:pt x="3095625" y="866775"/>
                </a:cubicBezTo>
                <a:lnTo>
                  <a:pt x="4733925" y="0"/>
                </a:lnTo>
              </a:path>
            </a:pathLst>
          </a:custGeom>
          <a:ln w="38100">
            <a:solidFill>
              <a:schemeClr val="bg1">
                <a:lumMod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pt-BR">
              <a:solidFill>
                <a:prstClr val="black"/>
              </a:solidFill>
            </a:endParaRPr>
          </a:p>
        </p:txBody>
      </p:sp>
      <p:sp>
        <p:nvSpPr>
          <p:cNvPr id="35" name="Retângulo 34"/>
          <p:cNvSpPr/>
          <p:nvPr/>
        </p:nvSpPr>
        <p:spPr>
          <a:xfrm>
            <a:off x="6343650" y="5137150"/>
            <a:ext cx="649288" cy="984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>
              <a:solidFill>
                <a:prstClr val="white"/>
              </a:solidFill>
            </a:endParaRPr>
          </a:p>
        </p:txBody>
      </p:sp>
      <p:sp>
        <p:nvSpPr>
          <p:cNvPr id="36" name="CaixaDeTexto 35"/>
          <p:cNvSpPr txBox="1"/>
          <p:nvPr/>
        </p:nvSpPr>
        <p:spPr>
          <a:xfrm rot="16200000">
            <a:off x="-384175" y="3313113"/>
            <a:ext cx="2598737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BR" sz="1600" b="1" cap="small" dirty="0">
                <a:solidFill>
                  <a:prstClr val="black"/>
                </a:solidFill>
                <a:latin typeface="+mn-lt"/>
                <a:cs typeface="Arial" charset="0"/>
              </a:rPr>
              <a:t>Demanda de serviços</a:t>
            </a:r>
          </a:p>
        </p:txBody>
      </p:sp>
      <p:sp>
        <p:nvSpPr>
          <p:cNvPr id="37" name="CaixaDeTexto 4"/>
          <p:cNvSpPr txBox="1">
            <a:spLocks noChangeArrowheads="1"/>
          </p:cNvSpPr>
          <p:nvPr/>
        </p:nvSpPr>
        <p:spPr bwMode="auto">
          <a:xfrm>
            <a:off x="1193800" y="5181600"/>
            <a:ext cx="62785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>
                <a:solidFill>
                  <a:srgbClr val="000000"/>
                </a:solidFill>
              </a:rPr>
              <a:t>0           10             20             30             40           50            60         70 </a:t>
            </a:r>
          </a:p>
        </p:txBody>
      </p:sp>
      <p:sp>
        <p:nvSpPr>
          <p:cNvPr id="38" name="Forma livre 37"/>
          <p:cNvSpPr/>
          <p:nvPr/>
        </p:nvSpPr>
        <p:spPr>
          <a:xfrm>
            <a:off x="1146175" y="1844675"/>
            <a:ext cx="6381750" cy="3287713"/>
          </a:xfrm>
          <a:custGeom>
            <a:avLst/>
            <a:gdLst>
              <a:gd name="connsiteX0" fmla="*/ 0 w 4953000"/>
              <a:gd name="connsiteY0" fmla="*/ 0 h 2400300"/>
              <a:gd name="connsiteX1" fmla="*/ 0 w 4953000"/>
              <a:gd name="connsiteY1" fmla="*/ 2390775 h 2400300"/>
              <a:gd name="connsiteX2" fmla="*/ 4953000 w 4953000"/>
              <a:gd name="connsiteY2" fmla="*/ 2400300 h 2400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953000" h="2400300">
                <a:moveTo>
                  <a:pt x="0" y="0"/>
                </a:moveTo>
                <a:lnTo>
                  <a:pt x="0" y="2390775"/>
                </a:lnTo>
                <a:lnTo>
                  <a:pt x="4953000" y="2400300"/>
                </a:lnTo>
              </a:path>
            </a:pathLst>
          </a:cu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pt-BR">
              <a:solidFill>
                <a:prstClr val="black"/>
              </a:solidFill>
            </a:endParaRPr>
          </a:p>
        </p:txBody>
      </p:sp>
      <p:sp>
        <p:nvSpPr>
          <p:cNvPr id="39" name="Retângulo 3"/>
          <p:cNvSpPr>
            <a:spLocks noChangeArrowheads="1"/>
          </p:cNvSpPr>
          <p:nvPr/>
        </p:nvSpPr>
        <p:spPr bwMode="auto">
          <a:xfrm>
            <a:off x="558800" y="5894388"/>
            <a:ext cx="858520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1000" b="1" dirty="0">
                <a:solidFill>
                  <a:srgbClr val="000000"/>
                </a:solidFill>
              </a:rPr>
              <a:t>Fonte: </a:t>
            </a:r>
            <a:r>
              <a:rPr lang="pt-BR" sz="1000" dirty="0">
                <a:solidFill>
                  <a:srgbClr val="000000"/>
                </a:solidFill>
              </a:rPr>
              <a:t>Obtida por derivação da pirâmide etária; Adaptado de Corsa e Oakley apud Rogers, 1982 In: FERREIRA; Frederico P. M, Op. </a:t>
            </a:r>
            <a:r>
              <a:rPr lang="pt-BR" sz="1000" dirty="0" err="1">
                <a:solidFill>
                  <a:srgbClr val="000000"/>
                </a:solidFill>
              </a:rPr>
              <a:t>Cit</a:t>
            </a:r>
            <a:r>
              <a:rPr lang="pt-BR" sz="1000" dirty="0">
                <a:solidFill>
                  <a:srgbClr val="000000"/>
                </a:solidFill>
              </a:rPr>
              <a:t>, 2007.</a:t>
            </a:r>
          </a:p>
        </p:txBody>
      </p:sp>
    </p:spTree>
    <p:extLst>
      <p:ext uri="{BB962C8B-B14F-4D97-AF65-F5344CB8AC3E}">
        <p14:creationId xmlns:p14="http://schemas.microsoft.com/office/powerpoint/2010/main" val="25204797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2"/>
          <a:srcRect l="14433" t="13750" r="40037" b="7853"/>
          <a:stretch/>
        </p:blipFill>
        <p:spPr>
          <a:xfrm>
            <a:off x="43543" y="1799772"/>
            <a:ext cx="4936502" cy="4779057"/>
          </a:xfrm>
          <a:prstGeom prst="rect">
            <a:avLst/>
          </a:prstGeom>
        </p:spPr>
      </p:pic>
      <p:grpSp>
        <p:nvGrpSpPr>
          <p:cNvPr id="2" name="Grupo 1"/>
          <p:cNvGrpSpPr/>
          <p:nvPr/>
        </p:nvGrpSpPr>
        <p:grpSpPr>
          <a:xfrm>
            <a:off x="87086" y="836712"/>
            <a:ext cx="3236686" cy="792088"/>
            <a:chOff x="116114" y="260648"/>
            <a:chExt cx="3236686" cy="792088"/>
          </a:xfrm>
        </p:grpSpPr>
        <p:sp>
          <p:nvSpPr>
            <p:cNvPr id="10" name="Retângulo de cantos arredondados 9"/>
            <p:cNvSpPr/>
            <p:nvPr/>
          </p:nvSpPr>
          <p:spPr>
            <a:xfrm>
              <a:off x="116114" y="260648"/>
              <a:ext cx="3236686" cy="792088"/>
            </a:xfrm>
            <a:prstGeom prst="roundRect">
              <a:avLst>
                <a:gd name="adj" fmla="val 3439"/>
              </a:avLst>
            </a:prstGeom>
            <a:solidFill>
              <a:schemeClr val="bg1"/>
            </a:solidFill>
            <a:ln w="9525">
              <a:solidFill>
                <a:schemeClr val="bg1">
                  <a:lumMod val="8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prstClr val="white"/>
                </a:solidFill>
              </a:endParaRPr>
            </a:p>
          </p:txBody>
        </p:sp>
        <p:pic>
          <p:nvPicPr>
            <p:cNvPr id="5" name="Imagem 4"/>
            <p:cNvPicPr>
              <a:picLocks noChangeAspect="1"/>
            </p:cNvPicPr>
            <p:nvPr/>
          </p:nvPicPr>
          <p:blipFill rotWithShape="1">
            <a:blip r:embed="rId3"/>
            <a:srcRect l="12132" t="17135" r="64777" b="75325"/>
            <a:stretch/>
          </p:blipFill>
          <p:spPr>
            <a:xfrm>
              <a:off x="251520" y="404664"/>
              <a:ext cx="3004457" cy="551543"/>
            </a:xfrm>
            <a:prstGeom prst="rect">
              <a:avLst/>
            </a:prstGeom>
          </p:spPr>
        </p:pic>
      </p:grpSp>
      <p:graphicFrame>
        <p:nvGraphicFramePr>
          <p:cNvPr id="6" name="Tabela 5"/>
          <p:cNvGraphicFramePr>
            <a:graphicFrameLocks noGrp="1"/>
          </p:cNvGraphicFramePr>
          <p:nvPr>
            <p:extLst/>
          </p:nvPr>
        </p:nvGraphicFramePr>
        <p:xfrm>
          <a:off x="4932040" y="2420892"/>
          <a:ext cx="4104456" cy="4159194"/>
        </p:xfrm>
        <a:graphic>
          <a:graphicData uri="http://schemas.openxmlformats.org/drawingml/2006/table">
            <a:tbl>
              <a:tblPr/>
              <a:tblGrid>
                <a:gridCol w="885275"/>
                <a:gridCol w="2172946"/>
                <a:gridCol w="1046235"/>
              </a:tblGrid>
              <a:tr h="65361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Ranking  Final</a:t>
                      </a:r>
                      <a:endParaRPr lang="pt-BR" sz="1200" b="1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590A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200" b="1" i="0" u="none" strike="noStrike" kern="1200" dirty="0" smtClean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+mn-cs"/>
                        </a:rPr>
                        <a:t>Município</a:t>
                      </a:r>
                    </a:p>
                  </a:txBody>
                  <a:tcPr marL="36010" marR="90026" marT="1079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590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População</a:t>
                      </a:r>
                      <a:r>
                        <a:rPr lang="pt-BR" sz="1200" b="1" i="0" u="none" strike="noStrike" baseline="0" dirty="0" smtClean="0">
                          <a:solidFill>
                            <a:schemeClr val="bg1"/>
                          </a:solidFill>
                          <a:latin typeface="Calibri"/>
                        </a:rPr>
                        <a:t> 2012</a:t>
                      </a:r>
                      <a:endParaRPr lang="pt-BR" sz="1200" b="1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7" marR="9527" marT="952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590A9"/>
                    </a:solidFill>
                  </a:tcPr>
                </a:tc>
              </a:tr>
              <a:tr h="35253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 smtClean="0">
                          <a:latin typeface="Calibri"/>
                        </a:rPr>
                        <a:t>1 </a:t>
                      </a:r>
                      <a:endParaRPr lang="pt-BR" sz="1100" b="0" i="0" u="none" strike="noStrike" dirty="0"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200" b="0" i="0" u="none" strike="noStrike" kern="1200" dirty="0">
                          <a:solidFill>
                            <a:srgbClr val="000000"/>
                          </a:solidFill>
                          <a:latin typeface="Calibri"/>
                        </a:rPr>
                        <a:t>Jundiaí - SP</a:t>
                      </a:r>
                      <a:endParaRPr lang="pt-BR" sz="2000" b="0" i="0" u="none" strike="noStrike" dirty="0">
                        <a:latin typeface="Arial"/>
                      </a:endParaRPr>
                    </a:p>
                  </a:txBody>
                  <a:tcPr marL="72021" marR="90026" marT="10798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377.183 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5253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 smtClean="0">
                          <a:latin typeface="Calibri"/>
                        </a:rPr>
                        <a:t>2 </a:t>
                      </a:r>
                      <a:endParaRPr lang="pt-BR" sz="1100" b="0" i="0" u="none" strike="noStrike" dirty="0"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200" b="0" i="0" u="none" strike="noStrike" kern="1200" dirty="0">
                          <a:solidFill>
                            <a:srgbClr val="000000"/>
                          </a:solidFill>
                          <a:latin typeface="Calibri"/>
                        </a:rPr>
                        <a:t>Curitiba - PR</a:t>
                      </a:r>
                      <a:endParaRPr lang="pt-BR" sz="2000" b="0" i="0" u="none" strike="noStrike" dirty="0">
                        <a:latin typeface="Arial"/>
                      </a:endParaRPr>
                    </a:p>
                  </a:txBody>
                  <a:tcPr marL="72021" marR="90026" marT="10798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1.776.761 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5253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 smtClean="0">
                          <a:latin typeface="Calibri"/>
                        </a:rPr>
                        <a:t>3 </a:t>
                      </a:r>
                      <a:endParaRPr lang="pt-BR" sz="1100" b="0" i="0" u="none" strike="noStrike" dirty="0"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200" b="0" i="0" u="none" strike="noStrike" kern="1200" dirty="0">
                          <a:solidFill>
                            <a:srgbClr val="000000"/>
                          </a:solidFill>
                          <a:latin typeface="Calibri"/>
                        </a:rPr>
                        <a:t>Ribeirão Preto - SP</a:t>
                      </a:r>
                      <a:endParaRPr lang="pt-BR" sz="2000" b="0" i="0" u="none" strike="noStrike" dirty="0">
                        <a:latin typeface="Arial"/>
                      </a:endParaRPr>
                    </a:p>
                  </a:txBody>
                  <a:tcPr marL="72021" marR="90026" marT="10798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619.746 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5253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 smtClean="0">
                          <a:latin typeface="Calibri"/>
                        </a:rPr>
                        <a:t>4 </a:t>
                      </a:r>
                      <a:endParaRPr lang="pt-BR" sz="1100" b="0" i="0" u="none" strike="noStrike" dirty="0"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200" b="0" i="0" u="none" strike="noStrike" kern="1200" dirty="0">
                          <a:solidFill>
                            <a:srgbClr val="000000"/>
                          </a:solidFill>
                          <a:latin typeface="Calibri"/>
                        </a:rPr>
                        <a:t>São José do Rio Preto - SP</a:t>
                      </a:r>
                      <a:endParaRPr lang="pt-BR" sz="2000" b="0" i="0" u="none" strike="noStrike" dirty="0">
                        <a:latin typeface="Arial"/>
                      </a:endParaRPr>
                    </a:p>
                  </a:txBody>
                  <a:tcPr marL="72021" marR="90026" marT="10798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415.769 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0607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 smtClean="0">
                          <a:latin typeface="Calibri"/>
                        </a:rPr>
                        <a:t>5 </a:t>
                      </a:r>
                      <a:endParaRPr lang="pt-BR" sz="1100" b="0" i="0" u="none" strike="noStrike" dirty="0"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200" b="0" i="0" u="none" strike="noStrike" kern="1200" dirty="0">
                          <a:solidFill>
                            <a:srgbClr val="000000"/>
                          </a:solidFill>
                          <a:latin typeface="Calibri"/>
                        </a:rPr>
                        <a:t>Piracicaba - SP</a:t>
                      </a:r>
                      <a:endParaRPr lang="pt-BR" sz="2000" b="0" i="0" u="none" strike="noStrike" dirty="0">
                        <a:latin typeface="Arial"/>
                      </a:endParaRPr>
                    </a:p>
                  </a:txBody>
                  <a:tcPr marL="72021" marR="90026" marT="10798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369.919 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5253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 smtClean="0">
                          <a:latin typeface="Calibri"/>
                        </a:rPr>
                        <a:t>6 </a:t>
                      </a:r>
                      <a:endParaRPr lang="pt-BR" sz="1100" b="0" i="0" u="none" strike="noStrike" dirty="0"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200" b="0" i="0" u="none" strike="noStrike" kern="120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Caxias do Sul - RS</a:t>
                      </a:r>
                      <a:endParaRPr lang="pt-BR" sz="2000" b="0" i="0" u="none" strike="noStrike" dirty="0">
                        <a:latin typeface="Arial"/>
                      </a:endParaRPr>
                    </a:p>
                  </a:txBody>
                  <a:tcPr marL="72021" marR="90026" marT="10798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446.911 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7920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 smtClean="0">
                          <a:latin typeface="Calibri"/>
                        </a:rPr>
                        <a:t>7 </a:t>
                      </a:r>
                      <a:endParaRPr lang="pt-BR" sz="1100" b="0" i="0" u="none" strike="noStrike" dirty="0"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200" b="0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São Bernardo do Campo - SP</a:t>
                      </a:r>
                      <a:endParaRPr lang="pt-BR" sz="2000" b="0" i="0" u="none" strike="noStrike" dirty="0">
                        <a:latin typeface="Arial"/>
                      </a:endParaRPr>
                    </a:p>
                  </a:txBody>
                  <a:tcPr marL="72021" marR="90026" marT="10798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774.886 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5253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 smtClean="0">
                          <a:latin typeface="Calibri"/>
                        </a:rPr>
                        <a:t>8 </a:t>
                      </a:r>
                      <a:endParaRPr lang="pt-BR" sz="1100" b="0" i="0" u="none" strike="noStrike" dirty="0"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200" b="0" i="0" u="none" strike="noStrike" kern="1200" dirty="0">
                          <a:solidFill>
                            <a:srgbClr val="000000"/>
                          </a:solidFill>
                          <a:latin typeface="Calibri"/>
                        </a:rPr>
                        <a:t>São José dos Campos - SP</a:t>
                      </a:r>
                      <a:endParaRPr lang="pt-BR" sz="2000" b="0" i="0" u="none" strike="noStrike" dirty="0">
                        <a:latin typeface="Arial"/>
                      </a:endParaRPr>
                    </a:p>
                  </a:txBody>
                  <a:tcPr marL="72021" marR="90026" marT="10798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643.603 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5253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 smtClean="0">
                          <a:latin typeface="Calibri"/>
                        </a:rPr>
                        <a:t>9 </a:t>
                      </a:r>
                      <a:endParaRPr lang="pt-BR" sz="1100" b="0" i="0" u="none" strike="noStrike" dirty="0"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200" b="0" i="0" u="none" strike="noStrike" kern="1200" dirty="0">
                          <a:solidFill>
                            <a:srgbClr val="000000"/>
                          </a:solidFill>
                          <a:latin typeface="Calibri"/>
                        </a:rPr>
                        <a:t>Florianópolis - SC</a:t>
                      </a:r>
                      <a:endParaRPr lang="pt-BR" sz="2000" b="0" i="0" u="none" strike="noStrike" dirty="0">
                        <a:latin typeface="Arial"/>
                      </a:endParaRPr>
                    </a:p>
                  </a:txBody>
                  <a:tcPr marL="72021" marR="90026" marT="10798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433.158 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5253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 smtClean="0">
                          <a:latin typeface="Calibri"/>
                        </a:rPr>
                        <a:t>10</a:t>
                      </a:r>
                      <a:endParaRPr lang="pt-BR" sz="1100" b="0" i="0" u="none" strike="noStrike" dirty="0"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200" b="0" i="0" u="none" strike="noStrike" kern="1200" dirty="0">
                          <a:solidFill>
                            <a:srgbClr val="000000"/>
                          </a:solidFill>
                          <a:latin typeface="Calibri"/>
                        </a:rPr>
                        <a:t>Campinas - SP</a:t>
                      </a:r>
                      <a:endParaRPr lang="pt-BR" sz="2000" b="0" i="0" u="none" strike="noStrike" dirty="0">
                        <a:latin typeface="Arial"/>
                      </a:endParaRPr>
                    </a:p>
                  </a:txBody>
                  <a:tcPr marL="72021" marR="90026" marT="10798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1.098.630 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CaixaDeTexto 6"/>
          <p:cNvSpPr txBox="1"/>
          <p:nvPr/>
        </p:nvSpPr>
        <p:spPr>
          <a:xfrm>
            <a:off x="5364088" y="1700808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8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pt-PT" sz="1800" dirty="0"/>
              <a:t>Ranking </a:t>
            </a:r>
            <a:r>
              <a:rPr lang="pt-PT" sz="1800" dirty="0" err="1"/>
              <a:t>Macroplan</a:t>
            </a:r>
            <a:r>
              <a:rPr lang="pt-PT" sz="1800" dirty="0"/>
              <a:t> das melhores cidades do Brasil</a:t>
            </a: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 rotWithShape="1">
          <a:blip r:embed="rId4" cstate="print">
            <a:duotone>
              <a:prstClr val="black"/>
              <a:srgbClr val="488AA2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45" t="3526" r="68543" b="86532"/>
          <a:stretch/>
        </p:blipFill>
        <p:spPr>
          <a:xfrm>
            <a:off x="4932040" y="1729836"/>
            <a:ext cx="455254" cy="277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307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83523" y="119064"/>
            <a:ext cx="6336358" cy="1202267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pt-BR" dirty="0"/>
              <a:t>Forte expansão da conectividade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>
          <a:prstGeom prst="roundRect">
            <a:avLst/>
          </a:prstGeom>
        </p:spPr>
        <p:txBody>
          <a:bodyPr/>
          <a:lstStyle/>
          <a:p>
            <a:fld id="{6F380222-0616-4110-AF13-6AAB222E9E42}" type="slidenum">
              <a:rPr lang="pt-BR" smtClean="0"/>
              <a:pPr/>
              <a:t>26</a:t>
            </a:fld>
            <a:endParaRPr lang="pt-BR" dirty="0"/>
          </a:p>
        </p:txBody>
      </p:sp>
      <p:sp>
        <p:nvSpPr>
          <p:cNvPr id="6" name="Espaço Reservado para Conteúdo 2"/>
          <p:cNvSpPr txBox="1">
            <a:spLocks/>
          </p:cNvSpPr>
          <p:nvPr/>
        </p:nvSpPr>
        <p:spPr>
          <a:xfrm>
            <a:off x="2248339" y="847961"/>
            <a:ext cx="6336160" cy="554831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/>
          <a:p>
            <a:pPr>
              <a:lnSpc>
                <a:spcPct val="140000"/>
              </a:lnSpc>
              <a:spcBef>
                <a:spcPts val="900"/>
              </a:spcBef>
              <a:spcAft>
                <a:spcPts val="450"/>
              </a:spcAft>
              <a:buClr>
                <a:srgbClr val="0A2E53"/>
              </a:buClr>
              <a:defRPr/>
            </a:pPr>
            <a:endParaRPr lang="pt-BR" sz="825" dirty="0">
              <a:solidFill>
                <a:srgbClr val="000000"/>
              </a:solidFill>
              <a:ea typeface="Times New Roman" charset="0"/>
              <a:cs typeface="Calibri" charset="0"/>
            </a:endParaRPr>
          </a:p>
        </p:txBody>
      </p:sp>
      <p:sp>
        <p:nvSpPr>
          <p:cNvPr id="13" name="Retângulo de cantos arredondados 12"/>
          <p:cNvSpPr/>
          <p:nvPr/>
        </p:nvSpPr>
        <p:spPr>
          <a:xfrm>
            <a:off x="348528" y="1875071"/>
            <a:ext cx="4136190" cy="4034190"/>
          </a:xfrm>
          <a:prstGeom prst="roundRect">
            <a:avLst>
              <a:gd name="adj" fmla="val 3737"/>
            </a:avLst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600">
              <a:solidFill>
                <a:prstClr val="white"/>
              </a:solidFill>
            </a:endParaRPr>
          </a:p>
        </p:txBody>
      </p:sp>
      <p:sp>
        <p:nvSpPr>
          <p:cNvPr id="139" name="Retângulo de cantos arredondados 138"/>
          <p:cNvSpPr/>
          <p:nvPr/>
        </p:nvSpPr>
        <p:spPr>
          <a:xfrm>
            <a:off x="4613155" y="1875071"/>
            <a:ext cx="4136190" cy="4034190"/>
          </a:xfrm>
          <a:prstGeom prst="roundRect">
            <a:avLst>
              <a:gd name="adj" fmla="val 3737"/>
            </a:avLst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600">
              <a:solidFill>
                <a:prstClr val="white"/>
              </a:solidFill>
            </a:endParaRP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416334" y="5208136"/>
            <a:ext cx="3593670" cy="269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r>
              <a:rPr lang="pt-BR" sz="1000" b="1" dirty="0">
                <a:solidFill>
                  <a:srgbClr val="000000"/>
                </a:solidFill>
              </a:rPr>
              <a:t>Fonte: </a:t>
            </a:r>
            <a:r>
              <a:rPr lang="pt-BR" sz="1000" dirty="0">
                <a:solidFill>
                  <a:srgbClr val="000000"/>
                </a:solidFill>
                <a:ea typeface="Calibri" charset="0"/>
                <a:cs typeface="Times New Roman" charset="0"/>
              </a:rPr>
              <a:t>Celulares e banda larga: Anatel e ABTA com Elaboração Teleco. Computadores: Centro de Tecnologia de Informação Aplicada - FGV EAESP</a:t>
            </a:r>
            <a:r>
              <a:rPr lang="pt-BR" sz="1000" dirty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10" name="Retângulo 16"/>
          <p:cNvSpPr/>
          <p:nvPr/>
        </p:nvSpPr>
        <p:spPr>
          <a:xfrm>
            <a:off x="5118420" y="1893701"/>
            <a:ext cx="3425355" cy="586573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  <a:defRPr/>
            </a:pPr>
            <a:r>
              <a:rPr lang="pt-BR" sz="1600" i="1" dirty="0">
                <a:solidFill>
                  <a:prstClr val="white">
                    <a:lumMod val="50000"/>
                  </a:prstClr>
                </a:solidFill>
              </a:rPr>
              <a:t>Projeção de acessos por banda larga - fixos e móveis  (em milhões)</a:t>
            </a:r>
          </a:p>
        </p:txBody>
      </p:sp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4700582" y="5208136"/>
            <a:ext cx="3593670" cy="269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r>
              <a:rPr lang="pt-BR" sz="1000" b="1" dirty="0">
                <a:solidFill>
                  <a:srgbClr val="000000"/>
                </a:solidFill>
              </a:rPr>
              <a:t>Fonte: </a:t>
            </a:r>
            <a:r>
              <a:rPr lang="pt-BR" sz="1000" dirty="0">
                <a:solidFill>
                  <a:srgbClr val="000000"/>
                </a:solidFill>
                <a:ea typeface="Calibri" charset="0"/>
                <a:cs typeface="Times New Roman" charset="0"/>
              </a:rPr>
              <a:t>Celulares e banda larga: Anatel e ABTA com Elaboração Teleco. Computadores: Centro de Tecnologia de Informação Aplicada - FGV EAESP</a:t>
            </a:r>
            <a:r>
              <a:rPr lang="pt-BR" sz="1000" dirty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88" name="Retângulo 87"/>
          <p:cNvSpPr/>
          <p:nvPr/>
        </p:nvSpPr>
        <p:spPr>
          <a:xfrm>
            <a:off x="809731" y="1941326"/>
            <a:ext cx="3539741" cy="576563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  <a:defRPr/>
            </a:pPr>
            <a:r>
              <a:rPr lang="pt-BR" sz="1600" i="1" dirty="0">
                <a:solidFill>
                  <a:prstClr val="white">
                    <a:lumMod val="50000"/>
                  </a:prstClr>
                </a:solidFill>
              </a:rPr>
              <a:t>Massificação das telecomunicações e da conectividade </a:t>
            </a:r>
          </a:p>
          <a:p>
            <a:pPr marL="69056">
              <a:lnSpc>
                <a:spcPct val="120000"/>
              </a:lnSpc>
              <a:defRPr/>
            </a:pPr>
            <a:endParaRPr lang="pt-BR" sz="1600" i="1" cap="small" dirty="0">
              <a:solidFill>
                <a:prstClr val="black"/>
              </a:solidFill>
              <a:ea typeface="Arial" charset="0"/>
              <a:cs typeface="Arial" charset="0"/>
            </a:endParaRPr>
          </a:p>
          <a:p>
            <a:pPr marL="69056">
              <a:lnSpc>
                <a:spcPct val="120000"/>
              </a:lnSpc>
              <a:defRPr/>
            </a:pPr>
            <a:endParaRPr lang="pt-BR" sz="1600" i="1" cap="small" dirty="0">
              <a:solidFill>
                <a:prstClr val="black"/>
              </a:solidFill>
              <a:ea typeface="Arial" charset="0"/>
              <a:cs typeface="Arial" charset="0"/>
            </a:endParaRPr>
          </a:p>
          <a:p>
            <a:pPr marL="69056">
              <a:lnSpc>
                <a:spcPct val="120000"/>
              </a:lnSpc>
              <a:defRPr/>
            </a:pPr>
            <a:endParaRPr lang="pt-BR" sz="1600" i="1" cap="small" dirty="0">
              <a:solidFill>
                <a:prstClr val="black"/>
              </a:solidFill>
              <a:ea typeface="Arial" charset="0"/>
              <a:cs typeface="Arial" charset="0"/>
            </a:endParaRPr>
          </a:p>
          <a:p>
            <a:pPr marL="69056">
              <a:lnSpc>
                <a:spcPct val="120000"/>
              </a:lnSpc>
              <a:defRPr/>
            </a:pPr>
            <a:endParaRPr lang="pt-BR" sz="1600" i="1" cap="small" dirty="0">
              <a:solidFill>
                <a:prstClr val="black"/>
              </a:solidFill>
              <a:ea typeface="Arial" charset="0"/>
              <a:cs typeface="Arial" charset="0"/>
            </a:endParaRPr>
          </a:p>
          <a:p>
            <a:pPr marL="69056">
              <a:lnSpc>
                <a:spcPct val="120000"/>
              </a:lnSpc>
              <a:defRPr/>
            </a:pPr>
            <a:endParaRPr lang="pt-BR" sz="1600" i="1" cap="small" dirty="0">
              <a:solidFill>
                <a:prstClr val="black"/>
              </a:solidFill>
            </a:endParaRPr>
          </a:p>
        </p:txBody>
      </p:sp>
      <p:grpSp>
        <p:nvGrpSpPr>
          <p:cNvPr id="3" name="Grupo 2"/>
          <p:cNvGrpSpPr/>
          <p:nvPr/>
        </p:nvGrpSpPr>
        <p:grpSpPr>
          <a:xfrm>
            <a:off x="484652" y="2905651"/>
            <a:ext cx="3842967" cy="2012727"/>
            <a:chOff x="252063" y="2823699"/>
            <a:chExt cx="4081094" cy="2137444"/>
          </a:xfrm>
        </p:grpSpPr>
        <p:sp>
          <p:nvSpPr>
            <p:cNvPr id="89" name="CaixaDeTexto 66"/>
            <p:cNvSpPr txBox="1">
              <a:spLocks noChangeArrowheads="1"/>
            </p:cNvSpPr>
            <p:nvPr/>
          </p:nvSpPr>
          <p:spPr bwMode="auto">
            <a:xfrm rot="16200000">
              <a:off x="-498990" y="3619745"/>
              <a:ext cx="1747242" cy="245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pt-BR" sz="900" b="1" dirty="0">
                  <a:solidFill>
                    <a:prstClr val="black"/>
                  </a:solidFill>
                </a:rPr>
                <a:t>Quantidade em milhares</a:t>
              </a:r>
            </a:p>
          </p:txBody>
        </p:sp>
        <p:sp>
          <p:nvSpPr>
            <p:cNvPr id="93" name="Freeform 13"/>
            <p:cNvSpPr>
              <a:spLocks/>
            </p:cNvSpPr>
            <p:nvPr/>
          </p:nvSpPr>
          <p:spPr bwMode="auto">
            <a:xfrm>
              <a:off x="1113820" y="2934100"/>
              <a:ext cx="2539107" cy="1508059"/>
            </a:xfrm>
            <a:custGeom>
              <a:avLst/>
              <a:gdLst/>
              <a:ahLst/>
              <a:cxnLst>
                <a:cxn ang="0">
                  <a:pos x="7" y="3490"/>
                </a:cxn>
                <a:cxn ang="0">
                  <a:pos x="791" y="3202"/>
                </a:cxn>
                <a:cxn ang="0">
                  <a:pos x="789" y="3203"/>
                </a:cxn>
                <a:cxn ang="0">
                  <a:pos x="1573" y="2723"/>
                </a:cxn>
                <a:cxn ang="0">
                  <a:pos x="2341" y="2211"/>
                </a:cxn>
                <a:cxn ang="0">
                  <a:pos x="2342" y="2210"/>
                </a:cxn>
                <a:cxn ang="0">
                  <a:pos x="3126" y="1858"/>
                </a:cxn>
                <a:cxn ang="0">
                  <a:pos x="3125" y="1859"/>
                </a:cxn>
                <a:cxn ang="0">
                  <a:pos x="3893" y="1331"/>
                </a:cxn>
                <a:cxn ang="0">
                  <a:pos x="3892" y="1332"/>
                </a:cxn>
                <a:cxn ang="0">
                  <a:pos x="4676" y="596"/>
                </a:cxn>
                <a:cxn ang="0">
                  <a:pos x="5461" y="3"/>
                </a:cxn>
                <a:cxn ang="0">
                  <a:pos x="5472" y="5"/>
                </a:cxn>
                <a:cxn ang="0">
                  <a:pos x="5470" y="16"/>
                </a:cxn>
                <a:cxn ang="0">
                  <a:pos x="4687" y="607"/>
                </a:cxn>
                <a:cxn ang="0">
                  <a:pos x="3903" y="1343"/>
                </a:cxn>
                <a:cxn ang="0">
                  <a:pos x="3902" y="1344"/>
                </a:cxn>
                <a:cxn ang="0">
                  <a:pos x="3134" y="1872"/>
                </a:cxn>
                <a:cxn ang="0">
                  <a:pos x="3133" y="1873"/>
                </a:cxn>
                <a:cxn ang="0">
                  <a:pos x="2349" y="2225"/>
                </a:cxn>
                <a:cxn ang="0">
                  <a:pos x="2350" y="2224"/>
                </a:cxn>
                <a:cxn ang="0">
                  <a:pos x="1582" y="2736"/>
                </a:cxn>
                <a:cxn ang="0">
                  <a:pos x="798" y="3216"/>
                </a:cxn>
                <a:cxn ang="0">
                  <a:pos x="796" y="3217"/>
                </a:cxn>
                <a:cxn ang="0">
                  <a:pos x="12" y="3505"/>
                </a:cxn>
                <a:cxn ang="0">
                  <a:pos x="2" y="3500"/>
                </a:cxn>
                <a:cxn ang="0">
                  <a:pos x="7" y="3490"/>
                </a:cxn>
              </a:cxnLst>
              <a:rect l="0" t="0" r="r" b="b"/>
              <a:pathLst>
                <a:path w="5475" h="3507">
                  <a:moveTo>
                    <a:pt x="7" y="3490"/>
                  </a:moveTo>
                  <a:lnTo>
                    <a:pt x="791" y="3202"/>
                  </a:lnTo>
                  <a:lnTo>
                    <a:pt x="789" y="3203"/>
                  </a:lnTo>
                  <a:lnTo>
                    <a:pt x="1573" y="2723"/>
                  </a:lnTo>
                  <a:lnTo>
                    <a:pt x="2341" y="2211"/>
                  </a:lnTo>
                  <a:cubicBezTo>
                    <a:pt x="2341" y="2211"/>
                    <a:pt x="2342" y="2210"/>
                    <a:pt x="2342" y="2210"/>
                  </a:cubicBezTo>
                  <a:lnTo>
                    <a:pt x="3126" y="1858"/>
                  </a:lnTo>
                  <a:lnTo>
                    <a:pt x="3125" y="1859"/>
                  </a:lnTo>
                  <a:lnTo>
                    <a:pt x="3893" y="1331"/>
                  </a:lnTo>
                  <a:lnTo>
                    <a:pt x="3892" y="1332"/>
                  </a:lnTo>
                  <a:lnTo>
                    <a:pt x="4676" y="596"/>
                  </a:lnTo>
                  <a:lnTo>
                    <a:pt x="5461" y="3"/>
                  </a:lnTo>
                  <a:cubicBezTo>
                    <a:pt x="5464" y="0"/>
                    <a:pt x="5469" y="1"/>
                    <a:pt x="5472" y="5"/>
                  </a:cubicBezTo>
                  <a:cubicBezTo>
                    <a:pt x="5475" y="8"/>
                    <a:pt x="5474" y="13"/>
                    <a:pt x="5470" y="16"/>
                  </a:cubicBezTo>
                  <a:lnTo>
                    <a:pt x="4687" y="607"/>
                  </a:lnTo>
                  <a:lnTo>
                    <a:pt x="3903" y="1343"/>
                  </a:lnTo>
                  <a:cubicBezTo>
                    <a:pt x="3903" y="1344"/>
                    <a:pt x="3902" y="1344"/>
                    <a:pt x="3902" y="1344"/>
                  </a:cubicBezTo>
                  <a:lnTo>
                    <a:pt x="3134" y="1872"/>
                  </a:lnTo>
                  <a:cubicBezTo>
                    <a:pt x="3134" y="1872"/>
                    <a:pt x="3133" y="1873"/>
                    <a:pt x="3133" y="1873"/>
                  </a:cubicBezTo>
                  <a:lnTo>
                    <a:pt x="2349" y="2225"/>
                  </a:lnTo>
                  <a:lnTo>
                    <a:pt x="2350" y="2224"/>
                  </a:lnTo>
                  <a:lnTo>
                    <a:pt x="1582" y="2736"/>
                  </a:lnTo>
                  <a:lnTo>
                    <a:pt x="798" y="3216"/>
                  </a:lnTo>
                  <a:cubicBezTo>
                    <a:pt x="797" y="3217"/>
                    <a:pt x="797" y="3217"/>
                    <a:pt x="796" y="3217"/>
                  </a:cubicBezTo>
                  <a:lnTo>
                    <a:pt x="12" y="3505"/>
                  </a:lnTo>
                  <a:cubicBezTo>
                    <a:pt x="8" y="3507"/>
                    <a:pt x="3" y="3504"/>
                    <a:pt x="2" y="3500"/>
                  </a:cubicBezTo>
                  <a:cubicBezTo>
                    <a:pt x="0" y="3496"/>
                    <a:pt x="3" y="3491"/>
                    <a:pt x="7" y="349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9050" cap="flat">
              <a:solidFill>
                <a:srgbClr val="006666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BR" sz="1600">
                <a:solidFill>
                  <a:prstClr val="black"/>
                </a:solidFill>
              </a:endParaRPr>
            </a:p>
          </p:txBody>
        </p:sp>
        <p:sp>
          <p:nvSpPr>
            <p:cNvPr id="94" name="Freeform 14"/>
            <p:cNvSpPr>
              <a:spLocks/>
            </p:cNvSpPr>
            <p:nvPr/>
          </p:nvSpPr>
          <p:spPr bwMode="auto">
            <a:xfrm>
              <a:off x="1113820" y="4373051"/>
              <a:ext cx="2678858" cy="235182"/>
            </a:xfrm>
            <a:custGeom>
              <a:avLst/>
              <a:gdLst/>
              <a:ahLst/>
              <a:cxnLst>
                <a:cxn ang="0">
                  <a:pos x="8" y="752"/>
                </a:cxn>
                <a:cxn ang="0">
                  <a:pos x="792" y="720"/>
                </a:cxn>
                <a:cxn ang="0">
                  <a:pos x="1576" y="641"/>
                </a:cxn>
                <a:cxn ang="0">
                  <a:pos x="2343" y="529"/>
                </a:cxn>
                <a:cxn ang="0">
                  <a:pos x="3127" y="401"/>
                </a:cxn>
                <a:cxn ang="0">
                  <a:pos x="3895" y="257"/>
                </a:cxn>
                <a:cxn ang="0">
                  <a:pos x="4679" y="97"/>
                </a:cxn>
                <a:cxn ang="0">
                  <a:pos x="5463" y="1"/>
                </a:cxn>
                <a:cxn ang="0">
                  <a:pos x="5472" y="7"/>
                </a:cxn>
                <a:cxn ang="0">
                  <a:pos x="5465" y="16"/>
                </a:cxn>
                <a:cxn ang="0">
                  <a:pos x="4682" y="112"/>
                </a:cxn>
                <a:cxn ang="0">
                  <a:pos x="3898" y="272"/>
                </a:cxn>
                <a:cxn ang="0">
                  <a:pos x="3130" y="416"/>
                </a:cxn>
                <a:cxn ang="0">
                  <a:pos x="2346" y="544"/>
                </a:cxn>
                <a:cxn ang="0">
                  <a:pos x="1577" y="656"/>
                </a:cxn>
                <a:cxn ang="0">
                  <a:pos x="793" y="736"/>
                </a:cxn>
                <a:cxn ang="0">
                  <a:pos x="9" y="768"/>
                </a:cxn>
                <a:cxn ang="0">
                  <a:pos x="0" y="761"/>
                </a:cxn>
                <a:cxn ang="0">
                  <a:pos x="8" y="752"/>
                </a:cxn>
              </a:cxnLst>
              <a:rect l="0" t="0" r="r" b="b"/>
              <a:pathLst>
                <a:path w="5473" h="769">
                  <a:moveTo>
                    <a:pt x="8" y="752"/>
                  </a:moveTo>
                  <a:lnTo>
                    <a:pt x="792" y="720"/>
                  </a:lnTo>
                  <a:lnTo>
                    <a:pt x="1576" y="641"/>
                  </a:lnTo>
                  <a:lnTo>
                    <a:pt x="2343" y="529"/>
                  </a:lnTo>
                  <a:lnTo>
                    <a:pt x="3127" y="401"/>
                  </a:lnTo>
                  <a:lnTo>
                    <a:pt x="3895" y="257"/>
                  </a:lnTo>
                  <a:lnTo>
                    <a:pt x="4679" y="97"/>
                  </a:lnTo>
                  <a:lnTo>
                    <a:pt x="5463" y="1"/>
                  </a:lnTo>
                  <a:cubicBezTo>
                    <a:pt x="5468" y="0"/>
                    <a:pt x="5472" y="3"/>
                    <a:pt x="5472" y="7"/>
                  </a:cubicBezTo>
                  <a:cubicBezTo>
                    <a:pt x="5473" y="12"/>
                    <a:pt x="5470" y="16"/>
                    <a:pt x="5465" y="16"/>
                  </a:cubicBezTo>
                  <a:lnTo>
                    <a:pt x="4682" y="112"/>
                  </a:lnTo>
                  <a:lnTo>
                    <a:pt x="3898" y="272"/>
                  </a:lnTo>
                  <a:lnTo>
                    <a:pt x="3130" y="416"/>
                  </a:lnTo>
                  <a:lnTo>
                    <a:pt x="2346" y="544"/>
                  </a:lnTo>
                  <a:lnTo>
                    <a:pt x="1577" y="656"/>
                  </a:lnTo>
                  <a:lnTo>
                    <a:pt x="793" y="736"/>
                  </a:lnTo>
                  <a:lnTo>
                    <a:pt x="9" y="768"/>
                  </a:lnTo>
                  <a:cubicBezTo>
                    <a:pt x="4" y="769"/>
                    <a:pt x="1" y="765"/>
                    <a:pt x="0" y="761"/>
                  </a:cubicBezTo>
                  <a:cubicBezTo>
                    <a:pt x="0" y="756"/>
                    <a:pt x="4" y="753"/>
                    <a:pt x="8" y="752"/>
                  </a:cubicBezTo>
                  <a:close/>
                </a:path>
              </a:pathLst>
            </a:custGeom>
            <a:solidFill>
              <a:srgbClr val="FAC134"/>
            </a:solidFill>
            <a:ln w="19050" cap="flat">
              <a:solidFill>
                <a:schemeClr val="accent2">
                  <a:lumMod val="75000"/>
                </a:schemeClr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BR" sz="1600">
                <a:solidFill>
                  <a:prstClr val="black"/>
                </a:solidFill>
              </a:endParaRPr>
            </a:p>
          </p:txBody>
        </p:sp>
        <p:sp>
          <p:nvSpPr>
            <p:cNvPr id="95" name="Freeform 15"/>
            <p:cNvSpPr>
              <a:spLocks/>
            </p:cNvSpPr>
            <p:nvPr/>
          </p:nvSpPr>
          <p:spPr bwMode="auto">
            <a:xfrm>
              <a:off x="1113820" y="2934100"/>
              <a:ext cx="2678858" cy="1432892"/>
            </a:xfrm>
            <a:custGeom>
              <a:avLst/>
              <a:gdLst/>
              <a:ahLst/>
              <a:cxnLst>
                <a:cxn ang="0">
                  <a:pos x="7" y="3153"/>
                </a:cxn>
                <a:cxn ang="0">
                  <a:pos x="791" y="2977"/>
                </a:cxn>
                <a:cxn ang="0">
                  <a:pos x="1574" y="2753"/>
                </a:cxn>
                <a:cxn ang="0">
                  <a:pos x="2342" y="2513"/>
                </a:cxn>
                <a:cxn ang="0">
                  <a:pos x="3126" y="2225"/>
                </a:cxn>
                <a:cxn ang="0">
                  <a:pos x="3123" y="2226"/>
                </a:cxn>
                <a:cxn ang="0">
                  <a:pos x="3891" y="1586"/>
                </a:cxn>
                <a:cxn ang="0">
                  <a:pos x="4675" y="723"/>
                </a:cxn>
                <a:cxn ang="0">
                  <a:pos x="5459" y="3"/>
                </a:cxn>
                <a:cxn ang="0">
                  <a:pos x="5470" y="3"/>
                </a:cxn>
                <a:cxn ang="0">
                  <a:pos x="5470" y="14"/>
                </a:cxn>
                <a:cxn ang="0">
                  <a:pos x="4686" y="734"/>
                </a:cxn>
                <a:cxn ang="0">
                  <a:pos x="3902" y="1599"/>
                </a:cxn>
                <a:cxn ang="0">
                  <a:pos x="3134" y="2239"/>
                </a:cxn>
                <a:cxn ang="0">
                  <a:pos x="3131" y="2240"/>
                </a:cxn>
                <a:cxn ang="0">
                  <a:pos x="2347" y="2528"/>
                </a:cxn>
                <a:cxn ang="0">
                  <a:pos x="1579" y="2768"/>
                </a:cxn>
                <a:cxn ang="0">
                  <a:pos x="794" y="2992"/>
                </a:cxn>
                <a:cxn ang="0">
                  <a:pos x="10" y="3168"/>
                </a:cxn>
                <a:cxn ang="0">
                  <a:pos x="1" y="3162"/>
                </a:cxn>
                <a:cxn ang="0">
                  <a:pos x="7" y="3153"/>
                </a:cxn>
              </a:cxnLst>
              <a:rect l="0" t="0" r="r" b="b"/>
              <a:pathLst>
                <a:path w="5473" h="3169">
                  <a:moveTo>
                    <a:pt x="7" y="3153"/>
                  </a:moveTo>
                  <a:lnTo>
                    <a:pt x="791" y="2977"/>
                  </a:lnTo>
                  <a:lnTo>
                    <a:pt x="1574" y="2753"/>
                  </a:lnTo>
                  <a:lnTo>
                    <a:pt x="2342" y="2513"/>
                  </a:lnTo>
                  <a:lnTo>
                    <a:pt x="3126" y="2225"/>
                  </a:lnTo>
                  <a:lnTo>
                    <a:pt x="3123" y="2226"/>
                  </a:lnTo>
                  <a:lnTo>
                    <a:pt x="3891" y="1586"/>
                  </a:lnTo>
                  <a:lnTo>
                    <a:pt x="4675" y="723"/>
                  </a:lnTo>
                  <a:lnTo>
                    <a:pt x="5459" y="3"/>
                  </a:lnTo>
                  <a:cubicBezTo>
                    <a:pt x="5462" y="0"/>
                    <a:pt x="5467" y="0"/>
                    <a:pt x="5470" y="3"/>
                  </a:cubicBezTo>
                  <a:cubicBezTo>
                    <a:pt x="5473" y="6"/>
                    <a:pt x="5473" y="11"/>
                    <a:pt x="5470" y="14"/>
                  </a:cubicBezTo>
                  <a:lnTo>
                    <a:pt x="4686" y="734"/>
                  </a:lnTo>
                  <a:lnTo>
                    <a:pt x="3902" y="1599"/>
                  </a:lnTo>
                  <a:lnTo>
                    <a:pt x="3134" y="2239"/>
                  </a:lnTo>
                  <a:cubicBezTo>
                    <a:pt x="3133" y="2239"/>
                    <a:pt x="3132" y="2240"/>
                    <a:pt x="3131" y="2240"/>
                  </a:cubicBezTo>
                  <a:lnTo>
                    <a:pt x="2347" y="2528"/>
                  </a:lnTo>
                  <a:lnTo>
                    <a:pt x="1579" y="2768"/>
                  </a:lnTo>
                  <a:lnTo>
                    <a:pt x="794" y="2992"/>
                  </a:lnTo>
                  <a:lnTo>
                    <a:pt x="10" y="3168"/>
                  </a:lnTo>
                  <a:cubicBezTo>
                    <a:pt x="6" y="3169"/>
                    <a:pt x="2" y="3167"/>
                    <a:pt x="1" y="3162"/>
                  </a:cubicBezTo>
                  <a:cubicBezTo>
                    <a:pt x="0" y="3158"/>
                    <a:pt x="2" y="3154"/>
                    <a:pt x="7" y="3153"/>
                  </a:cubicBezTo>
                  <a:close/>
                </a:path>
              </a:pathLst>
            </a:custGeom>
            <a:solidFill>
              <a:srgbClr val="C00000"/>
            </a:solidFill>
            <a:ln w="19050" cap="flat">
              <a:solidFill>
                <a:schemeClr val="accent6">
                  <a:lumMod val="75000"/>
                </a:schemeClr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BR" sz="1600">
                <a:solidFill>
                  <a:prstClr val="black"/>
                </a:solidFill>
              </a:endParaRPr>
            </a:p>
          </p:txBody>
        </p:sp>
        <p:sp>
          <p:nvSpPr>
            <p:cNvPr id="96" name="Rectangle 16"/>
            <p:cNvSpPr>
              <a:spLocks noChangeArrowheads="1"/>
            </p:cNvSpPr>
            <p:nvPr/>
          </p:nvSpPr>
          <p:spPr bwMode="auto">
            <a:xfrm>
              <a:off x="3934811" y="4649438"/>
              <a:ext cx="61284" cy="1470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pt-BR" sz="900" dirty="0">
                  <a:solidFill>
                    <a:srgbClr val="000000"/>
                  </a:solidFill>
                  <a:ea typeface="Arial" charset="0"/>
                  <a:cs typeface="Arial" charset="0"/>
                </a:rPr>
                <a:t>0</a:t>
              </a:r>
              <a:endParaRPr lang="pt-BR" sz="1600" dirty="0">
                <a:solidFill>
                  <a:prstClr val="black"/>
                </a:solidFill>
                <a:ea typeface="Arial" charset="0"/>
                <a:cs typeface="Arial" charset="0"/>
              </a:endParaRPr>
            </a:p>
          </p:txBody>
        </p:sp>
        <p:sp>
          <p:nvSpPr>
            <p:cNvPr id="97" name="Rectangle 17"/>
            <p:cNvSpPr>
              <a:spLocks noChangeArrowheads="1"/>
            </p:cNvSpPr>
            <p:nvPr/>
          </p:nvSpPr>
          <p:spPr bwMode="auto">
            <a:xfrm>
              <a:off x="3934811" y="4466865"/>
              <a:ext cx="337062" cy="1470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pt-BR" sz="900">
                  <a:solidFill>
                    <a:srgbClr val="000000"/>
                  </a:solidFill>
                  <a:ea typeface="Arial" charset="0"/>
                  <a:cs typeface="Arial" charset="0"/>
                </a:rPr>
                <a:t>10.000</a:t>
              </a:r>
              <a:endParaRPr lang="pt-BR" sz="1600">
                <a:solidFill>
                  <a:prstClr val="black"/>
                </a:solidFill>
                <a:ea typeface="Arial" charset="0"/>
                <a:cs typeface="Arial" charset="0"/>
              </a:endParaRPr>
            </a:p>
          </p:txBody>
        </p:sp>
        <p:sp>
          <p:nvSpPr>
            <p:cNvPr id="98" name="Rectangle 18"/>
            <p:cNvSpPr>
              <a:spLocks noChangeArrowheads="1"/>
            </p:cNvSpPr>
            <p:nvPr/>
          </p:nvSpPr>
          <p:spPr bwMode="auto">
            <a:xfrm>
              <a:off x="3934811" y="4284291"/>
              <a:ext cx="337062" cy="1470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pt-BR" sz="900">
                  <a:solidFill>
                    <a:srgbClr val="000000"/>
                  </a:solidFill>
                  <a:ea typeface="Arial" charset="0"/>
                  <a:cs typeface="Arial" charset="0"/>
                </a:rPr>
                <a:t>20.000</a:t>
              </a:r>
              <a:endParaRPr lang="pt-BR" sz="1600">
                <a:solidFill>
                  <a:prstClr val="black"/>
                </a:solidFill>
                <a:ea typeface="Arial" charset="0"/>
                <a:cs typeface="Arial" charset="0"/>
              </a:endParaRPr>
            </a:p>
          </p:txBody>
        </p:sp>
        <p:sp>
          <p:nvSpPr>
            <p:cNvPr id="99" name="Rectangle 19"/>
            <p:cNvSpPr>
              <a:spLocks noChangeArrowheads="1"/>
            </p:cNvSpPr>
            <p:nvPr/>
          </p:nvSpPr>
          <p:spPr bwMode="auto">
            <a:xfrm>
              <a:off x="3934811" y="4101717"/>
              <a:ext cx="337062" cy="1470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pt-BR" sz="900">
                  <a:solidFill>
                    <a:srgbClr val="000000"/>
                  </a:solidFill>
                  <a:ea typeface="Arial" charset="0"/>
                  <a:cs typeface="Arial" charset="0"/>
                </a:rPr>
                <a:t>30.000</a:t>
              </a:r>
              <a:endParaRPr lang="pt-BR" sz="1600">
                <a:solidFill>
                  <a:prstClr val="black"/>
                </a:solidFill>
                <a:ea typeface="Arial" charset="0"/>
                <a:cs typeface="Arial" charset="0"/>
              </a:endParaRPr>
            </a:p>
          </p:txBody>
        </p:sp>
        <p:sp>
          <p:nvSpPr>
            <p:cNvPr id="100" name="Rectangle 20"/>
            <p:cNvSpPr>
              <a:spLocks noChangeArrowheads="1"/>
            </p:cNvSpPr>
            <p:nvPr/>
          </p:nvSpPr>
          <p:spPr bwMode="auto">
            <a:xfrm>
              <a:off x="3934811" y="3919143"/>
              <a:ext cx="337062" cy="1470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pt-BR" sz="900">
                  <a:solidFill>
                    <a:srgbClr val="000000"/>
                  </a:solidFill>
                  <a:ea typeface="Arial" charset="0"/>
                  <a:cs typeface="Arial" charset="0"/>
                </a:rPr>
                <a:t>40.000</a:t>
              </a:r>
              <a:endParaRPr lang="pt-BR" sz="1600">
                <a:solidFill>
                  <a:prstClr val="black"/>
                </a:solidFill>
                <a:ea typeface="Arial" charset="0"/>
                <a:cs typeface="Arial" charset="0"/>
              </a:endParaRPr>
            </a:p>
          </p:txBody>
        </p:sp>
        <p:sp>
          <p:nvSpPr>
            <p:cNvPr id="101" name="Rectangle 21"/>
            <p:cNvSpPr>
              <a:spLocks noChangeArrowheads="1"/>
            </p:cNvSpPr>
            <p:nvPr/>
          </p:nvSpPr>
          <p:spPr bwMode="auto">
            <a:xfrm>
              <a:off x="3934811" y="3736569"/>
              <a:ext cx="337062" cy="1470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pt-BR" sz="900" dirty="0">
                  <a:solidFill>
                    <a:srgbClr val="000000"/>
                  </a:solidFill>
                  <a:ea typeface="Arial" charset="0"/>
                  <a:cs typeface="Arial" charset="0"/>
                </a:rPr>
                <a:t>50.000</a:t>
              </a:r>
              <a:endParaRPr lang="pt-BR" sz="1600" dirty="0">
                <a:solidFill>
                  <a:prstClr val="black"/>
                </a:solidFill>
                <a:ea typeface="Arial" charset="0"/>
                <a:cs typeface="Arial" charset="0"/>
              </a:endParaRPr>
            </a:p>
          </p:txBody>
        </p:sp>
        <p:sp>
          <p:nvSpPr>
            <p:cNvPr id="102" name="Rectangle 22"/>
            <p:cNvSpPr>
              <a:spLocks noChangeArrowheads="1"/>
            </p:cNvSpPr>
            <p:nvPr/>
          </p:nvSpPr>
          <p:spPr bwMode="auto">
            <a:xfrm>
              <a:off x="3934811" y="3553995"/>
              <a:ext cx="337062" cy="1470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pt-BR" sz="900">
                  <a:solidFill>
                    <a:srgbClr val="000000"/>
                  </a:solidFill>
                  <a:ea typeface="Arial" charset="0"/>
                  <a:cs typeface="Arial" charset="0"/>
                </a:rPr>
                <a:t>60.000</a:t>
              </a:r>
              <a:endParaRPr lang="pt-BR" sz="1600">
                <a:solidFill>
                  <a:prstClr val="black"/>
                </a:solidFill>
                <a:ea typeface="Arial" charset="0"/>
                <a:cs typeface="Arial" charset="0"/>
              </a:endParaRPr>
            </a:p>
          </p:txBody>
        </p:sp>
        <p:sp>
          <p:nvSpPr>
            <p:cNvPr id="103" name="Rectangle 23"/>
            <p:cNvSpPr>
              <a:spLocks noChangeArrowheads="1"/>
            </p:cNvSpPr>
            <p:nvPr/>
          </p:nvSpPr>
          <p:spPr bwMode="auto">
            <a:xfrm>
              <a:off x="3934811" y="3371421"/>
              <a:ext cx="337062" cy="1470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pt-BR" sz="900" dirty="0">
                  <a:solidFill>
                    <a:srgbClr val="000000"/>
                  </a:solidFill>
                  <a:ea typeface="Arial" charset="0"/>
                  <a:cs typeface="Arial" charset="0"/>
                </a:rPr>
                <a:t>70.000</a:t>
              </a:r>
              <a:endParaRPr lang="pt-BR" sz="1600" dirty="0">
                <a:solidFill>
                  <a:prstClr val="black"/>
                </a:solidFill>
                <a:ea typeface="Arial" charset="0"/>
                <a:cs typeface="Arial" charset="0"/>
              </a:endParaRPr>
            </a:p>
          </p:txBody>
        </p:sp>
        <p:sp>
          <p:nvSpPr>
            <p:cNvPr id="104" name="Rectangle 24"/>
            <p:cNvSpPr>
              <a:spLocks noChangeArrowheads="1"/>
            </p:cNvSpPr>
            <p:nvPr/>
          </p:nvSpPr>
          <p:spPr bwMode="auto">
            <a:xfrm>
              <a:off x="867181" y="4649438"/>
              <a:ext cx="61284" cy="1470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algn="r"/>
              <a:r>
                <a:rPr lang="pt-BR" sz="900">
                  <a:solidFill>
                    <a:srgbClr val="000000"/>
                  </a:solidFill>
                  <a:ea typeface="Arial" charset="0"/>
                  <a:cs typeface="Arial" charset="0"/>
                </a:rPr>
                <a:t>0</a:t>
              </a:r>
              <a:endParaRPr lang="pt-BR" sz="900">
                <a:solidFill>
                  <a:prstClr val="black"/>
                </a:solidFill>
                <a:ea typeface="Arial" charset="0"/>
                <a:cs typeface="Arial" charset="0"/>
              </a:endParaRPr>
            </a:p>
          </p:txBody>
        </p:sp>
        <p:sp>
          <p:nvSpPr>
            <p:cNvPr id="105" name="Rectangle 25"/>
            <p:cNvSpPr>
              <a:spLocks noChangeArrowheads="1"/>
            </p:cNvSpPr>
            <p:nvPr/>
          </p:nvSpPr>
          <p:spPr bwMode="auto">
            <a:xfrm>
              <a:off x="591404" y="4509002"/>
              <a:ext cx="337062" cy="1470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algn="r"/>
              <a:r>
                <a:rPr lang="pt-BR" sz="900">
                  <a:solidFill>
                    <a:srgbClr val="000000"/>
                  </a:solidFill>
                  <a:ea typeface="Arial" charset="0"/>
                  <a:cs typeface="Arial" charset="0"/>
                </a:rPr>
                <a:t>20.000</a:t>
              </a:r>
              <a:endParaRPr lang="pt-BR" sz="900">
                <a:solidFill>
                  <a:prstClr val="black"/>
                </a:solidFill>
                <a:ea typeface="Arial" charset="0"/>
                <a:cs typeface="Arial" charset="0"/>
              </a:endParaRPr>
            </a:p>
          </p:txBody>
        </p:sp>
        <p:sp>
          <p:nvSpPr>
            <p:cNvPr id="106" name="Rectangle 26"/>
            <p:cNvSpPr>
              <a:spLocks noChangeArrowheads="1"/>
            </p:cNvSpPr>
            <p:nvPr/>
          </p:nvSpPr>
          <p:spPr bwMode="auto">
            <a:xfrm>
              <a:off x="591404" y="4368561"/>
              <a:ext cx="337062" cy="1470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algn="r"/>
              <a:r>
                <a:rPr lang="pt-BR" sz="900">
                  <a:solidFill>
                    <a:srgbClr val="000000"/>
                  </a:solidFill>
                  <a:ea typeface="Arial" charset="0"/>
                  <a:cs typeface="Arial" charset="0"/>
                </a:rPr>
                <a:t>40.000</a:t>
              </a:r>
              <a:endParaRPr lang="pt-BR" sz="900">
                <a:solidFill>
                  <a:prstClr val="black"/>
                </a:solidFill>
                <a:ea typeface="Arial" charset="0"/>
                <a:cs typeface="Arial" charset="0"/>
              </a:endParaRPr>
            </a:p>
          </p:txBody>
        </p:sp>
        <p:sp>
          <p:nvSpPr>
            <p:cNvPr id="107" name="Rectangle 27"/>
            <p:cNvSpPr>
              <a:spLocks noChangeArrowheads="1"/>
            </p:cNvSpPr>
            <p:nvPr/>
          </p:nvSpPr>
          <p:spPr bwMode="auto">
            <a:xfrm>
              <a:off x="591404" y="4228119"/>
              <a:ext cx="337062" cy="1470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algn="r"/>
              <a:r>
                <a:rPr lang="pt-BR" sz="900">
                  <a:solidFill>
                    <a:srgbClr val="000000"/>
                  </a:solidFill>
                  <a:ea typeface="Arial" charset="0"/>
                  <a:cs typeface="Arial" charset="0"/>
                </a:rPr>
                <a:t>60.000</a:t>
              </a:r>
              <a:endParaRPr lang="pt-BR" sz="900">
                <a:solidFill>
                  <a:prstClr val="black"/>
                </a:solidFill>
                <a:ea typeface="Arial" charset="0"/>
                <a:cs typeface="Arial" charset="0"/>
              </a:endParaRPr>
            </a:p>
          </p:txBody>
        </p:sp>
        <p:sp>
          <p:nvSpPr>
            <p:cNvPr id="108" name="Rectangle 28"/>
            <p:cNvSpPr>
              <a:spLocks noChangeArrowheads="1"/>
            </p:cNvSpPr>
            <p:nvPr/>
          </p:nvSpPr>
          <p:spPr bwMode="auto">
            <a:xfrm>
              <a:off x="591404" y="4087677"/>
              <a:ext cx="337062" cy="1470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algn="r"/>
              <a:r>
                <a:rPr lang="pt-BR" sz="900">
                  <a:solidFill>
                    <a:srgbClr val="000000"/>
                  </a:solidFill>
                  <a:ea typeface="Arial" charset="0"/>
                  <a:cs typeface="Arial" charset="0"/>
                </a:rPr>
                <a:t>80.000</a:t>
              </a:r>
              <a:endParaRPr lang="pt-BR" sz="900">
                <a:solidFill>
                  <a:prstClr val="black"/>
                </a:solidFill>
                <a:ea typeface="Arial" charset="0"/>
                <a:cs typeface="Arial" charset="0"/>
              </a:endParaRPr>
            </a:p>
          </p:txBody>
        </p:sp>
        <p:sp>
          <p:nvSpPr>
            <p:cNvPr id="109" name="Rectangle 29"/>
            <p:cNvSpPr>
              <a:spLocks noChangeArrowheads="1"/>
            </p:cNvSpPr>
            <p:nvPr/>
          </p:nvSpPr>
          <p:spPr bwMode="auto">
            <a:xfrm>
              <a:off x="530119" y="3947235"/>
              <a:ext cx="398346" cy="1470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algn="r"/>
              <a:r>
                <a:rPr lang="pt-BR" sz="900" dirty="0">
                  <a:solidFill>
                    <a:srgbClr val="000000"/>
                  </a:solidFill>
                  <a:ea typeface="Arial" charset="0"/>
                  <a:cs typeface="Arial" charset="0"/>
                </a:rPr>
                <a:t>100.000</a:t>
              </a:r>
              <a:endParaRPr lang="pt-BR" sz="900" dirty="0">
                <a:solidFill>
                  <a:prstClr val="black"/>
                </a:solidFill>
                <a:ea typeface="Arial" charset="0"/>
                <a:cs typeface="Arial" charset="0"/>
              </a:endParaRPr>
            </a:p>
          </p:txBody>
        </p:sp>
        <p:sp>
          <p:nvSpPr>
            <p:cNvPr id="110" name="Rectangle 30"/>
            <p:cNvSpPr>
              <a:spLocks noChangeArrowheads="1"/>
            </p:cNvSpPr>
            <p:nvPr/>
          </p:nvSpPr>
          <p:spPr bwMode="auto">
            <a:xfrm>
              <a:off x="530119" y="3806793"/>
              <a:ext cx="398346" cy="1470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algn="r"/>
              <a:r>
                <a:rPr lang="pt-BR" sz="900" dirty="0">
                  <a:solidFill>
                    <a:srgbClr val="000000"/>
                  </a:solidFill>
                  <a:ea typeface="Arial" charset="0"/>
                  <a:cs typeface="Arial" charset="0"/>
                </a:rPr>
                <a:t>120.000</a:t>
              </a:r>
              <a:endParaRPr lang="pt-BR" sz="900" dirty="0">
                <a:solidFill>
                  <a:prstClr val="black"/>
                </a:solidFill>
                <a:ea typeface="Arial" charset="0"/>
                <a:cs typeface="Arial" charset="0"/>
              </a:endParaRPr>
            </a:p>
          </p:txBody>
        </p:sp>
        <p:sp>
          <p:nvSpPr>
            <p:cNvPr id="111" name="Rectangle 31"/>
            <p:cNvSpPr>
              <a:spLocks noChangeArrowheads="1"/>
            </p:cNvSpPr>
            <p:nvPr/>
          </p:nvSpPr>
          <p:spPr bwMode="auto">
            <a:xfrm>
              <a:off x="530119" y="3666352"/>
              <a:ext cx="398346" cy="1470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algn="r"/>
              <a:r>
                <a:rPr lang="pt-BR" sz="900">
                  <a:solidFill>
                    <a:srgbClr val="000000"/>
                  </a:solidFill>
                  <a:ea typeface="Arial" charset="0"/>
                  <a:cs typeface="Arial" charset="0"/>
                </a:rPr>
                <a:t>140.000</a:t>
              </a:r>
              <a:endParaRPr lang="pt-BR" sz="900">
                <a:solidFill>
                  <a:prstClr val="black"/>
                </a:solidFill>
                <a:ea typeface="Arial" charset="0"/>
                <a:cs typeface="Arial" charset="0"/>
              </a:endParaRPr>
            </a:p>
          </p:txBody>
        </p:sp>
        <p:sp>
          <p:nvSpPr>
            <p:cNvPr id="112" name="Rectangle 32"/>
            <p:cNvSpPr>
              <a:spLocks noChangeArrowheads="1"/>
            </p:cNvSpPr>
            <p:nvPr/>
          </p:nvSpPr>
          <p:spPr bwMode="auto">
            <a:xfrm>
              <a:off x="530119" y="3525909"/>
              <a:ext cx="398346" cy="1470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algn="r"/>
              <a:r>
                <a:rPr lang="pt-BR" sz="900">
                  <a:solidFill>
                    <a:srgbClr val="000000"/>
                  </a:solidFill>
                  <a:ea typeface="Arial" charset="0"/>
                  <a:cs typeface="Arial" charset="0"/>
                </a:rPr>
                <a:t>160.000</a:t>
              </a:r>
              <a:endParaRPr lang="pt-BR" sz="900">
                <a:solidFill>
                  <a:prstClr val="black"/>
                </a:solidFill>
                <a:ea typeface="Arial" charset="0"/>
                <a:cs typeface="Arial" charset="0"/>
              </a:endParaRPr>
            </a:p>
          </p:txBody>
        </p:sp>
        <p:sp>
          <p:nvSpPr>
            <p:cNvPr id="113" name="Rectangle 33"/>
            <p:cNvSpPr>
              <a:spLocks noChangeArrowheads="1"/>
            </p:cNvSpPr>
            <p:nvPr/>
          </p:nvSpPr>
          <p:spPr bwMode="auto">
            <a:xfrm>
              <a:off x="530119" y="3385467"/>
              <a:ext cx="398346" cy="1470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algn="r"/>
              <a:r>
                <a:rPr lang="pt-BR" sz="900">
                  <a:solidFill>
                    <a:srgbClr val="000000"/>
                  </a:solidFill>
                  <a:ea typeface="Arial" charset="0"/>
                  <a:cs typeface="Arial" charset="0"/>
                </a:rPr>
                <a:t>180.000</a:t>
              </a:r>
              <a:endParaRPr lang="pt-BR" sz="900">
                <a:solidFill>
                  <a:prstClr val="black"/>
                </a:solidFill>
                <a:ea typeface="Arial" charset="0"/>
                <a:cs typeface="Arial" charset="0"/>
              </a:endParaRPr>
            </a:p>
          </p:txBody>
        </p:sp>
        <p:sp>
          <p:nvSpPr>
            <p:cNvPr id="114" name="Rectangle 34"/>
            <p:cNvSpPr>
              <a:spLocks noChangeArrowheads="1"/>
            </p:cNvSpPr>
            <p:nvPr/>
          </p:nvSpPr>
          <p:spPr bwMode="auto">
            <a:xfrm>
              <a:off x="530119" y="3245026"/>
              <a:ext cx="398346" cy="1470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algn="r"/>
              <a:r>
                <a:rPr lang="pt-BR" sz="900" dirty="0">
                  <a:solidFill>
                    <a:srgbClr val="000000"/>
                  </a:solidFill>
                  <a:ea typeface="Arial" charset="0"/>
                  <a:cs typeface="Arial" charset="0"/>
                </a:rPr>
                <a:t>200.000</a:t>
              </a:r>
              <a:endParaRPr lang="pt-BR" sz="900" dirty="0">
                <a:solidFill>
                  <a:prstClr val="black"/>
                </a:solidFill>
                <a:ea typeface="Arial" charset="0"/>
                <a:cs typeface="Arial" charset="0"/>
              </a:endParaRPr>
            </a:p>
          </p:txBody>
        </p:sp>
        <p:sp>
          <p:nvSpPr>
            <p:cNvPr id="115" name="Rectangle 35"/>
            <p:cNvSpPr>
              <a:spLocks noChangeArrowheads="1"/>
            </p:cNvSpPr>
            <p:nvPr/>
          </p:nvSpPr>
          <p:spPr bwMode="auto">
            <a:xfrm>
              <a:off x="1002040" y="4814061"/>
              <a:ext cx="245135" cy="1470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pt-BR" sz="900" dirty="0">
                  <a:solidFill>
                    <a:srgbClr val="000000"/>
                  </a:solidFill>
                  <a:ea typeface="Arial" charset="0"/>
                  <a:cs typeface="Arial" charset="0"/>
                </a:rPr>
                <a:t>2002</a:t>
              </a:r>
              <a:endParaRPr lang="pt-BR" sz="1600" dirty="0">
                <a:solidFill>
                  <a:prstClr val="black"/>
                </a:solidFill>
                <a:ea typeface="Arial" charset="0"/>
                <a:cs typeface="Arial" charset="0"/>
              </a:endParaRPr>
            </a:p>
          </p:txBody>
        </p:sp>
        <p:sp>
          <p:nvSpPr>
            <p:cNvPr id="116" name="Rectangle 36"/>
            <p:cNvSpPr>
              <a:spLocks noChangeArrowheads="1"/>
            </p:cNvSpPr>
            <p:nvPr/>
          </p:nvSpPr>
          <p:spPr bwMode="auto">
            <a:xfrm>
              <a:off x="1267761" y="4814062"/>
              <a:ext cx="245135" cy="1470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pt-BR" sz="900">
                  <a:solidFill>
                    <a:srgbClr val="000000"/>
                  </a:solidFill>
                  <a:ea typeface="Arial" charset="0"/>
                  <a:cs typeface="Arial" charset="0"/>
                </a:rPr>
                <a:t>2003</a:t>
              </a:r>
              <a:endParaRPr lang="pt-BR" sz="1600">
                <a:solidFill>
                  <a:prstClr val="black"/>
                </a:solidFill>
                <a:ea typeface="Arial" charset="0"/>
                <a:cs typeface="Arial" charset="0"/>
              </a:endParaRPr>
            </a:p>
          </p:txBody>
        </p:sp>
        <p:sp>
          <p:nvSpPr>
            <p:cNvPr id="117" name="Rectangle 37"/>
            <p:cNvSpPr>
              <a:spLocks noChangeArrowheads="1"/>
            </p:cNvSpPr>
            <p:nvPr/>
          </p:nvSpPr>
          <p:spPr bwMode="auto">
            <a:xfrm>
              <a:off x="1533482" y="4814062"/>
              <a:ext cx="245135" cy="1470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pt-BR" sz="900">
                  <a:solidFill>
                    <a:srgbClr val="000000"/>
                  </a:solidFill>
                  <a:ea typeface="Arial" charset="0"/>
                  <a:cs typeface="Arial" charset="0"/>
                </a:rPr>
                <a:t>2004</a:t>
              </a:r>
              <a:endParaRPr lang="pt-BR" sz="1600">
                <a:solidFill>
                  <a:prstClr val="black"/>
                </a:solidFill>
                <a:ea typeface="Arial" charset="0"/>
                <a:cs typeface="Arial" charset="0"/>
              </a:endParaRPr>
            </a:p>
          </p:txBody>
        </p:sp>
        <p:sp>
          <p:nvSpPr>
            <p:cNvPr id="118" name="Rectangle 38"/>
            <p:cNvSpPr>
              <a:spLocks noChangeArrowheads="1"/>
            </p:cNvSpPr>
            <p:nvPr/>
          </p:nvSpPr>
          <p:spPr bwMode="auto">
            <a:xfrm>
              <a:off x="1799202" y="4814062"/>
              <a:ext cx="245135" cy="1470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pt-BR" sz="900">
                  <a:solidFill>
                    <a:srgbClr val="000000"/>
                  </a:solidFill>
                  <a:ea typeface="Arial" charset="0"/>
                  <a:cs typeface="Arial" charset="0"/>
                </a:rPr>
                <a:t>2005</a:t>
              </a:r>
              <a:endParaRPr lang="pt-BR" sz="1600">
                <a:solidFill>
                  <a:prstClr val="black"/>
                </a:solidFill>
                <a:ea typeface="Arial" charset="0"/>
                <a:cs typeface="Arial" charset="0"/>
              </a:endParaRPr>
            </a:p>
          </p:txBody>
        </p:sp>
        <p:sp>
          <p:nvSpPr>
            <p:cNvPr id="119" name="Rectangle 39"/>
            <p:cNvSpPr>
              <a:spLocks noChangeArrowheads="1"/>
            </p:cNvSpPr>
            <p:nvPr/>
          </p:nvSpPr>
          <p:spPr bwMode="auto">
            <a:xfrm>
              <a:off x="2064925" y="4814062"/>
              <a:ext cx="245135" cy="1470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pt-BR" sz="900">
                  <a:solidFill>
                    <a:srgbClr val="000000"/>
                  </a:solidFill>
                  <a:ea typeface="Arial" charset="0"/>
                  <a:cs typeface="Arial" charset="0"/>
                </a:rPr>
                <a:t>2006</a:t>
              </a:r>
              <a:endParaRPr lang="pt-BR" sz="1600">
                <a:solidFill>
                  <a:prstClr val="black"/>
                </a:solidFill>
                <a:ea typeface="Arial" charset="0"/>
                <a:cs typeface="Arial" charset="0"/>
              </a:endParaRPr>
            </a:p>
          </p:txBody>
        </p:sp>
        <p:sp>
          <p:nvSpPr>
            <p:cNvPr id="120" name="Rectangle 40"/>
            <p:cNvSpPr>
              <a:spLocks noChangeArrowheads="1"/>
            </p:cNvSpPr>
            <p:nvPr/>
          </p:nvSpPr>
          <p:spPr bwMode="auto">
            <a:xfrm>
              <a:off x="2330646" y="4814062"/>
              <a:ext cx="245135" cy="1470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pt-BR" sz="900">
                  <a:solidFill>
                    <a:srgbClr val="000000"/>
                  </a:solidFill>
                  <a:ea typeface="Arial" charset="0"/>
                  <a:cs typeface="Arial" charset="0"/>
                </a:rPr>
                <a:t>2007</a:t>
              </a:r>
              <a:endParaRPr lang="pt-BR" sz="1600">
                <a:solidFill>
                  <a:prstClr val="black"/>
                </a:solidFill>
                <a:ea typeface="Arial" charset="0"/>
                <a:cs typeface="Arial" charset="0"/>
              </a:endParaRPr>
            </a:p>
          </p:txBody>
        </p:sp>
        <p:sp>
          <p:nvSpPr>
            <p:cNvPr id="121" name="Rectangle 41"/>
            <p:cNvSpPr>
              <a:spLocks noChangeArrowheads="1"/>
            </p:cNvSpPr>
            <p:nvPr/>
          </p:nvSpPr>
          <p:spPr bwMode="auto">
            <a:xfrm>
              <a:off x="2596367" y="4814062"/>
              <a:ext cx="245135" cy="1470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pt-BR" sz="900">
                  <a:solidFill>
                    <a:srgbClr val="000000"/>
                  </a:solidFill>
                  <a:ea typeface="Arial" charset="0"/>
                  <a:cs typeface="Arial" charset="0"/>
                </a:rPr>
                <a:t>2008</a:t>
              </a:r>
              <a:endParaRPr lang="pt-BR" sz="1600">
                <a:solidFill>
                  <a:prstClr val="black"/>
                </a:solidFill>
                <a:ea typeface="Arial" charset="0"/>
                <a:cs typeface="Arial" charset="0"/>
              </a:endParaRPr>
            </a:p>
          </p:txBody>
        </p:sp>
        <p:sp>
          <p:nvSpPr>
            <p:cNvPr id="122" name="Rectangle 42"/>
            <p:cNvSpPr>
              <a:spLocks noChangeArrowheads="1"/>
            </p:cNvSpPr>
            <p:nvPr/>
          </p:nvSpPr>
          <p:spPr bwMode="auto">
            <a:xfrm>
              <a:off x="2862089" y="4814062"/>
              <a:ext cx="245135" cy="1470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pt-BR" sz="900" dirty="0">
                  <a:solidFill>
                    <a:srgbClr val="000000"/>
                  </a:solidFill>
                  <a:ea typeface="Arial" charset="0"/>
                  <a:cs typeface="Arial" charset="0"/>
                </a:rPr>
                <a:t>2009</a:t>
              </a:r>
              <a:endParaRPr lang="pt-BR" sz="1600" dirty="0">
                <a:solidFill>
                  <a:prstClr val="black"/>
                </a:solidFill>
                <a:ea typeface="Arial" charset="0"/>
                <a:cs typeface="Arial" charset="0"/>
              </a:endParaRPr>
            </a:p>
          </p:txBody>
        </p:sp>
        <p:sp>
          <p:nvSpPr>
            <p:cNvPr id="123" name="Rectangle 46"/>
            <p:cNvSpPr>
              <a:spLocks noChangeArrowheads="1"/>
            </p:cNvSpPr>
            <p:nvPr/>
          </p:nvSpPr>
          <p:spPr bwMode="auto">
            <a:xfrm>
              <a:off x="1763689" y="3521853"/>
              <a:ext cx="869804" cy="413649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square" lIns="54000" tIns="0" rIns="54000" bIns="0">
              <a:prstTxWarp prst="textNoShape">
                <a:avLst/>
              </a:prstTxWarp>
              <a:spAutoFit/>
            </a:bodyPr>
            <a:lstStyle/>
            <a:p>
              <a:pPr algn="r"/>
              <a:r>
                <a:rPr lang="pt-BR" sz="900" dirty="0">
                  <a:solidFill>
                    <a:prstClr val="black"/>
                  </a:solidFill>
                  <a:ea typeface="Arial" charset="0"/>
                  <a:cs typeface="Arial" charset="0"/>
                </a:rPr>
                <a:t>Terminais </a:t>
              </a:r>
            </a:p>
            <a:p>
              <a:pPr algn="r"/>
              <a:r>
                <a:rPr lang="pt-BR" sz="900" dirty="0">
                  <a:solidFill>
                    <a:prstClr val="black"/>
                  </a:solidFill>
                  <a:ea typeface="Arial" charset="0"/>
                  <a:cs typeface="Arial" charset="0"/>
                </a:rPr>
                <a:t>Celulares - E</a:t>
              </a:r>
              <a:endParaRPr lang="pt-BR" sz="1600" dirty="0">
                <a:solidFill>
                  <a:prstClr val="black"/>
                </a:solidFill>
                <a:ea typeface="Arial" charset="0"/>
                <a:cs typeface="Arial" charset="0"/>
              </a:endParaRPr>
            </a:p>
          </p:txBody>
        </p:sp>
        <p:sp>
          <p:nvSpPr>
            <p:cNvPr id="124" name="Rectangle 50"/>
            <p:cNvSpPr>
              <a:spLocks noChangeArrowheads="1"/>
            </p:cNvSpPr>
            <p:nvPr/>
          </p:nvSpPr>
          <p:spPr bwMode="auto">
            <a:xfrm>
              <a:off x="1920479" y="4336712"/>
              <a:ext cx="896444" cy="413649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54000" tIns="0" rIns="54000" bIns="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pt-BR" sz="900" dirty="0">
                  <a:solidFill>
                    <a:prstClr val="black"/>
                  </a:solidFill>
                  <a:ea typeface="Arial" charset="0"/>
                  <a:cs typeface="Arial" charset="0"/>
                </a:rPr>
                <a:t>Banda Larga  </a:t>
              </a:r>
            </a:p>
            <a:p>
              <a:pPr algn="ctr"/>
              <a:r>
                <a:rPr lang="pt-BR" sz="900" dirty="0">
                  <a:solidFill>
                    <a:prstClr val="black"/>
                  </a:solidFill>
                  <a:ea typeface="Arial" charset="0"/>
                  <a:cs typeface="Arial" charset="0"/>
                </a:rPr>
                <a:t>fixa - D</a:t>
              </a:r>
              <a:endParaRPr lang="pt-BR" sz="1600" dirty="0">
                <a:solidFill>
                  <a:prstClr val="black"/>
                </a:solidFill>
                <a:ea typeface="Arial" charset="0"/>
                <a:cs typeface="Arial" charset="0"/>
              </a:endParaRPr>
            </a:p>
          </p:txBody>
        </p:sp>
        <p:sp>
          <p:nvSpPr>
            <p:cNvPr id="125" name="Rectangle 54"/>
            <p:cNvSpPr>
              <a:spLocks noChangeArrowheads="1"/>
            </p:cNvSpPr>
            <p:nvPr/>
          </p:nvSpPr>
          <p:spPr bwMode="auto">
            <a:xfrm>
              <a:off x="2716168" y="3665870"/>
              <a:ext cx="968405" cy="413649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54000" tIns="0" rIns="54000" bIns="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pt-BR" sz="900" dirty="0">
                  <a:solidFill>
                    <a:prstClr val="black"/>
                  </a:solidFill>
                  <a:ea typeface="Arial" charset="0"/>
                  <a:cs typeface="Arial" charset="0"/>
                </a:rPr>
                <a:t>Computadores</a:t>
              </a:r>
            </a:p>
            <a:p>
              <a:pPr algn="ctr"/>
              <a:r>
                <a:rPr lang="pt-BR" sz="900" dirty="0">
                  <a:solidFill>
                    <a:prstClr val="black"/>
                  </a:solidFill>
                  <a:ea typeface="Arial" charset="0"/>
                  <a:cs typeface="Arial" charset="0"/>
                </a:rPr>
                <a:t> em uso  - D</a:t>
              </a:r>
              <a:endParaRPr lang="pt-BR" sz="1600" dirty="0">
                <a:solidFill>
                  <a:prstClr val="black"/>
                </a:solidFill>
                <a:ea typeface="Arial" charset="0"/>
                <a:cs typeface="Arial" charset="0"/>
              </a:endParaRPr>
            </a:p>
          </p:txBody>
        </p:sp>
        <p:sp>
          <p:nvSpPr>
            <p:cNvPr id="126" name="Rectangle 42"/>
            <p:cNvSpPr>
              <a:spLocks noChangeArrowheads="1"/>
            </p:cNvSpPr>
            <p:nvPr/>
          </p:nvSpPr>
          <p:spPr bwMode="auto">
            <a:xfrm>
              <a:off x="3127811" y="4814062"/>
              <a:ext cx="245135" cy="1470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pt-BR" sz="900" dirty="0">
                  <a:solidFill>
                    <a:srgbClr val="000000"/>
                  </a:solidFill>
                  <a:ea typeface="Arial" charset="0"/>
                  <a:cs typeface="Arial" charset="0"/>
                </a:rPr>
                <a:t>2010</a:t>
              </a:r>
              <a:endParaRPr lang="pt-BR" sz="1600" dirty="0">
                <a:solidFill>
                  <a:prstClr val="black"/>
                </a:solidFill>
                <a:ea typeface="Arial" charset="0"/>
                <a:cs typeface="Arial" charset="0"/>
              </a:endParaRPr>
            </a:p>
          </p:txBody>
        </p:sp>
        <p:sp>
          <p:nvSpPr>
            <p:cNvPr id="127" name="Rectangle 42"/>
            <p:cNvSpPr>
              <a:spLocks noChangeArrowheads="1"/>
            </p:cNvSpPr>
            <p:nvPr/>
          </p:nvSpPr>
          <p:spPr bwMode="auto">
            <a:xfrm>
              <a:off x="3393532" y="4814062"/>
              <a:ext cx="245135" cy="1470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pt-BR" sz="900" dirty="0">
                  <a:solidFill>
                    <a:srgbClr val="000000"/>
                  </a:solidFill>
                  <a:ea typeface="Arial" charset="0"/>
                  <a:cs typeface="Arial" charset="0"/>
                </a:rPr>
                <a:t>2011</a:t>
              </a:r>
              <a:endParaRPr lang="pt-BR" sz="1600" dirty="0">
                <a:solidFill>
                  <a:prstClr val="black"/>
                </a:solidFill>
                <a:ea typeface="Arial" charset="0"/>
                <a:cs typeface="Arial" charset="0"/>
              </a:endParaRPr>
            </a:p>
          </p:txBody>
        </p:sp>
        <p:sp>
          <p:nvSpPr>
            <p:cNvPr id="128" name="Rectangle 42"/>
            <p:cNvSpPr>
              <a:spLocks noChangeArrowheads="1"/>
            </p:cNvSpPr>
            <p:nvPr/>
          </p:nvSpPr>
          <p:spPr bwMode="auto">
            <a:xfrm>
              <a:off x="3659254" y="4814062"/>
              <a:ext cx="245135" cy="1470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pt-BR" sz="900" dirty="0">
                  <a:solidFill>
                    <a:srgbClr val="000000"/>
                  </a:solidFill>
                  <a:ea typeface="Arial" charset="0"/>
                  <a:cs typeface="Arial" charset="0"/>
                </a:rPr>
                <a:t>2012</a:t>
              </a:r>
              <a:endParaRPr lang="pt-BR" sz="1600" dirty="0">
                <a:solidFill>
                  <a:prstClr val="black"/>
                </a:solidFill>
                <a:ea typeface="Arial" charset="0"/>
                <a:cs typeface="Arial" charset="0"/>
              </a:endParaRPr>
            </a:p>
          </p:txBody>
        </p:sp>
        <p:sp>
          <p:nvSpPr>
            <p:cNvPr id="129" name="Rectangle 23"/>
            <p:cNvSpPr>
              <a:spLocks noChangeArrowheads="1"/>
            </p:cNvSpPr>
            <p:nvPr/>
          </p:nvSpPr>
          <p:spPr bwMode="auto">
            <a:xfrm>
              <a:off x="3934811" y="3188847"/>
              <a:ext cx="337062" cy="1470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pt-BR" sz="900" dirty="0">
                  <a:solidFill>
                    <a:srgbClr val="000000"/>
                  </a:solidFill>
                  <a:ea typeface="Arial" charset="0"/>
                  <a:cs typeface="Arial" charset="0"/>
                </a:rPr>
                <a:t>80.000</a:t>
              </a:r>
              <a:endParaRPr lang="pt-BR" sz="1600" dirty="0">
                <a:solidFill>
                  <a:prstClr val="black"/>
                </a:solidFill>
                <a:ea typeface="Arial" charset="0"/>
                <a:cs typeface="Arial" charset="0"/>
              </a:endParaRPr>
            </a:p>
          </p:txBody>
        </p:sp>
        <p:sp>
          <p:nvSpPr>
            <p:cNvPr id="130" name="Rectangle 23"/>
            <p:cNvSpPr>
              <a:spLocks noChangeArrowheads="1"/>
            </p:cNvSpPr>
            <p:nvPr/>
          </p:nvSpPr>
          <p:spPr bwMode="auto">
            <a:xfrm>
              <a:off x="3934811" y="3006274"/>
              <a:ext cx="337062" cy="1470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pt-BR" sz="900" dirty="0">
                  <a:solidFill>
                    <a:srgbClr val="000000"/>
                  </a:solidFill>
                  <a:ea typeface="Arial" charset="0"/>
                  <a:cs typeface="Arial" charset="0"/>
                </a:rPr>
                <a:t>90.000</a:t>
              </a:r>
              <a:endParaRPr lang="pt-BR" sz="1600" dirty="0">
                <a:solidFill>
                  <a:prstClr val="black"/>
                </a:solidFill>
                <a:ea typeface="Arial" charset="0"/>
                <a:cs typeface="Arial" charset="0"/>
              </a:endParaRPr>
            </a:p>
          </p:txBody>
        </p:sp>
        <p:sp>
          <p:nvSpPr>
            <p:cNvPr id="131" name="Rectangle 23"/>
            <p:cNvSpPr>
              <a:spLocks noChangeArrowheads="1"/>
            </p:cNvSpPr>
            <p:nvPr/>
          </p:nvSpPr>
          <p:spPr bwMode="auto">
            <a:xfrm>
              <a:off x="3934811" y="2823699"/>
              <a:ext cx="398346" cy="1470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pt-BR" sz="900" dirty="0">
                  <a:solidFill>
                    <a:srgbClr val="000000"/>
                  </a:solidFill>
                  <a:ea typeface="Arial" charset="0"/>
                  <a:cs typeface="Arial" charset="0"/>
                </a:rPr>
                <a:t>100.000</a:t>
              </a:r>
              <a:endParaRPr lang="pt-BR" sz="1600" dirty="0">
                <a:solidFill>
                  <a:prstClr val="black"/>
                </a:solidFill>
                <a:ea typeface="Arial" charset="0"/>
                <a:cs typeface="Arial" charset="0"/>
              </a:endParaRPr>
            </a:p>
          </p:txBody>
        </p:sp>
        <p:sp>
          <p:nvSpPr>
            <p:cNvPr id="132" name="Rectangle 34"/>
            <p:cNvSpPr>
              <a:spLocks noChangeArrowheads="1"/>
            </p:cNvSpPr>
            <p:nvPr/>
          </p:nvSpPr>
          <p:spPr bwMode="auto">
            <a:xfrm>
              <a:off x="530120" y="3104583"/>
              <a:ext cx="398346" cy="1470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algn="r"/>
              <a:r>
                <a:rPr lang="pt-BR" sz="900" dirty="0">
                  <a:solidFill>
                    <a:srgbClr val="000000"/>
                  </a:solidFill>
                  <a:ea typeface="Arial" charset="0"/>
                  <a:cs typeface="Arial" charset="0"/>
                </a:rPr>
                <a:t>220.000</a:t>
              </a:r>
              <a:endParaRPr lang="pt-BR" sz="900" dirty="0">
                <a:solidFill>
                  <a:prstClr val="black"/>
                </a:solidFill>
                <a:ea typeface="Arial" charset="0"/>
                <a:cs typeface="Arial" charset="0"/>
              </a:endParaRPr>
            </a:p>
          </p:txBody>
        </p:sp>
        <p:sp>
          <p:nvSpPr>
            <p:cNvPr id="133" name="Rectangle 34"/>
            <p:cNvSpPr>
              <a:spLocks noChangeArrowheads="1"/>
            </p:cNvSpPr>
            <p:nvPr/>
          </p:nvSpPr>
          <p:spPr bwMode="auto">
            <a:xfrm>
              <a:off x="530120" y="2964142"/>
              <a:ext cx="398346" cy="1470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algn="r"/>
              <a:r>
                <a:rPr lang="pt-BR" sz="900" dirty="0">
                  <a:solidFill>
                    <a:srgbClr val="000000"/>
                  </a:solidFill>
                  <a:ea typeface="Arial" charset="0"/>
                  <a:cs typeface="Arial" charset="0"/>
                </a:rPr>
                <a:t>240.000</a:t>
              </a:r>
              <a:endParaRPr lang="pt-BR" sz="900" dirty="0">
                <a:solidFill>
                  <a:prstClr val="black"/>
                </a:solidFill>
                <a:ea typeface="Arial" charset="0"/>
                <a:cs typeface="Arial" charset="0"/>
              </a:endParaRPr>
            </a:p>
          </p:txBody>
        </p:sp>
        <p:sp>
          <p:nvSpPr>
            <p:cNvPr id="134" name="Rectangle 34"/>
            <p:cNvSpPr>
              <a:spLocks noChangeArrowheads="1"/>
            </p:cNvSpPr>
            <p:nvPr/>
          </p:nvSpPr>
          <p:spPr bwMode="auto">
            <a:xfrm>
              <a:off x="530120" y="2823699"/>
              <a:ext cx="398346" cy="1470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algn="r"/>
              <a:r>
                <a:rPr lang="pt-BR" sz="900" dirty="0">
                  <a:solidFill>
                    <a:srgbClr val="000000"/>
                  </a:solidFill>
                  <a:ea typeface="Arial" charset="0"/>
                  <a:cs typeface="Arial" charset="0"/>
                </a:rPr>
                <a:t>260.000</a:t>
              </a:r>
              <a:endParaRPr lang="pt-BR" sz="900" dirty="0">
                <a:solidFill>
                  <a:prstClr val="black"/>
                </a:solidFill>
                <a:ea typeface="Arial" charset="0"/>
                <a:cs typeface="Arial" charset="0"/>
              </a:endParaRPr>
            </a:p>
          </p:txBody>
        </p:sp>
        <p:cxnSp>
          <p:nvCxnSpPr>
            <p:cNvPr id="15" name="Conector reto 14"/>
            <p:cNvCxnSpPr/>
            <p:nvPr/>
          </p:nvCxnSpPr>
          <p:spPr>
            <a:xfrm>
              <a:off x="990651" y="4707889"/>
              <a:ext cx="2891358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Elipse 16"/>
            <p:cNvSpPr/>
            <p:nvPr/>
          </p:nvSpPr>
          <p:spPr>
            <a:xfrm>
              <a:off x="3744195" y="2883606"/>
              <a:ext cx="108000" cy="108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600">
                <a:solidFill>
                  <a:prstClr val="white"/>
                </a:solidFill>
              </a:endParaRPr>
            </a:p>
          </p:txBody>
        </p:sp>
        <p:sp>
          <p:nvSpPr>
            <p:cNvPr id="142" name="Elipse 141"/>
            <p:cNvSpPr/>
            <p:nvPr/>
          </p:nvSpPr>
          <p:spPr>
            <a:xfrm>
              <a:off x="1064495" y="4299656"/>
              <a:ext cx="108000" cy="108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600">
                <a:solidFill>
                  <a:prstClr val="white"/>
                </a:solidFill>
              </a:endParaRPr>
            </a:p>
          </p:txBody>
        </p:sp>
        <p:sp>
          <p:nvSpPr>
            <p:cNvPr id="143" name="Elipse 142"/>
            <p:cNvSpPr/>
            <p:nvPr/>
          </p:nvSpPr>
          <p:spPr>
            <a:xfrm>
              <a:off x="3598145" y="2877256"/>
              <a:ext cx="108000" cy="108000"/>
            </a:xfrm>
            <a:prstGeom prst="ellipse">
              <a:avLst/>
            </a:prstGeom>
            <a:solidFill>
              <a:srgbClr val="00666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600">
                <a:solidFill>
                  <a:prstClr val="white"/>
                </a:solidFill>
              </a:endParaRPr>
            </a:p>
          </p:txBody>
        </p:sp>
        <p:sp>
          <p:nvSpPr>
            <p:cNvPr id="144" name="Elipse 143"/>
            <p:cNvSpPr/>
            <p:nvPr/>
          </p:nvSpPr>
          <p:spPr>
            <a:xfrm>
              <a:off x="1064495" y="4382206"/>
              <a:ext cx="108000" cy="108000"/>
            </a:xfrm>
            <a:prstGeom prst="ellipse">
              <a:avLst/>
            </a:prstGeom>
            <a:solidFill>
              <a:srgbClr val="00666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600">
                <a:solidFill>
                  <a:prstClr val="white"/>
                </a:solidFill>
              </a:endParaRPr>
            </a:p>
          </p:txBody>
        </p:sp>
        <p:sp>
          <p:nvSpPr>
            <p:cNvPr id="145" name="Elipse 144"/>
            <p:cNvSpPr/>
            <p:nvPr/>
          </p:nvSpPr>
          <p:spPr>
            <a:xfrm>
              <a:off x="1064495" y="4540956"/>
              <a:ext cx="108000" cy="1080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600">
                <a:solidFill>
                  <a:prstClr val="white"/>
                </a:solidFill>
              </a:endParaRPr>
            </a:p>
          </p:txBody>
        </p:sp>
        <p:sp>
          <p:nvSpPr>
            <p:cNvPr id="146" name="Elipse 145"/>
            <p:cNvSpPr/>
            <p:nvPr/>
          </p:nvSpPr>
          <p:spPr>
            <a:xfrm>
              <a:off x="3744195" y="4315531"/>
              <a:ext cx="108000" cy="1080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600">
                <a:solidFill>
                  <a:prstClr val="white"/>
                </a:solidFill>
              </a:endParaRPr>
            </a:p>
          </p:txBody>
        </p:sp>
      </p:grpSp>
      <p:sp>
        <p:nvSpPr>
          <p:cNvPr id="79" name="CaixaDeTexto 133"/>
          <p:cNvSpPr txBox="1">
            <a:spLocks noChangeArrowheads="1"/>
          </p:cNvSpPr>
          <p:nvPr/>
        </p:nvSpPr>
        <p:spPr bwMode="auto">
          <a:xfrm>
            <a:off x="4690576" y="2865378"/>
            <a:ext cx="357790" cy="193899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>
              <a:spcBef>
                <a:spcPts val="150"/>
              </a:spcBef>
              <a:spcAft>
                <a:spcPts val="150"/>
              </a:spcAft>
            </a:pPr>
            <a:r>
              <a:rPr lang="pt-BR" sz="900" dirty="0">
                <a:solidFill>
                  <a:prstClr val="black"/>
                </a:solidFill>
              </a:rPr>
              <a:t>180</a:t>
            </a:r>
          </a:p>
          <a:p>
            <a:pPr algn="r">
              <a:spcBef>
                <a:spcPts val="150"/>
              </a:spcBef>
              <a:spcAft>
                <a:spcPts val="150"/>
              </a:spcAft>
            </a:pPr>
            <a:r>
              <a:rPr lang="pt-BR" sz="900" dirty="0">
                <a:solidFill>
                  <a:prstClr val="black"/>
                </a:solidFill>
              </a:rPr>
              <a:t>160</a:t>
            </a:r>
          </a:p>
          <a:p>
            <a:pPr algn="r">
              <a:spcBef>
                <a:spcPts val="150"/>
              </a:spcBef>
              <a:spcAft>
                <a:spcPts val="150"/>
              </a:spcAft>
            </a:pPr>
            <a:r>
              <a:rPr lang="pt-BR" sz="900" dirty="0">
                <a:solidFill>
                  <a:prstClr val="black"/>
                </a:solidFill>
              </a:rPr>
              <a:t>140</a:t>
            </a:r>
          </a:p>
          <a:p>
            <a:pPr algn="r">
              <a:spcBef>
                <a:spcPts val="150"/>
              </a:spcBef>
              <a:spcAft>
                <a:spcPts val="150"/>
              </a:spcAft>
            </a:pPr>
            <a:r>
              <a:rPr lang="pt-BR" sz="900" dirty="0">
                <a:solidFill>
                  <a:prstClr val="black"/>
                </a:solidFill>
              </a:rPr>
              <a:t>120</a:t>
            </a:r>
          </a:p>
          <a:p>
            <a:pPr algn="r">
              <a:spcBef>
                <a:spcPts val="150"/>
              </a:spcBef>
              <a:spcAft>
                <a:spcPts val="150"/>
              </a:spcAft>
            </a:pPr>
            <a:r>
              <a:rPr lang="pt-BR" sz="900" dirty="0">
                <a:solidFill>
                  <a:prstClr val="black"/>
                </a:solidFill>
              </a:rPr>
              <a:t>100</a:t>
            </a:r>
          </a:p>
          <a:p>
            <a:pPr algn="r">
              <a:spcBef>
                <a:spcPts val="150"/>
              </a:spcBef>
              <a:spcAft>
                <a:spcPts val="150"/>
              </a:spcAft>
            </a:pPr>
            <a:r>
              <a:rPr lang="pt-BR" sz="900" dirty="0">
                <a:solidFill>
                  <a:prstClr val="black"/>
                </a:solidFill>
              </a:rPr>
              <a:t>80</a:t>
            </a:r>
          </a:p>
          <a:p>
            <a:pPr algn="r">
              <a:spcBef>
                <a:spcPts val="150"/>
              </a:spcBef>
              <a:spcAft>
                <a:spcPts val="150"/>
              </a:spcAft>
            </a:pPr>
            <a:r>
              <a:rPr lang="pt-BR" sz="900" dirty="0">
                <a:solidFill>
                  <a:prstClr val="black"/>
                </a:solidFill>
              </a:rPr>
              <a:t>60</a:t>
            </a:r>
          </a:p>
          <a:p>
            <a:pPr algn="r">
              <a:spcBef>
                <a:spcPts val="150"/>
              </a:spcBef>
              <a:spcAft>
                <a:spcPts val="150"/>
              </a:spcAft>
            </a:pPr>
            <a:r>
              <a:rPr lang="pt-BR" sz="900" dirty="0">
                <a:solidFill>
                  <a:prstClr val="black"/>
                </a:solidFill>
              </a:rPr>
              <a:t>40</a:t>
            </a:r>
          </a:p>
          <a:p>
            <a:pPr algn="r">
              <a:spcBef>
                <a:spcPts val="150"/>
              </a:spcBef>
              <a:spcAft>
                <a:spcPts val="150"/>
              </a:spcAft>
            </a:pPr>
            <a:r>
              <a:rPr lang="pt-BR" sz="900" dirty="0">
                <a:solidFill>
                  <a:prstClr val="black"/>
                </a:solidFill>
              </a:rPr>
              <a:t>20</a:t>
            </a:r>
          </a:p>
          <a:p>
            <a:pPr algn="r">
              <a:spcBef>
                <a:spcPts val="150"/>
              </a:spcBef>
              <a:spcAft>
                <a:spcPts val="150"/>
              </a:spcAft>
            </a:pPr>
            <a:r>
              <a:rPr lang="pt-BR" sz="900" dirty="0">
                <a:solidFill>
                  <a:prstClr val="black"/>
                </a:solidFill>
              </a:rPr>
              <a:t>0</a:t>
            </a:r>
          </a:p>
        </p:txBody>
      </p:sp>
      <p:sp>
        <p:nvSpPr>
          <p:cNvPr id="80" name="CaixaDeTexto 134"/>
          <p:cNvSpPr txBox="1">
            <a:spLocks noChangeArrowheads="1"/>
          </p:cNvSpPr>
          <p:nvPr/>
        </p:nvSpPr>
        <p:spPr bwMode="auto">
          <a:xfrm>
            <a:off x="5120466" y="4742324"/>
            <a:ext cx="3493265" cy="2308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>
              <a:spcBef>
                <a:spcPts val="75"/>
              </a:spcBef>
              <a:spcAft>
                <a:spcPts val="150"/>
              </a:spcAft>
            </a:pPr>
            <a:r>
              <a:rPr lang="pt-BR" sz="900" dirty="0">
                <a:solidFill>
                  <a:prstClr val="black"/>
                </a:solidFill>
              </a:rPr>
              <a:t>2008   2009   2010   2011   2012   2013   2014   2015   2016   2017   2018</a:t>
            </a:r>
          </a:p>
        </p:txBody>
      </p:sp>
      <p:cxnSp>
        <p:nvCxnSpPr>
          <p:cNvPr id="5" name="Conector reto 4"/>
          <p:cNvCxnSpPr/>
          <p:nvPr/>
        </p:nvCxnSpPr>
        <p:spPr>
          <a:xfrm>
            <a:off x="5015294" y="2957671"/>
            <a:ext cx="352848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Conector reto 149"/>
          <p:cNvCxnSpPr/>
          <p:nvPr/>
        </p:nvCxnSpPr>
        <p:spPr>
          <a:xfrm>
            <a:off x="5015294" y="3154312"/>
            <a:ext cx="352848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Conector reto 150"/>
          <p:cNvCxnSpPr/>
          <p:nvPr/>
        </p:nvCxnSpPr>
        <p:spPr>
          <a:xfrm>
            <a:off x="5015294" y="3350956"/>
            <a:ext cx="352848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Conector reto 151"/>
          <p:cNvCxnSpPr/>
          <p:nvPr/>
        </p:nvCxnSpPr>
        <p:spPr>
          <a:xfrm>
            <a:off x="5015294" y="3547597"/>
            <a:ext cx="352848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Conector reto 152"/>
          <p:cNvCxnSpPr/>
          <p:nvPr/>
        </p:nvCxnSpPr>
        <p:spPr>
          <a:xfrm>
            <a:off x="5015294" y="3744240"/>
            <a:ext cx="352848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Conector reto 153"/>
          <p:cNvCxnSpPr/>
          <p:nvPr/>
        </p:nvCxnSpPr>
        <p:spPr>
          <a:xfrm>
            <a:off x="5015294" y="3940883"/>
            <a:ext cx="352848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Conector reto 154"/>
          <p:cNvCxnSpPr/>
          <p:nvPr/>
        </p:nvCxnSpPr>
        <p:spPr>
          <a:xfrm>
            <a:off x="5015294" y="4137525"/>
            <a:ext cx="352848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Conector reto 155"/>
          <p:cNvCxnSpPr/>
          <p:nvPr/>
        </p:nvCxnSpPr>
        <p:spPr>
          <a:xfrm>
            <a:off x="5015294" y="4334167"/>
            <a:ext cx="352848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Conector reto 156"/>
          <p:cNvCxnSpPr/>
          <p:nvPr/>
        </p:nvCxnSpPr>
        <p:spPr>
          <a:xfrm>
            <a:off x="5015294" y="4530810"/>
            <a:ext cx="352848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Conector reto 157"/>
          <p:cNvCxnSpPr/>
          <p:nvPr/>
        </p:nvCxnSpPr>
        <p:spPr>
          <a:xfrm>
            <a:off x="5015294" y="4727452"/>
            <a:ext cx="352848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tângulo 58"/>
          <p:cNvSpPr/>
          <p:nvPr/>
        </p:nvSpPr>
        <p:spPr>
          <a:xfrm>
            <a:off x="5078178" y="4623738"/>
            <a:ext cx="198416" cy="102424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pt-BR" sz="900">
              <a:solidFill>
                <a:srgbClr val="FFFFFF"/>
              </a:solidFill>
            </a:endParaRPr>
          </a:p>
        </p:txBody>
      </p:sp>
      <p:sp>
        <p:nvSpPr>
          <p:cNvPr id="60" name="Retângulo 59"/>
          <p:cNvSpPr/>
          <p:nvPr/>
        </p:nvSpPr>
        <p:spPr>
          <a:xfrm>
            <a:off x="5400454" y="4596290"/>
            <a:ext cx="198416" cy="127660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pt-BR" sz="900">
              <a:solidFill>
                <a:srgbClr val="FFFFFF"/>
              </a:solidFill>
            </a:endParaRPr>
          </a:p>
        </p:txBody>
      </p:sp>
      <p:sp>
        <p:nvSpPr>
          <p:cNvPr id="61" name="Retângulo 60"/>
          <p:cNvSpPr/>
          <p:nvPr/>
        </p:nvSpPr>
        <p:spPr>
          <a:xfrm>
            <a:off x="5721272" y="4568086"/>
            <a:ext cx="198416" cy="155865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pt-BR" sz="900">
              <a:solidFill>
                <a:srgbClr val="FFFFFF"/>
              </a:solidFill>
            </a:endParaRPr>
          </a:p>
        </p:txBody>
      </p:sp>
      <p:sp>
        <p:nvSpPr>
          <p:cNvPr id="62" name="Retângulo 61"/>
          <p:cNvSpPr/>
          <p:nvPr/>
        </p:nvSpPr>
        <p:spPr>
          <a:xfrm>
            <a:off x="6047925" y="4542851"/>
            <a:ext cx="198416" cy="181098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pt-BR" sz="900">
              <a:solidFill>
                <a:srgbClr val="FFFFFF"/>
              </a:solidFill>
            </a:endParaRPr>
          </a:p>
        </p:txBody>
      </p:sp>
      <p:sp>
        <p:nvSpPr>
          <p:cNvPr id="63" name="Retângulo 62"/>
          <p:cNvSpPr/>
          <p:nvPr/>
        </p:nvSpPr>
        <p:spPr>
          <a:xfrm>
            <a:off x="6371660" y="4504985"/>
            <a:ext cx="198416" cy="218208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pt-BR" sz="900">
              <a:solidFill>
                <a:srgbClr val="FFFFFF"/>
              </a:solidFill>
            </a:endParaRPr>
          </a:p>
        </p:txBody>
      </p:sp>
      <p:sp>
        <p:nvSpPr>
          <p:cNvPr id="64" name="Retângulo 63"/>
          <p:cNvSpPr/>
          <p:nvPr/>
        </p:nvSpPr>
        <p:spPr>
          <a:xfrm>
            <a:off x="6683730" y="4469358"/>
            <a:ext cx="198416" cy="258287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pt-BR" sz="900">
              <a:solidFill>
                <a:srgbClr val="FFFFFF"/>
              </a:solidFill>
            </a:endParaRPr>
          </a:p>
        </p:txBody>
      </p:sp>
      <p:sp>
        <p:nvSpPr>
          <p:cNvPr id="65" name="Retângulo 64"/>
          <p:cNvSpPr/>
          <p:nvPr/>
        </p:nvSpPr>
        <p:spPr>
          <a:xfrm>
            <a:off x="7010381" y="4426312"/>
            <a:ext cx="198416" cy="296882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pt-BR" sz="900">
              <a:solidFill>
                <a:srgbClr val="FFFFFF"/>
              </a:solidFill>
            </a:endParaRPr>
          </a:p>
        </p:txBody>
      </p:sp>
      <p:sp>
        <p:nvSpPr>
          <p:cNvPr id="66" name="Retângulo 65"/>
          <p:cNvSpPr/>
          <p:nvPr/>
        </p:nvSpPr>
        <p:spPr>
          <a:xfrm>
            <a:off x="7322450" y="4395895"/>
            <a:ext cx="198416" cy="328055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pt-BR" sz="900">
              <a:solidFill>
                <a:srgbClr val="FFFFFF"/>
              </a:solidFill>
            </a:endParaRPr>
          </a:p>
        </p:txBody>
      </p:sp>
      <p:sp>
        <p:nvSpPr>
          <p:cNvPr id="67" name="Retângulo 66"/>
          <p:cNvSpPr/>
          <p:nvPr/>
        </p:nvSpPr>
        <p:spPr>
          <a:xfrm>
            <a:off x="7635977" y="4350604"/>
            <a:ext cx="198416" cy="374071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pt-BR" sz="900">
              <a:solidFill>
                <a:srgbClr val="FFFFFF"/>
              </a:solidFill>
            </a:endParaRPr>
          </a:p>
        </p:txBody>
      </p:sp>
      <p:sp>
        <p:nvSpPr>
          <p:cNvPr id="68" name="Retângulo 67"/>
          <p:cNvSpPr/>
          <p:nvPr/>
        </p:nvSpPr>
        <p:spPr>
          <a:xfrm>
            <a:off x="7956796" y="4352089"/>
            <a:ext cx="198416" cy="374071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pt-BR" sz="900">
              <a:solidFill>
                <a:srgbClr val="FFFFFF"/>
              </a:solidFill>
            </a:endParaRPr>
          </a:p>
        </p:txBody>
      </p:sp>
      <p:sp>
        <p:nvSpPr>
          <p:cNvPr id="69" name="Retângulo 68"/>
          <p:cNvSpPr/>
          <p:nvPr/>
        </p:nvSpPr>
        <p:spPr>
          <a:xfrm>
            <a:off x="8283448" y="4348393"/>
            <a:ext cx="198416" cy="375557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pt-BR" sz="900">
              <a:solidFill>
                <a:srgbClr val="FFFFFF"/>
              </a:solidFill>
            </a:endParaRPr>
          </a:p>
        </p:txBody>
      </p:sp>
      <p:sp>
        <p:nvSpPr>
          <p:cNvPr id="70" name="Retângulo 69"/>
          <p:cNvSpPr/>
          <p:nvPr/>
        </p:nvSpPr>
        <p:spPr>
          <a:xfrm>
            <a:off x="8283448" y="3135630"/>
            <a:ext cx="198416" cy="121424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pt-BR" sz="900">
              <a:solidFill>
                <a:srgbClr val="FFFFFF"/>
              </a:solidFill>
            </a:endParaRPr>
          </a:p>
        </p:txBody>
      </p:sp>
      <p:sp>
        <p:nvSpPr>
          <p:cNvPr id="71" name="Retângulo 70"/>
          <p:cNvSpPr/>
          <p:nvPr/>
        </p:nvSpPr>
        <p:spPr>
          <a:xfrm>
            <a:off x="7956796" y="3332300"/>
            <a:ext cx="198416" cy="102127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pt-BR" sz="900">
              <a:solidFill>
                <a:srgbClr val="FFFFFF"/>
              </a:solidFill>
            </a:endParaRPr>
          </a:p>
        </p:txBody>
      </p:sp>
      <p:sp>
        <p:nvSpPr>
          <p:cNvPr id="72" name="Retângulo 71"/>
          <p:cNvSpPr/>
          <p:nvPr/>
        </p:nvSpPr>
        <p:spPr>
          <a:xfrm>
            <a:off x="7635977" y="3503006"/>
            <a:ext cx="198416" cy="84908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pt-BR" sz="900">
              <a:solidFill>
                <a:srgbClr val="FFFFFF"/>
              </a:solidFill>
            </a:endParaRPr>
          </a:p>
        </p:txBody>
      </p:sp>
      <p:sp>
        <p:nvSpPr>
          <p:cNvPr id="73" name="Retângulo 72"/>
          <p:cNvSpPr/>
          <p:nvPr/>
        </p:nvSpPr>
        <p:spPr>
          <a:xfrm>
            <a:off x="7322450" y="3708615"/>
            <a:ext cx="198416" cy="69173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pt-BR" sz="900">
              <a:solidFill>
                <a:srgbClr val="FFFFFF"/>
              </a:solidFill>
            </a:endParaRPr>
          </a:p>
        </p:txBody>
      </p:sp>
      <p:sp>
        <p:nvSpPr>
          <p:cNvPr id="74" name="Retângulo 73"/>
          <p:cNvSpPr/>
          <p:nvPr/>
        </p:nvSpPr>
        <p:spPr>
          <a:xfrm>
            <a:off x="7010381" y="3880716"/>
            <a:ext cx="198416" cy="55071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pt-BR" sz="900">
              <a:solidFill>
                <a:srgbClr val="FFFFFF"/>
              </a:solidFill>
            </a:endParaRPr>
          </a:p>
        </p:txBody>
      </p:sp>
      <p:sp>
        <p:nvSpPr>
          <p:cNvPr id="75" name="Retângulo 74"/>
          <p:cNvSpPr/>
          <p:nvPr/>
        </p:nvSpPr>
        <p:spPr>
          <a:xfrm>
            <a:off x="6683730" y="4056691"/>
            <a:ext cx="198416" cy="41563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pt-BR" sz="900">
              <a:solidFill>
                <a:srgbClr val="FFFFFF"/>
              </a:solidFill>
            </a:endParaRPr>
          </a:p>
        </p:txBody>
      </p:sp>
      <p:sp>
        <p:nvSpPr>
          <p:cNvPr id="76" name="Retângulo 75"/>
          <p:cNvSpPr/>
          <p:nvPr/>
        </p:nvSpPr>
        <p:spPr>
          <a:xfrm>
            <a:off x="6371660" y="4173145"/>
            <a:ext cx="198416" cy="33696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pt-BR" sz="900">
              <a:solidFill>
                <a:srgbClr val="FFFFFF"/>
              </a:solidFill>
            </a:endParaRPr>
          </a:p>
        </p:txBody>
      </p:sp>
      <p:sp>
        <p:nvSpPr>
          <p:cNvPr id="77" name="Retângulo 76"/>
          <p:cNvSpPr/>
          <p:nvPr/>
        </p:nvSpPr>
        <p:spPr>
          <a:xfrm>
            <a:off x="6047925" y="4306832"/>
            <a:ext cx="198416" cy="24196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pt-BR" sz="900">
              <a:solidFill>
                <a:srgbClr val="FFFFFF"/>
              </a:solidFill>
            </a:endParaRPr>
          </a:p>
        </p:txBody>
      </p:sp>
      <p:sp>
        <p:nvSpPr>
          <p:cNvPr id="78" name="Retângulo 77"/>
          <p:cNvSpPr/>
          <p:nvPr/>
        </p:nvSpPr>
        <p:spPr>
          <a:xfrm>
            <a:off x="5721272" y="4464179"/>
            <a:ext cx="198416" cy="10836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pt-BR" sz="900">
              <a:solidFill>
                <a:srgbClr val="FFFFFF"/>
              </a:solidFill>
            </a:endParaRPr>
          </a:p>
        </p:txBody>
      </p:sp>
      <p:sp>
        <p:nvSpPr>
          <p:cNvPr id="81" name="Retângulo 80"/>
          <p:cNvSpPr/>
          <p:nvPr/>
        </p:nvSpPr>
        <p:spPr>
          <a:xfrm>
            <a:off x="5135339" y="3041403"/>
            <a:ext cx="1233694" cy="577124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pt-BR" sz="1600">
              <a:solidFill>
                <a:srgbClr val="FFFFFF"/>
              </a:solidFill>
            </a:endParaRPr>
          </a:p>
        </p:txBody>
      </p:sp>
      <p:sp>
        <p:nvSpPr>
          <p:cNvPr id="82" name="Retângulo 81"/>
          <p:cNvSpPr/>
          <p:nvPr/>
        </p:nvSpPr>
        <p:spPr>
          <a:xfrm>
            <a:off x="5215544" y="3425087"/>
            <a:ext cx="99162" cy="10084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pt-BR" sz="900">
              <a:solidFill>
                <a:srgbClr val="FFFFFF"/>
              </a:solidFill>
            </a:endParaRPr>
          </a:p>
        </p:txBody>
      </p:sp>
      <p:sp>
        <p:nvSpPr>
          <p:cNvPr id="83" name="Retângulo 82"/>
          <p:cNvSpPr/>
          <p:nvPr/>
        </p:nvSpPr>
        <p:spPr>
          <a:xfrm>
            <a:off x="5215498" y="3133968"/>
            <a:ext cx="99208" cy="100843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pt-BR" sz="900">
              <a:solidFill>
                <a:srgbClr val="FFFFFF"/>
              </a:solidFill>
            </a:endParaRPr>
          </a:p>
        </p:txBody>
      </p:sp>
      <p:sp>
        <p:nvSpPr>
          <p:cNvPr id="84" name="CaixaDeTexto 138"/>
          <p:cNvSpPr txBox="1">
            <a:spLocks noChangeArrowheads="1"/>
          </p:cNvSpPr>
          <p:nvPr/>
        </p:nvSpPr>
        <p:spPr bwMode="auto">
          <a:xfrm>
            <a:off x="5282624" y="3365936"/>
            <a:ext cx="1124324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ts val="450"/>
              </a:spcBef>
              <a:spcAft>
                <a:spcPts val="450"/>
              </a:spcAft>
            </a:pPr>
            <a:r>
              <a:rPr lang="pt-BR" sz="900" dirty="0" smtClean="0">
                <a:solidFill>
                  <a:prstClr val="black"/>
                </a:solidFill>
              </a:rPr>
              <a:t>Móvel</a:t>
            </a:r>
            <a:endParaRPr lang="pt-BR" sz="900" dirty="0">
              <a:solidFill>
                <a:prstClr val="black"/>
              </a:solidFill>
            </a:endParaRPr>
          </a:p>
        </p:txBody>
      </p:sp>
      <p:sp>
        <p:nvSpPr>
          <p:cNvPr id="85" name="CaixaDeTexto 139"/>
          <p:cNvSpPr txBox="1">
            <a:spLocks noChangeArrowheads="1"/>
          </p:cNvSpPr>
          <p:nvPr/>
        </p:nvSpPr>
        <p:spPr bwMode="auto">
          <a:xfrm>
            <a:off x="5282624" y="3070180"/>
            <a:ext cx="1124324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ts val="450"/>
              </a:spcBef>
              <a:spcAft>
                <a:spcPts val="450"/>
              </a:spcAft>
            </a:pPr>
            <a:r>
              <a:rPr lang="pt-BR" sz="900" dirty="0" smtClean="0">
                <a:solidFill>
                  <a:prstClr val="black"/>
                </a:solidFill>
              </a:rPr>
              <a:t>Fixa</a:t>
            </a:r>
            <a:endParaRPr lang="pt-BR" sz="900" dirty="0">
              <a:solidFill>
                <a:prstClr val="black"/>
              </a:solidFill>
            </a:endParaRPr>
          </a:p>
        </p:txBody>
      </p:sp>
      <p:pic>
        <p:nvPicPr>
          <p:cNvPr id="138" name="Imagem 137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rgbClr val="488AA2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45" t="3526" r="68543" b="86532"/>
          <a:stretch/>
        </p:blipFill>
        <p:spPr>
          <a:xfrm>
            <a:off x="467544" y="2020829"/>
            <a:ext cx="360040" cy="219443"/>
          </a:xfrm>
          <a:prstGeom prst="rect">
            <a:avLst/>
          </a:prstGeom>
        </p:spPr>
      </p:pic>
      <p:pic>
        <p:nvPicPr>
          <p:cNvPr id="140" name="Imagem 139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rgbClr val="488AA2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45" t="3526" r="68543" b="86532"/>
          <a:stretch/>
        </p:blipFill>
        <p:spPr>
          <a:xfrm>
            <a:off x="4763319" y="2001779"/>
            <a:ext cx="360040" cy="219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370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de cantos arredondados 8"/>
          <p:cNvSpPr/>
          <p:nvPr/>
        </p:nvSpPr>
        <p:spPr>
          <a:xfrm>
            <a:off x="683568" y="1740794"/>
            <a:ext cx="5688632" cy="4693344"/>
          </a:xfrm>
          <a:prstGeom prst="roundRect">
            <a:avLst>
              <a:gd name="adj" fmla="val 3737"/>
            </a:avLst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600">
              <a:solidFill>
                <a:prstClr val="white"/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Porém, a qualidade ainda é muito baixa</a:t>
            </a:r>
            <a:endParaRPr lang="pt-PT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07FC9E8-A6B4-4407-8647-97F214A558B2}" type="slidenum">
              <a:rPr lang="pt-BR" smtClean="0"/>
              <a:pPr>
                <a:defRPr/>
              </a:pPr>
              <a:t>27</a:t>
            </a:fld>
            <a:endParaRPr lang="pt-BR"/>
          </a:p>
        </p:txBody>
      </p:sp>
      <p:graphicFrame>
        <p:nvGraphicFramePr>
          <p:cNvPr id="7" name="Gráfico 6"/>
          <p:cNvGraphicFramePr/>
          <p:nvPr>
            <p:extLst/>
          </p:nvPr>
        </p:nvGraphicFramePr>
        <p:xfrm>
          <a:off x="923926" y="1700808"/>
          <a:ext cx="5232250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CaixaDeTexto 7"/>
          <p:cNvSpPr txBox="1"/>
          <p:nvPr/>
        </p:nvSpPr>
        <p:spPr>
          <a:xfrm>
            <a:off x="1907704" y="6237312"/>
            <a:ext cx="259228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050" dirty="0" smtClean="0"/>
              <a:t>Fonte: OCDE/AKAMAI</a:t>
            </a:r>
            <a:endParaRPr lang="pt-PT" sz="1050" dirty="0"/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3" cstate="print">
            <a:duotone>
              <a:prstClr val="black"/>
              <a:srgbClr val="488AA2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45" t="3526" r="68543" b="86532"/>
          <a:stretch/>
        </p:blipFill>
        <p:spPr>
          <a:xfrm>
            <a:off x="899592" y="1844824"/>
            <a:ext cx="360040" cy="219443"/>
          </a:xfrm>
          <a:prstGeom prst="rect">
            <a:avLst/>
          </a:prstGeom>
        </p:spPr>
      </p:pic>
      <p:sp>
        <p:nvSpPr>
          <p:cNvPr id="11" name="CaixaDeTexto 10"/>
          <p:cNvSpPr txBox="1"/>
          <p:nvPr/>
        </p:nvSpPr>
        <p:spPr>
          <a:xfrm>
            <a:off x="10044608" y="378904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6588224" y="1807656"/>
            <a:ext cx="250180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smtClean="0"/>
              <a:t>Média mundial</a:t>
            </a:r>
          </a:p>
          <a:p>
            <a:pPr algn="ctr"/>
            <a:r>
              <a:rPr lang="pt-PT" dirty="0" smtClean="0"/>
              <a:t>3,1 Mbps</a:t>
            </a:r>
          </a:p>
          <a:p>
            <a:pPr algn="ctr"/>
            <a:endParaRPr lang="pt-PT" dirty="0" smtClean="0"/>
          </a:p>
          <a:p>
            <a:pPr algn="ctr"/>
            <a:r>
              <a:rPr lang="pt-PT" dirty="0" smtClean="0"/>
              <a:t>Brasil: 72º  posição no ranking de 243 países</a:t>
            </a:r>
          </a:p>
          <a:p>
            <a:pPr algn="ctr"/>
            <a:endParaRPr lang="pt-PT" dirty="0"/>
          </a:p>
          <a:p>
            <a:endParaRPr lang="pt-PT" dirty="0" smtClean="0"/>
          </a:p>
          <a:p>
            <a:pPr algn="ctr"/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542036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de cantos arredondados 7"/>
          <p:cNvSpPr/>
          <p:nvPr/>
        </p:nvSpPr>
        <p:spPr>
          <a:xfrm>
            <a:off x="250826" y="1484784"/>
            <a:ext cx="8137598" cy="5112568"/>
          </a:xfrm>
          <a:prstGeom prst="roundRect">
            <a:avLst>
              <a:gd name="adj" fmla="val 3737"/>
            </a:avLst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600">
              <a:solidFill>
                <a:prstClr val="white"/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Integração as </a:t>
            </a:r>
            <a:r>
              <a:rPr lang="pt-PT" dirty="0"/>
              <a:t>C</a:t>
            </a:r>
            <a:r>
              <a:rPr lang="pt-PT" dirty="0" smtClean="0"/>
              <a:t>adeias </a:t>
            </a:r>
            <a:r>
              <a:rPr lang="pt-PT" dirty="0"/>
              <a:t>P</a:t>
            </a:r>
            <a:r>
              <a:rPr lang="pt-PT" dirty="0" smtClean="0"/>
              <a:t>rodutivas Globais</a:t>
            </a:r>
            <a:endParaRPr lang="pt-PT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07FC9E8-A6B4-4407-8647-97F214A558B2}" type="slidenum">
              <a:rPr lang="pt-BR" smtClean="0"/>
              <a:pPr>
                <a:defRPr/>
              </a:pPr>
              <a:t>28</a:t>
            </a:fld>
            <a:endParaRPr lang="pt-BR"/>
          </a:p>
        </p:txBody>
      </p:sp>
      <p:graphicFrame>
        <p:nvGraphicFramePr>
          <p:cNvPr id="7" name="Gráfico 6"/>
          <p:cNvGraphicFramePr/>
          <p:nvPr>
            <p:extLst>
              <p:ext uri="{D42A27DB-BD31-4B8C-83A1-F6EECF244321}">
                <p14:modId xmlns:p14="http://schemas.microsoft.com/office/powerpoint/2010/main" val="3195685302"/>
              </p:ext>
            </p:extLst>
          </p:nvPr>
        </p:nvGraphicFramePr>
        <p:xfrm>
          <a:off x="250826" y="1397000"/>
          <a:ext cx="7993582" cy="5200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3" cstate="print">
            <a:duotone>
              <a:prstClr val="black"/>
              <a:srgbClr val="488AA2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45" t="3526" r="68543" b="86532"/>
          <a:stretch/>
        </p:blipFill>
        <p:spPr>
          <a:xfrm>
            <a:off x="539552" y="1556792"/>
            <a:ext cx="360040" cy="219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050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ítulo 1"/>
          <p:cNvSpPr>
            <a:spLocks noGrp="1"/>
          </p:cNvSpPr>
          <p:nvPr>
            <p:ph type="title"/>
          </p:nvPr>
        </p:nvSpPr>
        <p:spPr>
          <a:xfrm>
            <a:off x="228606" y="76200"/>
            <a:ext cx="6958013" cy="1202267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pt-BR" dirty="0"/>
              <a:t>Aumento das pressões por melhoria dos serviços públicos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607737-2631-4A55-B7A9-3027D40216C2}" type="slidenum">
              <a:rPr lang="pt-BR" smtClean="0"/>
              <a:pPr>
                <a:defRPr/>
              </a:pPr>
              <a:t>29</a:t>
            </a:fld>
            <a:endParaRPr lang="pt-BR" dirty="0"/>
          </a:p>
        </p:txBody>
      </p:sp>
      <p:pic>
        <p:nvPicPr>
          <p:cNvPr id="1028" name="Picture 4" descr="Manifestação de moradores da comunidade da Rocinha Foto: Pablo Jacob / Agência O Globo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18" r="2806" b="4125"/>
          <a:stretch/>
        </p:blipFill>
        <p:spPr bwMode="auto">
          <a:xfrm>
            <a:off x="179512" y="1285344"/>
            <a:ext cx="8748000" cy="4628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Arredondar Retângulo em um Canto Diagonal 7"/>
          <p:cNvSpPr/>
          <p:nvPr/>
        </p:nvSpPr>
        <p:spPr>
          <a:xfrm>
            <a:off x="323528" y="4941168"/>
            <a:ext cx="4608512" cy="412621"/>
          </a:xfrm>
          <a:prstGeom prst="round2DiagRect">
            <a:avLst/>
          </a:prstGeom>
          <a:solidFill>
            <a:srgbClr val="FFFFFF">
              <a:alpha val="60000"/>
            </a:srgb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vert="horz" lIns="67500" tIns="27000" rIns="68580" bIns="34290" rtlCol="0" anchor="ctr">
            <a:noAutofit/>
          </a:bodyPr>
          <a:lstStyle/>
          <a:p>
            <a:pPr algn="ctr">
              <a:lnSpc>
                <a:spcPct val="114000"/>
              </a:lnSpc>
              <a:spcBef>
                <a:spcPts val="900"/>
              </a:spcBef>
              <a:spcAft>
                <a:spcPts val="450"/>
              </a:spcAft>
            </a:pPr>
            <a:r>
              <a:rPr lang="pt-BR" sz="1400" b="1" i="1" cap="small" dirty="0"/>
              <a:t>Manifestação de moradores da Rocinha, Rio de Janeiro.</a:t>
            </a:r>
            <a:endParaRPr lang="pt-BR" sz="1400" b="1" dirty="0"/>
          </a:p>
        </p:txBody>
      </p:sp>
      <p:sp>
        <p:nvSpPr>
          <p:cNvPr id="10" name="Retângulo 9"/>
          <p:cNvSpPr/>
          <p:nvPr/>
        </p:nvSpPr>
        <p:spPr>
          <a:xfrm>
            <a:off x="0" y="5558331"/>
            <a:ext cx="9144000" cy="1299669"/>
          </a:xfrm>
          <a:prstGeom prst="rect">
            <a:avLst/>
          </a:prstGeom>
          <a:solidFill>
            <a:srgbClr val="82BCB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rtlCol="0" anchor="ctr"/>
          <a:lstStyle/>
          <a:p>
            <a:pPr algn="ctr">
              <a:lnSpc>
                <a:spcPct val="120000"/>
              </a:lnSpc>
            </a:pPr>
            <a:r>
              <a:rPr lang="pt-BR" sz="1500" cap="small" dirty="0">
                <a:solidFill>
                  <a:schemeClr val="tx1"/>
                </a:solidFill>
              </a:rPr>
              <a:t>Uma população de maior renda, maior escolaridade, com mais acesso à informação tende a pressionar o poder público na adoção de um novo padrão de gestão. Dentre as reivindicações estavam: maior transparência, canais de participação mais efetivos, gestão profissional, recrutamento de quadros de qualidade, avaliação de resultados, prestação de contas e melhoria dos gastos públicos</a:t>
            </a:r>
            <a:r>
              <a:rPr lang="pt-BR" sz="1500" cap="small" dirty="0" smtClean="0">
                <a:solidFill>
                  <a:schemeClr val="tx1"/>
                </a:solidFill>
              </a:rPr>
              <a:t>.</a:t>
            </a:r>
            <a:endParaRPr lang="pt-BR" sz="1500" cap="small" dirty="0">
              <a:solidFill>
                <a:schemeClr val="tx1"/>
              </a:solidFill>
            </a:endParaRPr>
          </a:p>
        </p:txBody>
      </p:sp>
      <p:cxnSp>
        <p:nvCxnSpPr>
          <p:cNvPr id="11" name="Conector reto 10"/>
          <p:cNvCxnSpPr/>
          <p:nvPr/>
        </p:nvCxnSpPr>
        <p:spPr>
          <a:xfrm>
            <a:off x="0" y="5533016"/>
            <a:ext cx="9144000" cy="0"/>
          </a:xfrm>
          <a:prstGeom prst="line">
            <a:avLst/>
          </a:prstGeom>
          <a:solidFill>
            <a:srgbClr val="E79B13"/>
          </a:solidFill>
          <a:ln>
            <a:solidFill>
              <a:srgbClr val="0066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riângulo isósceles 11"/>
          <p:cNvSpPr/>
          <p:nvPr/>
        </p:nvSpPr>
        <p:spPr>
          <a:xfrm rot="10800000">
            <a:off x="50800" y="5551140"/>
            <a:ext cx="245781" cy="137160"/>
          </a:xfrm>
          <a:prstGeom prst="triangle">
            <a:avLst/>
          </a:prstGeom>
          <a:solidFill>
            <a:srgbClr val="00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0668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2904513" y="1500188"/>
            <a:ext cx="2065564" cy="4814887"/>
          </a:xfrm>
          <a:prstGeom prst="rect">
            <a:avLst/>
          </a:prstGeom>
          <a:solidFill>
            <a:schemeClr val="bg1"/>
          </a:solidFill>
          <a:ln w="28575" cap="rnd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6" name="Retângulo 35"/>
          <p:cNvSpPr/>
          <p:nvPr/>
        </p:nvSpPr>
        <p:spPr>
          <a:xfrm>
            <a:off x="5677420" y="1500188"/>
            <a:ext cx="2065564" cy="4814887"/>
          </a:xfrm>
          <a:prstGeom prst="rect">
            <a:avLst/>
          </a:prstGeom>
          <a:solidFill>
            <a:schemeClr val="bg1"/>
          </a:solidFill>
          <a:ln w="28575" cap="rnd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Organização da Exposição</a:t>
            </a:r>
            <a:endParaRPr lang="pt-PT" dirty="0"/>
          </a:p>
        </p:txBody>
      </p:sp>
      <p:sp>
        <p:nvSpPr>
          <p:cNvPr id="22" name="Triângulo isósceles 21"/>
          <p:cNvSpPr/>
          <p:nvPr/>
        </p:nvSpPr>
        <p:spPr>
          <a:xfrm rot="5400000">
            <a:off x="2217912" y="3804181"/>
            <a:ext cx="665213" cy="39913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Retângulo 22"/>
          <p:cNvSpPr/>
          <p:nvPr/>
        </p:nvSpPr>
        <p:spPr>
          <a:xfrm>
            <a:off x="443363" y="3058759"/>
            <a:ext cx="1779770" cy="2018234"/>
          </a:xfrm>
          <a:prstGeom prst="rect">
            <a:avLst/>
          </a:prstGeom>
          <a:solidFill>
            <a:schemeClr val="accent4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8100" eaLnBrk="0" hangingPunct="0">
              <a:lnSpc>
                <a:spcPct val="120000"/>
              </a:lnSpc>
              <a:buClr>
                <a:srgbClr val="003366"/>
              </a:buClr>
              <a:tabLst>
                <a:tab pos="76200" algn="l"/>
              </a:tabLst>
            </a:pPr>
            <a:r>
              <a:rPr lang="pt-BR" kern="0" cap="small" dirty="0">
                <a:solidFill>
                  <a:schemeClr val="bg1"/>
                </a:solidFill>
              </a:rPr>
              <a:t>Tendências                       </a:t>
            </a:r>
          </a:p>
        </p:txBody>
      </p:sp>
      <p:sp>
        <p:nvSpPr>
          <p:cNvPr id="24" name="Retângulo 23"/>
          <p:cNvSpPr/>
          <p:nvPr/>
        </p:nvSpPr>
        <p:spPr>
          <a:xfrm>
            <a:off x="3044569" y="2386012"/>
            <a:ext cx="1779770" cy="1286879"/>
          </a:xfrm>
          <a:prstGeom prst="rect">
            <a:avLst/>
          </a:prstGeom>
          <a:solidFill>
            <a:schemeClr val="accent4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0" hangingPunct="0">
              <a:lnSpc>
                <a:spcPct val="120000"/>
              </a:lnSpc>
              <a:buClr>
                <a:srgbClr val="003366"/>
              </a:buClr>
            </a:pPr>
            <a:r>
              <a:rPr lang="pt-BR" kern="0" cap="small" dirty="0">
                <a:solidFill>
                  <a:schemeClr val="bg1"/>
                </a:solidFill>
              </a:rPr>
              <a:t>Tendências e </a:t>
            </a:r>
            <a:r>
              <a:rPr lang="pt-BR" kern="0" cap="small" dirty="0" smtClean="0">
                <a:solidFill>
                  <a:schemeClr val="bg1"/>
                </a:solidFill>
              </a:rPr>
              <a:t>incertezas</a:t>
            </a:r>
            <a:endParaRPr lang="pt-BR" kern="0" cap="small" dirty="0">
              <a:solidFill>
                <a:schemeClr val="bg1"/>
              </a:solidFill>
            </a:endParaRPr>
          </a:p>
        </p:txBody>
      </p:sp>
      <p:sp>
        <p:nvSpPr>
          <p:cNvPr id="25" name="Retângulo 24"/>
          <p:cNvSpPr/>
          <p:nvPr/>
        </p:nvSpPr>
        <p:spPr>
          <a:xfrm>
            <a:off x="3044569" y="4471981"/>
            <a:ext cx="1779770" cy="1680493"/>
          </a:xfrm>
          <a:prstGeom prst="rect">
            <a:avLst/>
          </a:prstGeom>
          <a:solidFill>
            <a:schemeClr val="accent4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0" anchor="t"/>
          <a:lstStyle/>
          <a:p>
            <a:pPr eaLnBrk="0" hangingPunct="0">
              <a:lnSpc>
                <a:spcPct val="120000"/>
              </a:lnSpc>
              <a:buClr>
                <a:srgbClr val="003366"/>
              </a:buClr>
            </a:pPr>
            <a:r>
              <a:rPr lang="pt-BR" kern="0" cap="small" dirty="0">
                <a:solidFill>
                  <a:schemeClr val="bg1"/>
                </a:solidFill>
              </a:rPr>
              <a:t>Cenários para </a:t>
            </a:r>
            <a:r>
              <a:rPr lang="pt-BR" kern="0" cap="small" dirty="0" smtClean="0">
                <a:solidFill>
                  <a:schemeClr val="bg1"/>
                </a:solidFill>
              </a:rPr>
              <a:t>o</a:t>
            </a:r>
            <a:endParaRPr lang="pt-BR" kern="0" cap="small" dirty="0">
              <a:solidFill>
                <a:schemeClr val="bg1"/>
              </a:solidFill>
            </a:endParaRPr>
          </a:p>
        </p:txBody>
      </p:sp>
      <p:sp>
        <p:nvSpPr>
          <p:cNvPr id="28" name="Retângulo 27"/>
          <p:cNvSpPr/>
          <p:nvPr/>
        </p:nvSpPr>
        <p:spPr>
          <a:xfrm>
            <a:off x="5818115" y="2386012"/>
            <a:ext cx="1779770" cy="1286879"/>
          </a:xfrm>
          <a:prstGeom prst="rect">
            <a:avLst/>
          </a:prstGeom>
          <a:solidFill>
            <a:schemeClr val="accent4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0" hangingPunct="0">
              <a:lnSpc>
                <a:spcPct val="120000"/>
              </a:lnSpc>
              <a:buClr>
                <a:srgbClr val="003366"/>
              </a:buClr>
            </a:pPr>
            <a:r>
              <a:rPr lang="pt-BR" kern="0" cap="small" dirty="0">
                <a:solidFill>
                  <a:schemeClr val="bg1"/>
                </a:solidFill>
              </a:rPr>
              <a:t>Os desafios para o futuro</a:t>
            </a:r>
          </a:p>
        </p:txBody>
      </p:sp>
      <p:sp>
        <p:nvSpPr>
          <p:cNvPr id="29" name="Retângulo 28"/>
          <p:cNvSpPr/>
          <p:nvPr/>
        </p:nvSpPr>
        <p:spPr>
          <a:xfrm>
            <a:off x="5818115" y="4471981"/>
            <a:ext cx="1779770" cy="1680493"/>
          </a:xfrm>
          <a:prstGeom prst="rect">
            <a:avLst/>
          </a:prstGeom>
          <a:solidFill>
            <a:schemeClr val="accent4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0" hangingPunct="0">
              <a:lnSpc>
                <a:spcPct val="120000"/>
              </a:lnSpc>
              <a:buClr>
                <a:srgbClr val="003366"/>
              </a:buClr>
            </a:pPr>
            <a:r>
              <a:rPr lang="pt-BR" kern="0" cap="small" dirty="0">
                <a:solidFill>
                  <a:schemeClr val="bg1"/>
                </a:solidFill>
              </a:rPr>
              <a:t>O Investimento Social no mundo e no Brasil</a:t>
            </a:r>
            <a:endParaRPr lang="pt-BR" kern="0" cap="small" dirty="0">
              <a:solidFill>
                <a:schemeClr val="bg1"/>
              </a:solidFill>
            </a:endParaRPr>
          </a:p>
        </p:txBody>
      </p:sp>
      <p:sp>
        <p:nvSpPr>
          <p:cNvPr id="30" name="Triângulo isósceles 29"/>
          <p:cNvSpPr/>
          <p:nvPr/>
        </p:nvSpPr>
        <p:spPr>
          <a:xfrm rot="5400000">
            <a:off x="5011571" y="3804181"/>
            <a:ext cx="665213" cy="39913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" name="Triângulo isósceles 31"/>
          <p:cNvSpPr/>
          <p:nvPr/>
        </p:nvSpPr>
        <p:spPr>
          <a:xfrm rot="10800000">
            <a:off x="3751871" y="3967106"/>
            <a:ext cx="384006" cy="230405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3" name="Triângulo isósceles 32"/>
          <p:cNvSpPr/>
          <p:nvPr/>
        </p:nvSpPr>
        <p:spPr>
          <a:xfrm rot="10800000">
            <a:off x="6489343" y="3967106"/>
            <a:ext cx="384006" cy="230405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4" name="Retângulo 33"/>
          <p:cNvSpPr/>
          <p:nvPr/>
        </p:nvSpPr>
        <p:spPr>
          <a:xfrm>
            <a:off x="1143895" y="4578397"/>
            <a:ext cx="955711" cy="307777"/>
          </a:xfrm>
          <a:prstGeom prst="rect">
            <a:avLst/>
          </a:prstGeom>
          <a:solidFill>
            <a:schemeClr val="accent2"/>
          </a:solidFill>
        </p:spPr>
        <p:txBody>
          <a:bodyPr wrap="none">
            <a:spAutoFit/>
          </a:bodyPr>
          <a:lstStyle/>
          <a:p>
            <a:r>
              <a:rPr lang="pt-BR" sz="1400" dirty="0" smtClean="0">
                <a:solidFill>
                  <a:schemeClr val="bg1"/>
                </a:solidFill>
              </a:rPr>
              <a:t>MUNDIAIS</a:t>
            </a:r>
            <a:endParaRPr lang="pt-BR" sz="1400" dirty="0">
              <a:solidFill>
                <a:schemeClr val="bg1"/>
              </a:solidFill>
            </a:endParaRPr>
          </a:p>
        </p:txBody>
      </p:sp>
      <p:sp>
        <p:nvSpPr>
          <p:cNvPr id="35" name="Retângulo 34"/>
          <p:cNvSpPr/>
          <p:nvPr/>
        </p:nvSpPr>
        <p:spPr>
          <a:xfrm>
            <a:off x="4030425" y="3295697"/>
            <a:ext cx="686406" cy="307777"/>
          </a:xfrm>
          <a:prstGeom prst="rect">
            <a:avLst/>
          </a:prstGeom>
          <a:solidFill>
            <a:schemeClr val="accent2"/>
          </a:solidFill>
        </p:spPr>
        <p:txBody>
          <a:bodyPr wrap="none">
            <a:spAutoFit/>
          </a:bodyPr>
          <a:lstStyle/>
          <a:p>
            <a:r>
              <a:rPr lang="pt-BR" sz="1400" dirty="0" smtClean="0">
                <a:solidFill>
                  <a:schemeClr val="bg1"/>
                </a:solidFill>
              </a:rPr>
              <a:t>BRASIL</a:t>
            </a:r>
            <a:endParaRPr lang="pt-BR" sz="1400" dirty="0">
              <a:solidFill>
                <a:schemeClr val="bg1"/>
              </a:solidFill>
            </a:endParaRPr>
          </a:p>
        </p:txBody>
      </p:sp>
      <p:sp>
        <p:nvSpPr>
          <p:cNvPr id="37" name="Retângulo 36"/>
          <p:cNvSpPr/>
          <p:nvPr/>
        </p:nvSpPr>
        <p:spPr>
          <a:xfrm>
            <a:off x="3154125" y="5700330"/>
            <a:ext cx="970137" cy="350865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eaLnBrk="0" hangingPunct="0">
              <a:lnSpc>
                <a:spcPct val="120000"/>
              </a:lnSpc>
              <a:buClr>
                <a:srgbClr val="003366"/>
              </a:buClr>
            </a:pPr>
            <a:r>
              <a:rPr lang="pt-BR" sz="1400" kern="0" cap="small" dirty="0" smtClean="0">
                <a:solidFill>
                  <a:schemeClr val="bg1"/>
                </a:solidFill>
              </a:rPr>
              <a:t>2015-2018</a:t>
            </a:r>
            <a:endParaRPr lang="pt-BR" sz="1400" kern="0" cap="small" dirty="0">
              <a:solidFill>
                <a:schemeClr val="bg1"/>
              </a:solidFill>
            </a:endParaRPr>
          </a:p>
        </p:txBody>
      </p:sp>
      <p:sp>
        <p:nvSpPr>
          <p:cNvPr id="38" name="Retângulo 37"/>
          <p:cNvSpPr/>
          <p:nvPr/>
        </p:nvSpPr>
        <p:spPr>
          <a:xfrm>
            <a:off x="3154125" y="5376904"/>
            <a:ext cx="686406" cy="307777"/>
          </a:xfrm>
          <a:prstGeom prst="rect">
            <a:avLst/>
          </a:prstGeom>
          <a:solidFill>
            <a:schemeClr val="accent2"/>
          </a:solidFill>
        </p:spPr>
        <p:txBody>
          <a:bodyPr wrap="none">
            <a:spAutoFit/>
          </a:bodyPr>
          <a:lstStyle/>
          <a:p>
            <a:r>
              <a:rPr lang="pt-BR" sz="1400" dirty="0" smtClean="0">
                <a:solidFill>
                  <a:schemeClr val="bg1"/>
                </a:solidFill>
              </a:rPr>
              <a:t>BRASIL</a:t>
            </a:r>
            <a:endParaRPr lang="pt-BR" sz="1400" dirty="0">
              <a:solidFill>
                <a:schemeClr val="bg1"/>
              </a:solidFill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5951" y="2358517"/>
            <a:ext cx="610515" cy="610515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2712" y="1626082"/>
            <a:ext cx="643532" cy="659755"/>
          </a:xfrm>
          <a:prstGeom prst="rect">
            <a:avLst/>
          </a:prstGeom>
        </p:spPr>
      </p:pic>
      <p:sp>
        <p:nvSpPr>
          <p:cNvPr id="20" name="Retângulo 19"/>
          <p:cNvSpPr/>
          <p:nvPr/>
        </p:nvSpPr>
        <p:spPr>
          <a:xfrm>
            <a:off x="250826" y="1500188"/>
            <a:ext cx="2499258" cy="5075424"/>
          </a:xfrm>
          <a:prstGeom prst="rect">
            <a:avLst/>
          </a:prstGeom>
          <a:solidFill>
            <a:srgbClr val="F2F2F2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20"/>
          <p:cNvSpPr/>
          <p:nvPr/>
        </p:nvSpPr>
        <p:spPr>
          <a:xfrm>
            <a:off x="2979511" y="2307770"/>
            <a:ext cx="1911803" cy="2061669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65666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Arredondar Retângulo no Mesmo Canto Lateral 25"/>
          <p:cNvSpPr/>
          <p:nvPr/>
        </p:nvSpPr>
        <p:spPr>
          <a:xfrm rot="10800000">
            <a:off x="-2" y="-1"/>
            <a:ext cx="9144001" cy="6858000"/>
          </a:xfrm>
          <a:prstGeom prst="round2SameRect">
            <a:avLst>
              <a:gd name="adj1" fmla="val 0"/>
              <a:gd name="adj2" fmla="val 0"/>
            </a:avLst>
          </a:prstGeom>
          <a:gradFill flip="none" rotWithShape="1">
            <a:gsLst>
              <a:gs pos="0">
                <a:srgbClr val="E6E6E6"/>
              </a:gs>
              <a:gs pos="52000">
                <a:srgbClr val="F7F7F7"/>
              </a:gs>
              <a:gs pos="100000">
                <a:srgbClr val="E6E6E6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8" name="Grupo 7"/>
          <p:cNvGrpSpPr/>
          <p:nvPr/>
        </p:nvGrpSpPr>
        <p:grpSpPr>
          <a:xfrm>
            <a:off x="2002408" y="4243818"/>
            <a:ext cx="2377309" cy="2147614"/>
            <a:chOff x="2002408" y="4243818"/>
            <a:chExt cx="2377309" cy="2147614"/>
          </a:xfrm>
        </p:grpSpPr>
        <p:pic>
          <p:nvPicPr>
            <p:cNvPr id="42" name="Imagem 4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8072" b="68333"/>
            <a:stretch/>
          </p:blipFill>
          <p:spPr>
            <a:xfrm rot="518609">
              <a:off x="2320156" y="4293096"/>
              <a:ext cx="2059561" cy="2098336"/>
            </a:xfrm>
            <a:prstGeom prst="rect">
              <a:avLst/>
            </a:prstGeom>
          </p:spPr>
        </p:pic>
        <p:grpSp>
          <p:nvGrpSpPr>
            <p:cNvPr id="7" name="Grupo 6"/>
            <p:cNvGrpSpPr/>
            <p:nvPr/>
          </p:nvGrpSpPr>
          <p:grpSpPr>
            <a:xfrm>
              <a:off x="2002408" y="4243818"/>
              <a:ext cx="2198554" cy="1901927"/>
              <a:chOff x="2002408" y="4243818"/>
              <a:chExt cx="2198554" cy="1901927"/>
            </a:xfrm>
          </p:grpSpPr>
          <p:pic>
            <p:nvPicPr>
              <p:cNvPr id="45" name="Imagem 44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865" t="-712" r="12530" b="82502"/>
              <a:stretch/>
            </p:blipFill>
            <p:spPr>
              <a:xfrm rot="268446">
                <a:off x="3215096" y="4243818"/>
                <a:ext cx="652489" cy="968302"/>
              </a:xfrm>
              <a:prstGeom prst="rect">
                <a:avLst/>
              </a:prstGeom>
            </p:spPr>
          </p:pic>
          <p:sp>
            <p:nvSpPr>
              <p:cNvPr id="49" name="Text Box 13"/>
              <p:cNvSpPr txBox="1">
                <a:spLocks noChangeArrowheads="1"/>
              </p:cNvSpPr>
              <p:nvPr/>
            </p:nvSpPr>
            <p:spPr bwMode="auto">
              <a:xfrm rot="379425">
                <a:off x="2267744" y="5148685"/>
                <a:ext cx="1865313" cy="720080"/>
              </a:xfrm>
              <a:prstGeom prst="rect">
                <a:avLst/>
              </a:prstGeom>
              <a:noFill/>
              <a:ln w="38100" algn="ctr">
                <a:noFill/>
                <a:miter lim="800000"/>
                <a:headEnd/>
                <a:tailEnd/>
              </a:ln>
              <a:effectLst/>
            </p:spPr>
            <p:txBody>
              <a:bodyPr lIns="91435" tIns="45718" rIns="91435" bIns="45718" anchor="ctr"/>
              <a:lstStyle>
                <a:defPPr>
                  <a:defRPr lang="pt-BR"/>
                </a:defPPr>
                <a:lvl1pPr algn="ctr" eaLnBrk="0" hangingPunct="0">
                  <a:lnSpc>
                    <a:spcPct val="85000"/>
                  </a:lnSpc>
                  <a:defRPr sz="2400" b="1" cap="small">
                    <a:solidFill>
                      <a:schemeClr val="bg1"/>
                    </a:solidFill>
                    <a:latin typeface="+mj-lt"/>
                    <a:cs typeface="Calibri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</a:defRPr>
                </a:lvl2pPr>
                <a:lvl3pPr>
                  <a:defRPr>
                    <a:solidFill>
                      <a:schemeClr val="tx1"/>
                    </a:solidFill>
                  </a:defRPr>
                </a:lvl3pPr>
                <a:lvl4pPr>
                  <a:defRPr>
                    <a:solidFill>
                      <a:schemeClr val="tx1"/>
                    </a:solidFill>
                  </a:defRPr>
                </a:lvl4pPr>
                <a:lvl5pPr>
                  <a:defRPr>
                    <a:solidFill>
                      <a:schemeClr val="tx1"/>
                    </a:solidFill>
                  </a:defRPr>
                </a:lvl5pPr>
                <a:lvl6pPr>
                  <a:defRPr>
                    <a:solidFill>
                      <a:schemeClr val="tx1"/>
                    </a:solidFill>
                  </a:defRPr>
                </a:lvl6pPr>
                <a:lvl7pPr>
                  <a:defRPr>
                    <a:solidFill>
                      <a:schemeClr val="tx1"/>
                    </a:solidFill>
                  </a:defRPr>
                </a:lvl7pPr>
                <a:lvl8pPr>
                  <a:defRPr>
                    <a:solidFill>
                      <a:schemeClr val="tx1"/>
                    </a:solidFill>
                  </a:defRPr>
                </a:lvl8pPr>
                <a:lvl9pPr>
                  <a:defRPr>
                    <a:solidFill>
                      <a:schemeClr val="tx1"/>
                    </a:solidFill>
                  </a:defRPr>
                </a:lvl9pPr>
              </a:lstStyle>
              <a:p>
                <a:r>
                  <a:rPr lang="pt-BR" sz="2000" b="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Um </a:t>
                </a:r>
                <a:r>
                  <a:rPr lang="pt-BR" sz="2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novo </a:t>
                </a:r>
                <a:r>
                  <a:rPr lang="pt-BR" sz="2000" b="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recolhimento</a:t>
                </a:r>
                <a:endParaRPr lang="pt-BR" sz="2000" b="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54" name="Text Box 12"/>
              <p:cNvSpPr txBox="1">
                <a:spLocks noChangeArrowheads="1"/>
              </p:cNvSpPr>
              <p:nvPr/>
            </p:nvSpPr>
            <p:spPr bwMode="auto">
              <a:xfrm>
                <a:off x="2002408" y="4293220"/>
                <a:ext cx="1512168" cy="720080"/>
              </a:xfrm>
              <a:prstGeom prst="rect">
                <a:avLst/>
              </a:prstGeom>
              <a:noFill/>
              <a:ln w="38100" algn="ctr">
                <a:noFill/>
                <a:miter lim="800000"/>
                <a:headEnd/>
                <a:tailEnd/>
              </a:ln>
              <a:effectLst/>
            </p:spPr>
            <p:txBody>
              <a:bodyPr lIns="91435" tIns="45718" rIns="91435" bIns="45718" anchor="ctr"/>
              <a:lstStyle>
                <a:defPPr>
                  <a:defRPr lang="pt-BR"/>
                </a:defPPr>
                <a:lvl1pPr algn="ctr" eaLnBrk="0" hangingPunct="0">
                  <a:lnSpc>
                    <a:spcPct val="85000"/>
                  </a:lnSpc>
                  <a:defRPr sz="2800" b="1" cap="small">
                    <a:solidFill>
                      <a:srgbClr val="FFC000"/>
                    </a:solidFill>
                    <a:latin typeface="+mj-lt"/>
                    <a:cs typeface="Calibri" pitchFamily="34" charset="0"/>
                  </a:defRPr>
                </a:lvl1pPr>
              </a:lstStyle>
              <a:p>
                <a:r>
                  <a:rPr lang="pt-BR" dirty="0" smtClean="0">
                    <a:solidFill>
                      <a:schemeClr val="accent5"/>
                    </a:solidFill>
                  </a:rPr>
                  <a:t>D.</a:t>
                </a:r>
                <a:endParaRPr lang="es-ES_tradnl" dirty="0">
                  <a:solidFill>
                    <a:schemeClr val="accent5"/>
                  </a:solidFill>
                </a:endParaRPr>
              </a:p>
            </p:txBody>
          </p:sp>
          <p:sp>
            <p:nvSpPr>
              <p:cNvPr id="56" name="Text Box 12"/>
              <p:cNvSpPr txBox="1">
                <a:spLocks noChangeArrowheads="1"/>
              </p:cNvSpPr>
              <p:nvPr/>
            </p:nvSpPr>
            <p:spPr bwMode="auto">
              <a:xfrm rot="264783">
                <a:off x="2371833" y="5211492"/>
                <a:ext cx="520151" cy="305902"/>
              </a:xfrm>
              <a:prstGeom prst="rect">
                <a:avLst/>
              </a:prstGeom>
              <a:noFill/>
              <a:ln w="38100" algn="ctr">
                <a:noFill/>
                <a:miter lim="800000"/>
                <a:headEnd/>
                <a:tailEnd/>
              </a:ln>
              <a:effectLst/>
            </p:spPr>
            <p:txBody>
              <a:bodyPr lIns="91435" tIns="45718" rIns="91435" bIns="45718" anchor="ctr"/>
              <a:lstStyle/>
              <a:p>
                <a:pPr algn="ctr" eaLnBrk="0" hangingPunct="0">
                  <a:lnSpc>
                    <a:spcPct val="85000"/>
                  </a:lnSpc>
                  <a:defRPr/>
                </a:pPr>
                <a:r>
                  <a:rPr lang="es-ES_tradnl" sz="4800" cap="small" dirty="0" smtClean="0">
                    <a:solidFill>
                      <a:schemeClr val="accent5"/>
                    </a:solidFill>
                    <a:latin typeface="+mj-lt"/>
                    <a:cs typeface="Calibri" pitchFamily="34" charset="0"/>
                  </a:rPr>
                  <a:t>“</a:t>
                </a:r>
                <a:endParaRPr lang="pt-BR" sz="3600" cap="small" dirty="0">
                  <a:solidFill>
                    <a:schemeClr val="accent5"/>
                  </a:solidFill>
                  <a:latin typeface="+mj-lt"/>
                  <a:cs typeface="Calibri" pitchFamily="34" charset="0"/>
                </a:endParaRPr>
              </a:p>
            </p:txBody>
          </p:sp>
          <p:sp>
            <p:nvSpPr>
              <p:cNvPr id="57" name="Text Box 12"/>
              <p:cNvSpPr txBox="1">
                <a:spLocks noChangeArrowheads="1"/>
              </p:cNvSpPr>
              <p:nvPr/>
            </p:nvSpPr>
            <p:spPr bwMode="auto">
              <a:xfrm rot="264783">
                <a:off x="3680811" y="5839843"/>
                <a:ext cx="520151" cy="305902"/>
              </a:xfrm>
              <a:prstGeom prst="rect">
                <a:avLst/>
              </a:prstGeom>
              <a:noFill/>
              <a:ln w="38100" algn="ctr">
                <a:noFill/>
                <a:miter lim="800000"/>
                <a:headEnd/>
                <a:tailEnd/>
              </a:ln>
              <a:effectLst/>
            </p:spPr>
            <p:txBody>
              <a:bodyPr lIns="91435" tIns="45718" rIns="91435" bIns="45718" anchor="ctr"/>
              <a:lstStyle/>
              <a:p>
                <a:pPr algn="ctr" eaLnBrk="0" hangingPunct="0">
                  <a:lnSpc>
                    <a:spcPct val="85000"/>
                  </a:lnSpc>
                  <a:defRPr/>
                </a:pPr>
                <a:r>
                  <a:rPr lang="es-ES_tradnl" sz="4800" cap="small" dirty="0" smtClean="0">
                    <a:solidFill>
                      <a:schemeClr val="accent5"/>
                    </a:solidFill>
                    <a:latin typeface="+mj-lt"/>
                    <a:cs typeface="Calibri" pitchFamily="34" charset="0"/>
                  </a:rPr>
                  <a:t>”</a:t>
                </a:r>
                <a:endParaRPr lang="pt-BR" sz="3600" cap="small" dirty="0">
                  <a:solidFill>
                    <a:schemeClr val="accent5"/>
                  </a:solidFill>
                  <a:latin typeface="+mj-lt"/>
                  <a:cs typeface="Calibri" pitchFamily="34" charset="0"/>
                </a:endParaRPr>
              </a:p>
            </p:txBody>
          </p:sp>
        </p:grpSp>
      </p:grpSp>
      <p:grpSp>
        <p:nvGrpSpPr>
          <p:cNvPr id="12" name="Grupo 11"/>
          <p:cNvGrpSpPr/>
          <p:nvPr/>
        </p:nvGrpSpPr>
        <p:grpSpPr>
          <a:xfrm>
            <a:off x="4523904" y="1602219"/>
            <a:ext cx="2545202" cy="2127191"/>
            <a:chOff x="4523904" y="1602219"/>
            <a:chExt cx="2545202" cy="2127191"/>
          </a:xfrm>
        </p:grpSpPr>
        <p:grpSp>
          <p:nvGrpSpPr>
            <p:cNvPr id="3" name="Grupo 2"/>
            <p:cNvGrpSpPr/>
            <p:nvPr/>
          </p:nvGrpSpPr>
          <p:grpSpPr>
            <a:xfrm>
              <a:off x="4949934" y="1602219"/>
              <a:ext cx="2119172" cy="2127191"/>
              <a:chOff x="4949934" y="1602219"/>
              <a:chExt cx="2119172" cy="2127191"/>
            </a:xfrm>
          </p:grpSpPr>
          <p:pic>
            <p:nvPicPr>
              <p:cNvPr id="40" name="Imagem 39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8072" b="68333"/>
              <a:stretch/>
            </p:blipFill>
            <p:spPr>
              <a:xfrm rot="21067588">
                <a:off x="5009545" y="1631074"/>
                <a:ext cx="2059561" cy="2098336"/>
              </a:xfrm>
              <a:prstGeom prst="rect">
                <a:avLst/>
              </a:prstGeom>
            </p:spPr>
          </p:pic>
          <p:pic>
            <p:nvPicPr>
              <p:cNvPr id="44" name="Imagem 43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5182" t="-650" r="32213" b="82440"/>
              <a:stretch/>
            </p:blipFill>
            <p:spPr>
              <a:xfrm rot="268446">
                <a:off x="5615396" y="1602219"/>
                <a:ext cx="652489" cy="968302"/>
              </a:xfrm>
              <a:prstGeom prst="rect">
                <a:avLst/>
              </a:prstGeom>
            </p:spPr>
          </p:pic>
          <p:sp>
            <p:nvSpPr>
              <p:cNvPr id="48" name="Text Box 11"/>
              <p:cNvSpPr txBox="1">
                <a:spLocks noChangeArrowheads="1"/>
              </p:cNvSpPr>
              <p:nvPr/>
            </p:nvSpPr>
            <p:spPr bwMode="auto">
              <a:xfrm rot="20929994">
                <a:off x="5064124" y="2393007"/>
                <a:ext cx="1837531" cy="1182687"/>
              </a:xfrm>
              <a:prstGeom prst="rect">
                <a:avLst/>
              </a:prstGeom>
              <a:noFill/>
              <a:ln w="38100" algn="ctr">
                <a:noFill/>
                <a:miter lim="800000"/>
                <a:headEnd/>
                <a:tailEnd/>
              </a:ln>
              <a:effectLst/>
            </p:spPr>
            <p:txBody>
              <a:bodyPr lIns="91435" tIns="45718" rIns="91435" bIns="45718" anchor="ctr"/>
              <a:lstStyle>
                <a:defPPr>
                  <a:defRPr lang="pt-BR"/>
                </a:defPPr>
                <a:lvl1pPr algn="ctr" eaLnBrk="0" hangingPunct="0">
                  <a:lnSpc>
                    <a:spcPct val="85000"/>
                  </a:lnSpc>
                  <a:defRPr sz="2400" b="1" cap="small">
                    <a:solidFill>
                      <a:schemeClr val="bg1"/>
                    </a:solidFill>
                    <a:latin typeface="+mj-lt"/>
                    <a:cs typeface="Calibri" pitchFamily="34" charset="0"/>
                  </a:defRPr>
                </a:lvl1pPr>
              </a:lstStyle>
              <a:p>
                <a:r>
                  <a:rPr lang="pt-BR" sz="2000" b="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Capitalismo </a:t>
                </a:r>
                <a:r>
                  <a:rPr lang="pt-BR" sz="2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chinês à </a:t>
                </a:r>
                <a:r>
                  <a:rPr lang="pt-BR" sz="2000" b="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brasileira</a:t>
                </a:r>
                <a:endParaRPr lang="pt-BR" sz="2000" b="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7" name="Text Box 12"/>
              <p:cNvSpPr txBox="1">
                <a:spLocks noChangeArrowheads="1"/>
              </p:cNvSpPr>
              <p:nvPr/>
            </p:nvSpPr>
            <p:spPr bwMode="auto">
              <a:xfrm rot="264783">
                <a:off x="4949934" y="2734991"/>
                <a:ext cx="520151" cy="305902"/>
              </a:xfrm>
              <a:prstGeom prst="rect">
                <a:avLst/>
              </a:prstGeom>
              <a:noFill/>
              <a:ln w="38100" algn="ctr">
                <a:noFill/>
                <a:miter lim="800000"/>
                <a:headEnd/>
                <a:tailEnd/>
              </a:ln>
              <a:effectLst/>
            </p:spPr>
            <p:txBody>
              <a:bodyPr lIns="91435" tIns="45718" rIns="91435" bIns="45718" anchor="ctr"/>
              <a:lstStyle/>
              <a:p>
                <a:pPr algn="ctr" eaLnBrk="0" hangingPunct="0">
                  <a:lnSpc>
                    <a:spcPct val="85000"/>
                  </a:lnSpc>
                  <a:defRPr/>
                </a:pPr>
                <a:r>
                  <a:rPr lang="es-ES_tradnl" sz="4800" cap="small" dirty="0" smtClean="0">
                    <a:solidFill>
                      <a:srgbClr val="31859C"/>
                    </a:solidFill>
                    <a:latin typeface="+mj-lt"/>
                    <a:cs typeface="Calibri" pitchFamily="34" charset="0"/>
                  </a:rPr>
                  <a:t>“</a:t>
                </a:r>
                <a:endParaRPr lang="pt-BR" sz="3600" cap="small" dirty="0">
                  <a:solidFill>
                    <a:srgbClr val="31859C"/>
                  </a:solidFill>
                  <a:latin typeface="+mj-lt"/>
                  <a:cs typeface="Calibri" pitchFamily="34" charset="0"/>
                </a:endParaRPr>
              </a:p>
            </p:txBody>
          </p:sp>
          <p:sp>
            <p:nvSpPr>
              <p:cNvPr id="38" name="Text Box 12"/>
              <p:cNvSpPr txBox="1">
                <a:spLocks noChangeArrowheads="1"/>
              </p:cNvSpPr>
              <p:nvPr/>
            </p:nvSpPr>
            <p:spPr bwMode="auto">
              <a:xfrm rot="21083748">
                <a:off x="6464164" y="3232535"/>
                <a:ext cx="520151" cy="305902"/>
              </a:xfrm>
              <a:prstGeom prst="rect">
                <a:avLst/>
              </a:prstGeom>
              <a:noFill/>
              <a:ln w="38100" algn="ctr">
                <a:noFill/>
                <a:miter lim="800000"/>
                <a:headEnd/>
                <a:tailEnd/>
              </a:ln>
              <a:effectLst/>
            </p:spPr>
            <p:txBody>
              <a:bodyPr lIns="91435" tIns="45718" rIns="91435" bIns="45718" anchor="ctr"/>
              <a:lstStyle/>
              <a:p>
                <a:pPr algn="ctr" eaLnBrk="0" hangingPunct="0">
                  <a:lnSpc>
                    <a:spcPct val="85000"/>
                  </a:lnSpc>
                  <a:defRPr/>
                </a:pPr>
                <a:r>
                  <a:rPr lang="es-ES_tradnl" sz="4800" cap="small" dirty="0" smtClean="0">
                    <a:solidFill>
                      <a:srgbClr val="31859C"/>
                    </a:solidFill>
                    <a:latin typeface="+mj-lt"/>
                    <a:cs typeface="Calibri" pitchFamily="34" charset="0"/>
                  </a:rPr>
                  <a:t>”</a:t>
                </a:r>
                <a:endParaRPr lang="pt-BR" sz="3600" cap="small" dirty="0">
                  <a:solidFill>
                    <a:srgbClr val="31859C"/>
                  </a:solidFill>
                  <a:latin typeface="+mj-lt"/>
                  <a:cs typeface="Calibri" pitchFamily="34" charset="0"/>
                </a:endParaRPr>
              </a:p>
            </p:txBody>
          </p:sp>
        </p:grpSp>
        <p:sp>
          <p:nvSpPr>
            <p:cNvPr id="52" name="Text Box 12"/>
            <p:cNvSpPr txBox="1">
              <a:spLocks noChangeArrowheads="1"/>
            </p:cNvSpPr>
            <p:nvPr/>
          </p:nvSpPr>
          <p:spPr bwMode="auto">
            <a:xfrm>
              <a:off x="4523904" y="1874416"/>
              <a:ext cx="1512168" cy="720080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lIns="91435" tIns="45718" rIns="91435" bIns="45718" anchor="ctr"/>
            <a:lstStyle>
              <a:defPPr>
                <a:defRPr lang="pt-BR"/>
              </a:defPPr>
              <a:lvl1pPr algn="ctr" eaLnBrk="0" hangingPunct="0">
                <a:lnSpc>
                  <a:spcPct val="85000"/>
                </a:lnSpc>
                <a:defRPr sz="2800" b="1" cap="small">
                  <a:solidFill>
                    <a:srgbClr val="FFC000"/>
                  </a:solidFill>
                  <a:latin typeface="+mj-lt"/>
                  <a:cs typeface="Calibri" pitchFamily="34" charset="0"/>
                </a:defRPr>
              </a:lvl1pPr>
            </a:lstStyle>
            <a:p>
              <a:r>
                <a:rPr lang="pt-BR" dirty="0">
                  <a:solidFill>
                    <a:srgbClr val="31859C"/>
                  </a:solidFill>
                </a:rPr>
                <a:t>B</a:t>
              </a:r>
              <a:r>
                <a:rPr lang="pt-BR" dirty="0">
                  <a:solidFill>
                    <a:schemeClr val="accent5">
                      <a:lumMod val="75000"/>
                    </a:schemeClr>
                  </a:solidFill>
                </a:rPr>
                <a:t>.</a:t>
              </a:r>
              <a:endParaRPr lang="es-ES_tradnl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</p:grpSp>
      <p:grpSp>
        <p:nvGrpSpPr>
          <p:cNvPr id="13" name="Grupo 12"/>
          <p:cNvGrpSpPr/>
          <p:nvPr/>
        </p:nvGrpSpPr>
        <p:grpSpPr>
          <a:xfrm>
            <a:off x="4644008" y="4286934"/>
            <a:ext cx="2491609" cy="2104498"/>
            <a:chOff x="4644008" y="4286934"/>
            <a:chExt cx="2491609" cy="2104498"/>
          </a:xfrm>
        </p:grpSpPr>
        <p:grpSp>
          <p:nvGrpSpPr>
            <p:cNvPr id="4" name="Grupo 3"/>
            <p:cNvGrpSpPr/>
            <p:nvPr/>
          </p:nvGrpSpPr>
          <p:grpSpPr>
            <a:xfrm>
              <a:off x="5013434" y="4286934"/>
              <a:ext cx="2122183" cy="2104498"/>
              <a:chOff x="5013434" y="4286934"/>
              <a:chExt cx="2122183" cy="2104498"/>
            </a:xfrm>
          </p:grpSpPr>
          <p:pic>
            <p:nvPicPr>
              <p:cNvPr id="41" name="Imagem 40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8072" b="68333"/>
              <a:stretch/>
            </p:blipFill>
            <p:spPr>
              <a:xfrm>
                <a:off x="5076056" y="4293096"/>
                <a:ext cx="2059561" cy="2098336"/>
              </a:xfrm>
              <a:prstGeom prst="rect">
                <a:avLst/>
              </a:prstGeom>
            </p:spPr>
          </p:pic>
          <p:pic>
            <p:nvPicPr>
              <p:cNvPr id="46" name="Imagem 45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6650" t="1563" r="-1225" b="74617"/>
              <a:stretch/>
            </p:blipFill>
            <p:spPr>
              <a:xfrm rot="268446">
                <a:off x="5846396" y="4286934"/>
                <a:ext cx="608124" cy="1020971"/>
              </a:xfrm>
              <a:prstGeom prst="rect">
                <a:avLst/>
              </a:prstGeom>
            </p:spPr>
          </p:pic>
          <p:sp>
            <p:nvSpPr>
              <p:cNvPr id="50" name="Text Box 10"/>
              <p:cNvSpPr txBox="1">
                <a:spLocks noChangeArrowheads="1"/>
              </p:cNvSpPr>
              <p:nvPr/>
            </p:nvSpPr>
            <p:spPr bwMode="auto">
              <a:xfrm>
                <a:off x="5023644" y="5229200"/>
                <a:ext cx="1937320" cy="792088"/>
              </a:xfrm>
              <a:prstGeom prst="rect">
                <a:avLst/>
              </a:prstGeom>
              <a:noFill/>
              <a:ln w="38100" algn="ctr">
                <a:noFill/>
                <a:miter lim="800000"/>
                <a:headEnd/>
                <a:tailEnd/>
              </a:ln>
              <a:effectLst/>
            </p:spPr>
            <p:txBody>
              <a:bodyPr lIns="91435" tIns="45718" rIns="91435" bIns="45718" anchor="ctr"/>
              <a:lstStyle>
                <a:defPPr>
                  <a:defRPr lang="pt-BR"/>
                </a:defPPr>
                <a:lvl1pPr algn="ctr" eaLnBrk="0" hangingPunct="0">
                  <a:lnSpc>
                    <a:spcPct val="85000"/>
                  </a:lnSpc>
                  <a:defRPr sz="2400" b="1" cap="small">
                    <a:solidFill>
                      <a:schemeClr val="bg1"/>
                    </a:solidFill>
                    <a:latin typeface="+mj-lt"/>
                    <a:cs typeface="Calibri" pitchFamily="34" charset="0"/>
                  </a:defRPr>
                </a:lvl1pPr>
              </a:lstStyle>
              <a:p>
                <a:r>
                  <a:rPr lang="pt-BR" sz="2000" b="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Um choque                </a:t>
                </a:r>
                <a:r>
                  <a:rPr lang="pt-BR" sz="2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de capitalismo </a:t>
                </a:r>
                <a:r>
                  <a:rPr lang="pt-BR" sz="2000" b="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ortodoxo</a:t>
                </a:r>
                <a:endParaRPr lang="pt-BR" sz="2000" b="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9" name="Text Box 12"/>
              <p:cNvSpPr txBox="1">
                <a:spLocks noChangeArrowheads="1"/>
              </p:cNvSpPr>
              <p:nvPr/>
            </p:nvSpPr>
            <p:spPr bwMode="auto">
              <a:xfrm rot="264783">
                <a:off x="5013434" y="5249592"/>
                <a:ext cx="520151" cy="305902"/>
              </a:xfrm>
              <a:prstGeom prst="rect">
                <a:avLst/>
              </a:prstGeom>
              <a:noFill/>
              <a:ln w="38100" algn="ctr">
                <a:noFill/>
                <a:miter lim="800000"/>
                <a:headEnd/>
                <a:tailEnd/>
              </a:ln>
              <a:effectLst/>
            </p:spPr>
            <p:txBody>
              <a:bodyPr lIns="91435" tIns="45718" rIns="91435" bIns="45718" anchor="ctr"/>
              <a:lstStyle/>
              <a:p>
                <a:pPr algn="ctr" eaLnBrk="0" hangingPunct="0">
                  <a:lnSpc>
                    <a:spcPct val="85000"/>
                  </a:lnSpc>
                  <a:defRPr/>
                </a:pPr>
                <a:r>
                  <a:rPr lang="es-ES_tradnl" sz="4800" cap="small" dirty="0" smtClean="0">
                    <a:solidFill>
                      <a:schemeClr val="accent2"/>
                    </a:solidFill>
                    <a:latin typeface="+mj-lt"/>
                    <a:cs typeface="Calibri" pitchFamily="34" charset="0"/>
                  </a:rPr>
                  <a:t>“</a:t>
                </a:r>
                <a:endParaRPr lang="pt-BR" sz="3600" cap="small" dirty="0">
                  <a:solidFill>
                    <a:schemeClr val="accent2"/>
                  </a:solidFill>
                  <a:latin typeface="+mj-lt"/>
                  <a:cs typeface="Calibri" pitchFamily="34" charset="0"/>
                </a:endParaRPr>
              </a:p>
            </p:txBody>
          </p:sp>
          <p:sp>
            <p:nvSpPr>
              <p:cNvPr id="55" name="Text Box 12"/>
              <p:cNvSpPr txBox="1">
                <a:spLocks noChangeArrowheads="1"/>
              </p:cNvSpPr>
              <p:nvPr/>
            </p:nvSpPr>
            <p:spPr bwMode="auto">
              <a:xfrm rot="264783">
                <a:off x="6345107" y="5983859"/>
                <a:ext cx="520151" cy="305902"/>
              </a:xfrm>
              <a:prstGeom prst="rect">
                <a:avLst/>
              </a:prstGeom>
              <a:noFill/>
              <a:ln w="38100" algn="ctr">
                <a:noFill/>
                <a:miter lim="800000"/>
                <a:headEnd/>
                <a:tailEnd/>
              </a:ln>
              <a:effectLst/>
            </p:spPr>
            <p:txBody>
              <a:bodyPr lIns="91435" tIns="45718" rIns="91435" bIns="45718" anchor="ctr"/>
              <a:lstStyle/>
              <a:p>
                <a:pPr algn="ctr" eaLnBrk="0" hangingPunct="0">
                  <a:lnSpc>
                    <a:spcPct val="85000"/>
                  </a:lnSpc>
                  <a:defRPr/>
                </a:pPr>
                <a:r>
                  <a:rPr lang="es-ES_tradnl" sz="4800" cap="small" dirty="0" smtClean="0">
                    <a:solidFill>
                      <a:schemeClr val="accent2"/>
                    </a:solidFill>
                    <a:latin typeface="+mj-lt"/>
                    <a:cs typeface="Calibri" pitchFamily="34" charset="0"/>
                  </a:rPr>
                  <a:t>”</a:t>
                </a:r>
                <a:endParaRPr lang="pt-BR" sz="3600" cap="small" dirty="0">
                  <a:solidFill>
                    <a:schemeClr val="accent2"/>
                  </a:solidFill>
                  <a:latin typeface="+mj-lt"/>
                  <a:cs typeface="Calibri" pitchFamily="34" charset="0"/>
                </a:endParaRPr>
              </a:p>
            </p:txBody>
          </p:sp>
        </p:grpSp>
        <p:sp>
          <p:nvSpPr>
            <p:cNvPr id="53" name="Text Box 12"/>
            <p:cNvSpPr txBox="1">
              <a:spLocks noChangeArrowheads="1"/>
            </p:cNvSpPr>
            <p:nvPr/>
          </p:nvSpPr>
          <p:spPr bwMode="auto">
            <a:xfrm>
              <a:off x="4644008" y="4509120"/>
              <a:ext cx="1512168" cy="720080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lIns="91435" tIns="45718" rIns="91435" bIns="45718" anchor="ctr"/>
            <a:lstStyle>
              <a:defPPr>
                <a:defRPr lang="pt-BR"/>
              </a:defPPr>
              <a:lvl1pPr algn="ctr" eaLnBrk="0" hangingPunct="0">
                <a:lnSpc>
                  <a:spcPct val="85000"/>
                </a:lnSpc>
                <a:defRPr sz="2800" b="1" cap="small">
                  <a:solidFill>
                    <a:srgbClr val="FFC000"/>
                  </a:solidFill>
                  <a:latin typeface="+mj-lt"/>
                  <a:cs typeface="Calibri" pitchFamily="34" charset="0"/>
                </a:defRPr>
              </a:lvl1pPr>
            </a:lstStyle>
            <a:p>
              <a:r>
                <a:rPr lang="pt-BR" dirty="0" smtClean="0">
                  <a:solidFill>
                    <a:schemeClr val="accent2"/>
                  </a:solidFill>
                </a:rPr>
                <a:t>C.</a:t>
              </a:r>
              <a:endParaRPr lang="es-ES_tradnl" dirty="0">
                <a:solidFill>
                  <a:schemeClr val="accent2"/>
                </a:solidFill>
              </a:endParaRPr>
            </a:p>
          </p:txBody>
        </p:sp>
      </p:grpSp>
      <p:sp>
        <p:nvSpPr>
          <p:cNvPr id="5" name="Text Box 51"/>
          <p:cNvSpPr txBox="1">
            <a:spLocks noChangeArrowheads="1"/>
          </p:cNvSpPr>
          <p:nvPr/>
        </p:nvSpPr>
        <p:spPr bwMode="auto">
          <a:xfrm rot="-5400000">
            <a:off x="-772454" y="3948919"/>
            <a:ext cx="4191000" cy="270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 defTabSz="9096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096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096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096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096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fontAlgn="t">
              <a:lnSpc>
                <a:spcPct val="110000"/>
              </a:lnSpc>
            </a:pPr>
            <a:r>
              <a:rPr lang="pt-B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itchFamily="34" charset="0"/>
              </a:rPr>
              <a:t>INSERÇÃO DO BRASIL NO MUNDO</a:t>
            </a:r>
            <a:endParaRPr lang="pt-BR" sz="16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Calibri" pitchFamily="34" charset="0"/>
            </a:endParaRPr>
          </a:p>
        </p:txBody>
      </p:sp>
      <p:grpSp>
        <p:nvGrpSpPr>
          <p:cNvPr id="19" name="Grupo 18"/>
          <p:cNvGrpSpPr/>
          <p:nvPr/>
        </p:nvGrpSpPr>
        <p:grpSpPr>
          <a:xfrm>
            <a:off x="4283969" y="1675408"/>
            <a:ext cx="626863" cy="4849936"/>
            <a:chOff x="4283969" y="1675408"/>
            <a:chExt cx="626863" cy="4849936"/>
          </a:xfrm>
        </p:grpSpPr>
        <p:sp>
          <p:nvSpPr>
            <p:cNvPr id="15" name="Text Box 6"/>
            <p:cNvSpPr txBox="1">
              <a:spLocks noChangeArrowheads="1"/>
            </p:cNvSpPr>
            <p:nvPr/>
          </p:nvSpPr>
          <p:spPr bwMode="auto">
            <a:xfrm rot="16200000">
              <a:off x="3670205" y="2712712"/>
              <a:ext cx="1516063" cy="288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35" tIns="45718" rIns="91435" bIns="45718">
              <a:spAutoFit/>
            </a:bodyPr>
            <a:lstStyle>
              <a:lvl1pPr defTabSz="909638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defTabSz="909638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defTabSz="909638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defTabSz="909638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defTabSz="909638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defTabSz="9096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defTabSz="9096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defTabSz="9096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defTabSz="9096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r">
                <a:lnSpc>
                  <a:spcPct val="85000"/>
                </a:lnSpc>
              </a:pPr>
              <a:r>
                <a:rPr lang="pt-BR" sz="1500" cap="small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cs typeface="Calibri" pitchFamily="34" charset="0"/>
                </a:rPr>
                <a:t>Intensa e ampla</a:t>
              </a:r>
              <a:endParaRPr lang="pt-BR" sz="1500" cap="small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itchFamily="34" charset="0"/>
              </a:endParaRPr>
            </a:p>
          </p:txBody>
        </p:sp>
        <p:sp>
          <p:nvSpPr>
            <p:cNvPr id="16" name="Text Box 6"/>
            <p:cNvSpPr txBox="1">
              <a:spLocks noChangeArrowheads="1"/>
            </p:cNvSpPr>
            <p:nvPr/>
          </p:nvSpPr>
          <p:spPr bwMode="auto">
            <a:xfrm rot="16200000">
              <a:off x="3821567" y="5028960"/>
              <a:ext cx="1889993" cy="288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5" tIns="45718" rIns="91435" bIns="45718">
              <a:spAutoFit/>
            </a:bodyPr>
            <a:lstStyle>
              <a:lvl1pPr defTabSz="909638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defTabSz="909638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defTabSz="909638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defTabSz="909638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defTabSz="909638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defTabSz="9096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defTabSz="9096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defTabSz="9096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defTabSz="9096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pt-BR" sz="1500" cap="small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cs typeface="Calibri" pitchFamily="34" charset="0"/>
                </a:rPr>
                <a:t>Moderada e seletiva</a:t>
              </a:r>
              <a:endParaRPr lang="pt-BR" sz="1500" cap="small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itchFamily="34" charset="0"/>
              </a:endParaRPr>
            </a:p>
          </p:txBody>
        </p:sp>
        <p:pic>
          <p:nvPicPr>
            <p:cNvPr id="20" name="Imagem 19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595" t="52257" r="42664" b="37557"/>
            <a:stretch/>
          </p:blipFill>
          <p:spPr>
            <a:xfrm rot="10800000">
              <a:off x="4371466" y="1675408"/>
              <a:ext cx="374650" cy="491232"/>
            </a:xfrm>
            <a:prstGeom prst="rect">
              <a:avLst/>
            </a:prstGeom>
            <a:noFill/>
          </p:spPr>
        </p:pic>
        <p:pic>
          <p:nvPicPr>
            <p:cNvPr id="28" name="Imagem 27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595" t="52257" r="42664" b="37557"/>
            <a:stretch/>
          </p:blipFill>
          <p:spPr>
            <a:xfrm>
              <a:off x="4384166" y="6034112"/>
              <a:ext cx="374650" cy="491232"/>
            </a:xfrm>
            <a:prstGeom prst="rect">
              <a:avLst/>
            </a:prstGeom>
            <a:noFill/>
          </p:spPr>
        </p:pic>
        <p:cxnSp>
          <p:nvCxnSpPr>
            <p:cNvPr id="25" name="Conector reto 24"/>
            <p:cNvCxnSpPr/>
            <p:nvPr/>
          </p:nvCxnSpPr>
          <p:spPr>
            <a:xfrm>
              <a:off x="4559300" y="2039640"/>
              <a:ext cx="0" cy="4068000"/>
            </a:xfrm>
            <a:prstGeom prst="line">
              <a:avLst/>
            </a:prstGeom>
            <a:ln w="38100" cap="rnd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upo 13"/>
          <p:cNvGrpSpPr/>
          <p:nvPr/>
        </p:nvGrpSpPr>
        <p:grpSpPr>
          <a:xfrm>
            <a:off x="2064420" y="3729732"/>
            <a:ext cx="5014491" cy="640068"/>
            <a:chOff x="2064420" y="3729732"/>
            <a:chExt cx="5014491" cy="640068"/>
          </a:xfrm>
        </p:grpSpPr>
        <p:sp>
          <p:nvSpPr>
            <p:cNvPr id="17" name="Text Box 7"/>
            <p:cNvSpPr txBox="1">
              <a:spLocks noChangeArrowheads="1"/>
            </p:cNvSpPr>
            <p:nvPr/>
          </p:nvSpPr>
          <p:spPr bwMode="auto">
            <a:xfrm>
              <a:off x="2496468" y="3729732"/>
              <a:ext cx="2052638" cy="288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35" tIns="45718" rIns="91435" bIns="45718">
              <a:spAutoFit/>
            </a:bodyPr>
            <a:lstStyle>
              <a:lvl1pPr defTabSz="909638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defTabSz="909638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defTabSz="909638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defTabSz="909638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defTabSz="909638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defTabSz="9096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defTabSz="9096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defTabSz="9096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defTabSz="9096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pt-BR" sz="1500" cap="small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cs typeface="Calibri" pitchFamily="34" charset="0"/>
                </a:rPr>
                <a:t>Restrita, moderada</a:t>
              </a:r>
              <a:endParaRPr lang="pt-BR" sz="1500" cap="small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itchFamily="34" charset="0"/>
              </a:endParaRPr>
            </a:p>
          </p:txBody>
        </p:sp>
        <p:pic>
          <p:nvPicPr>
            <p:cNvPr id="32" name="Imagem 31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595" t="52257" r="42664" b="37557"/>
            <a:stretch/>
          </p:blipFill>
          <p:spPr>
            <a:xfrm rot="16200000">
              <a:off x="6481415" y="3777357"/>
              <a:ext cx="374650" cy="491232"/>
            </a:xfrm>
            <a:prstGeom prst="rect">
              <a:avLst/>
            </a:prstGeom>
            <a:noFill/>
          </p:spPr>
        </p:pic>
        <p:pic>
          <p:nvPicPr>
            <p:cNvPr id="33" name="Imagem 32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595" t="52257" r="42664" b="37557"/>
            <a:stretch/>
          </p:blipFill>
          <p:spPr>
            <a:xfrm rot="5400000">
              <a:off x="2122711" y="3790057"/>
              <a:ext cx="374650" cy="491232"/>
            </a:xfrm>
            <a:prstGeom prst="rect">
              <a:avLst/>
            </a:prstGeom>
            <a:noFill/>
          </p:spPr>
        </p:pic>
        <p:cxnSp>
          <p:nvCxnSpPr>
            <p:cNvPr id="34" name="Conector reto 33"/>
            <p:cNvCxnSpPr/>
            <p:nvPr/>
          </p:nvCxnSpPr>
          <p:spPr>
            <a:xfrm rot="5400000">
              <a:off x="4516124" y="1989482"/>
              <a:ext cx="0" cy="4068000"/>
            </a:xfrm>
            <a:prstGeom prst="line">
              <a:avLst/>
            </a:prstGeom>
            <a:ln w="38100" cap="rnd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 Box 7"/>
            <p:cNvSpPr txBox="1">
              <a:spLocks noChangeArrowheads="1"/>
            </p:cNvSpPr>
            <p:nvPr/>
          </p:nvSpPr>
          <p:spPr bwMode="auto">
            <a:xfrm>
              <a:off x="5042148" y="4081264"/>
              <a:ext cx="2036763" cy="288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35" tIns="45718" rIns="91435" bIns="45718">
              <a:spAutoFit/>
            </a:bodyPr>
            <a:lstStyle>
              <a:lvl1pPr defTabSz="909638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defTabSz="909638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defTabSz="909638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defTabSz="909638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defTabSz="909638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defTabSz="9096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defTabSz="9096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defTabSz="9096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defTabSz="9096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pt-BR" sz="1500" cap="small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cs typeface="Calibri" pitchFamily="34" charset="0"/>
                </a:rPr>
                <a:t>Ampla, crescente</a:t>
              </a:r>
              <a:endParaRPr lang="pt-BR" sz="1500" cap="small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itchFamily="34" charset="0"/>
              </a:endParaRPr>
            </a:p>
          </p:txBody>
        </p:sp>
      </p:grpSp>
      <p:sp>
        <p:nvSpPr>
          <p:cNvPr id="6" name="Text Box 49"/>
          <p:cNvSpPr txBox="1">
            <a:spLocks noChangeArrowheads="1"/>
          </p:cNvSpPr>
          <p:nvPr/>
        </p:nvSpPr>
        <p:spPr bwMode="auto">
          <a:xfrm>
            <a:off x="135970" y="1052736"/>
            <a:ext cx="8856984" cy="2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defTabSz="9096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096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096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096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096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pt-B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itchFamily="34" charset="0"/>
              </a:rPr>
              <a:t>PRESENÇA DO ESTADO NA ECONOMIA</a:t>
            </a:r>
            <a:endParaRPr lang="pt-BR" sz="16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Calibri" pitchFamily="34" charset="0"/>
            </a:endParaRPr>
          </a:p>
        </p:txBody>
      </p:sp>
      <p:sp>
        <p:nvSpPr>
          <p:cNvPr id="5734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Cenários para o Brasil em 2022</a:t>
            </a:r>
            <a:endParaRPr lang="pt-BR" dirty="0"/>
          </a:p>
        </p:txBody>
      </p:sp>
      <p:grpSp>
        <p:nvGrpSpPr>
          <p:cNvPr id="10" name="Grupo 9"/>
          <p:cNvGrpSpPr/>
          <p:nvPr/>
        </p:nvGrpSpPr>
        <p:grpSpPr>
          <a:xfrm>
            <a:off x="1907704" y="1538719"/>
            <a:ext cx="2347593" cy="2189773"/>
            <a:chOff x="1907704" y="1538719"/>
            <a:chExt cx="2347593" cy="2189773"/>
          </a:xfrm>
        </p:grpSpPr>
        <p:pic>
          <p:nvPicPr>
            <p:cNvPr id="57345" name="Imagem 5734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8072" b="68333"/>
            <a:stretch/>
          </p:blipFill>
          <p:spPr>
            <a:xfrm rot="268446">
              <a:off x="2195736" y="1630156"/>
              <a:ext cx="2059561" cy="2098336"/>
            </a:xfrm>
            <a:prstGeom prst="rect">
              <a:avLst/>
            </a:prstGeom>
          </p:spPr>
        </p:pic>
        <p:pic>
          <p:nvPicPr>
            <p:cNvPr id="43" name="Imagem 42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521" t="-514" r="52874" b="82304"/>
            <a:stretch/>
          </p:blipFill>
          <p:spPr>
            <a:xfrm rot="268446">
              <a:off x="3011897" y="1538719"/>
              <a:ext cx="652489" cy="968302"/>
            </a:xfrm>
            <a:prstGeom prst="rect">
              <a:avLst/>
            </a:prstGeom>
          </p:spPr>
        </p:pic>
        <p:sp>
          <p:nvSpPr>
            <p:cNvPr id="47" name="Text Box 12"/>
            <p:cNvSpPr txBox="1">
              <a:spLocks noChangeArrowheads="1"/>
            </p:cNvSpPr>
            <p:nvPr/>
          </p:nvSpPr>
          <p:spPr bwMode="auto">
            <a:xfrm rot="264783">
              <a:off x="2339752" y="2564904"/>
              <a:ext cx="1512168" cy="720080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lIns="91435" tIns="45718" rIns="91435" bIns="45718" anchor="ctr"/>
            <a:lstStyle/>
            <a:p>
              <a:pPr algn="ctr" eaLnBrk="0" hangingPunct="0">
                <a:lnSpc>
                  <a:spcPct val="85000"/>
                </a:lnSpc>
                <a:defRPr/>
              </a:pPr>
              <a:r>
                <a:rPr lang="es-ES_tradnl" sz="2000" cap="small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cs typeface="Calibri" pitchFamily="34" charset="0"/>
                </a:rPr>
                <a:t>De volta anos 70</a:t>
              </a:r>
              <a:endParaRPr lang="pt-BR" sz="1400" cap="small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Calibri" pitchFamily="34" charset="0"/>
              </a:endParaRPr>
            </a:p>
          </p:txBody>
        </p:sp>
        <p:sp>
          <p:nvSpPr>
            <p:cNvPr id="51" name="Text Box 12"/>
            <p:cNvSpPr txBox="1">
              <a:spLocks noChangeArrowheads="1"/>
            </p:cNvSpPr>
            <p:nvPr/>
          </p:nvSpPr>
          <p:spPr bwMode="auto">
            <a:xfrm>
              <a:off x="1907704" y="1772816"/>
              <a:ext cx="1512168" cy="720080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lIns="91435" tIns="45718" rIns="91435" bIns="45718" anchor="ctr"/>
            <a:lstStyle/>
            <a:p>
              <a:pPr algn="ctr" eaLnBrk="0" hangingPunct="0">
                <a:lnSpc>
                  <a:spcPct val="85000"/>
                </a:lnSpc>
                <a:defRPr/>
              </a:pPr>
              <a:r>
                <a:rPr lang="es-ES_tradnl" sz="2800" b="1" cap="small" dirty="0" smtClean="0">
                  <a:solidFill>
                    <a:schemeClr val="accent1"/>
                  </a:solidFill>
                  <a:latin typeface="+mj-lt"/>
                  <a:cs typeface="Calibri" pitchFamily="34" charset="0"/>
                </a:rPr>
                <a:t>A.</a:t>
              </a:r>
              <a:endParaRPr lang="pt-BR" b="1" cap="small" dirty="0">
                <a:solidFill>
                  <a:schemeClr val="accent1"/>
                </a:solidFill>
                <a:latin typeface="+mj-lt"/>
                <a:cs typeface="Calibri" pitchFamily="34" charset="0"/>
              </a:endParaRPr>
            </a:p>
          </p:txBody>
        </p:sp>
        <p:sp>
          <p:nvSpPr>
            <p:cNvPr id="35" name="Text Box 12"/>
            <p:cNvSpPr txBox="1">
              <a:spLocks noChangeArrowheads="1"/>
            </p:cNvSpPr>
            <p:nvPr/>
          </p:nvSpPr>
          <p:spPr bwMode="auto">
            <a:xfrm rot="264783">
              <a:off x="2232134" y="2671491"/>
              <a:ext cx="520151" cy="305902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lIns="91435" tIns="45718" rIns="91435" bIns="45718" anchor="ctr"/>
            <a:lstStyle/>
            <a:p>
              <a:pPr algn="ctr" eaLnBrk="0" hangingPunct="0">
                <a:lnSpc>
                  <a:spcPct val="85000"/>
                </a:lnSpc>
                <a:defRPr/>
              </a:pPr>
              <a:r>
                <a:rPr lang="es-ES_tradnl" sz="4800" cap="small" dirty="0" smtClean="0">
                  <a:solidFill>
                    <a:schemeClr val="accent1"/>
                  </a:solidFill>
                  <a:latin typeface="+mj-lt"/>
                  <a:cs typeface="Calibri" pitchFamily="34" charset="0"/>
                </a:rPr>
                <a:t>“</a:t>
              </a:r>
              <a:endParaRPr lang="pt-BR" sz="3600" cap="small" dirty="0">
                <a:solidFill>
                  <a:schemeClr val="accent1"/>
                </a:solidFill>
                <a:latin typeface="+mj-lt"/>
                <a:cs typeface="Calibri" pitchFamily="34" charset="0"/>
              </a:endParaRPr>
            </a:p>
          </p:txBody>
        </p:sp>
        <p:sp>
          <p:nvSpPr>
            <p:cNvPr id="36" name="Text Box 12"/>
            <p:cNvSpPr txBox="1">
              <a:spLocks noChangeArrowheads="1"/>
            </p:cNvSpPr>
            <p:nvPr/>
          </p:nvSpPr>
          <p:spPr bwMode="auto">
            <a:xfrm rot="264783">
              <a:off x="3371562" y="3219835"/>
              <a:ext cx="520151" cy="305902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lIns="91435" tIns="45718" rIns="91435" bIns="45718" anchor="ctr"/>
            <a:lstStyle/>
            <a:p>
              <a:pPr algn="ctr" eaLnBrk="0" hangingPunct="0">
                <a:lnSpc>
                  <a:spcPct val="85000"/>
                </a:lnSpc>
                <a:defRPr/>
              </a:pPr>
              <a:r>
                <a:rPr lang="es-ES_tradnl" sz="4800" cap="small" dirty="0" smtClean="0">
                  <a:solidFill>
                    <a:schemeClr val="accent1"/>
                  </a:solidFill>
                  <a:latin typeface="+mj-lt"/>
                  <a:cs typeface="Calibri" pitchFamily="34" charset="0"/>
                </a:rPr>
                <a:t>”</a:t>
              </a:r>
              <a:endParaRPr lang="pt-BR" sz="3600" cap="small" dirty="0">
                <a:solidFill>
                  <a:schemeClr val="accent1"/>
                </a:solidFill>
                <a:latin typeface="+mj-lt"/>
                <a:cs typeface="Calibri" pitchFamily="34" charset="0"/>
              </a:endParaRPr>
            </a:p>
          </p:txBody>
        </p:sp>
      </p:grpSp>
      <p:pic>
        <p:nvPicPr>
          <p:cNvPr id="58" name="Picture 2" descr="http://www.imil.org.br/wp-content/uploads/2011/04/2022-2-181x263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0251" y="298228"/>
            <a:ext cx="1084753" cy="157618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27237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Arredondar Retângulo no Mesmo Canto Lateral 25"/>
          <p:cNvSpPr/>
          <p:nvPr/>
        </p:nvSpPr>
        <p:spPr>
          <a:xfrm rot="10800000">
            <a:off x="-2" y="-1"/>
            <a:ext cx="9144001" cy="6858000"/>
          </a:xfrm>
          <a:prstGeom prst="round2SameRect">
            <a:avLst>
              <a:gd name="adj1" fmla="val 0"/>
              <a:gd name="adj2" fmla="val 0"/>
            </a:avLst>
          </a:prstGeom>
          <a:gradFill flip="none" rotWithShape="1">
            <a:gsLst>
              <a:gs pos="0">
                <a:srgbClr val="E6E6E6"/>
              </a:gs>
              <a:gs pos="52000">
                <a:srgbClr val="F7F7F7"/>
              </a:gs>
              <a:gs pos="100000">
                <a:srgbClr val="E6E6E6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8" name="Grupo 7"/>
          <p:cNvGrpSpPr/>
          <p:nvPr/>
        </p:nvGrpSpPr>
        <p:grpSpPr>
          <a:xfrm>
            <a:off x="2002408" y="4243818"/>
            <a:ext cx="2377309" cy="2147614"/>
            <a:chOff x="2002408" y="4243818"/>
            <a:chExt cx="2377309" cy="2147614"/>
          </a:xfrm>
        </p:grpSpPr>
        <p:pic>
          <p:nvPicPr>
            <p:cNvPr id="42" name="Imagem 4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8072" b="68333"/>
            <a:stretch/>
          </p:blipFill>
          <p:spPr>
            <a:xfrm rot="518609">
              <a:off x="2320156" y="4293096"/>
              <a:ext cx="2059561" cy="2098336"/>
            </a:xfrm>
            <a:prstGeom prst="rect">
              <a:avLst/>
            </a:prstGeom>
          </p:spPr>
        </p:pic>
        <p:grpSp>
          <p:nvGrpSpPr>
            <p:cNvPr id="7" name="Grupo 6"/>
            <p:cNvGrpSpPr/>
            <p:nvPr/>
          </p:nvGrpSpPr>
          <p:grpSpPr>
            <a:xfrm>
              <a:off x="2002408" y="4243818"/>
              <a:ext cx="2198554" cy="1901927"/>
              <a:chOff x="2002408" y="4243818"/>
              <a:chExt cx="2198554" cy="1901927"/>
            </a:xfrm>
          </p:grpSpPr>
          <p:pic>
            <p:nvPicPr>
              <p:cNvPr id="45" name="Imagem 44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865" t="-712" r="12530" b="82502"/>
              <a:stretch/>
            </p:blipFill>
            <p:spPr>
              <a:xfrm rot="268446">
                <a:off x="3215096" y="4243818"/>
                <a:ext cx="652489" cy="968302"/>
              </a:xfrm>
              <a:prstGeom prst="rect">
                <a:avLst/>
              </a:prstGeom>
            </p:spPr>
          </p:pic>
          <p:sp>
            <p:nvSpPr>
              <p:cNvPr id="49" name="Text Box 13"/>
              <p:cNvSpPr txBox="1">
                <a:spLocks noChangeArrowheads="1"/>
              </p:cNvSpPr>
              <p:nvPr/>
            </p:nvSpPr>
            <p:spPr bwMode="auto">
              <a:xfrm rot="379425">
                <a:off x="2267744" y="5148685"/>
                <a:ext cx="1865313" cy="720080"/>
              </a:xfrm>
              <a:prstGeom prst="rect">
                <a:avLst/>
              </a:prstGeom>
              <a:noFill/>
              <a:ln w="38100" algn="ctr">
                <a:noFill/>
                <a:miter lim="800000"/>
                <a:headEnd/>
                <a:tailEnd/>
              </a:ln>
              <a:effectLst/>
            </p:spPr>
            <p:txBody>
              <a:bodyPr lIns="91435" tIns="45718" rIns="91435" bIns="45718" anchor="ctr"/>
              <a:lstStyle>
                <a:defPPr>
                  <a:defRPr lang="pt-BR"/>
                </a:defPPr>
                <a:lvl1pPr algn="ctr" eaLnBrk="0" hangingPunct="0">
                  <a:lnSpc>
                    <a:spcPct val="85000"/>
                  </a:lnSpc>
                  <a:defRPr sz="2400" b="1" cap="small">
                    <a:solidFill>
                      <a:schemeClr val="bg1"/>
                    </a:solidFill>
                    <a:latin typeface="+mj-lt"/>
                    <a:cs typeface="Calibri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</a:defRPr>
                </a:lvl2pPr>
                <a:lvl3pPr>
                  <a:defRPr>
                    <a:solidFill>
                      <a:schemeClr val="tx1"/>
                    </a:solidFill>
                  </a:defRPr>
                </a:lvl3pPr>
                <a:lvl4pPr>
                  <a:defRPr>
                    <a:solidFill>
                      <a:schemeClr val="tx1"/>
                    </a:solidFill>
                  </a:defRPr>
                </a:lvl4pPr>
                <a:lvl5pPr>
                  <a:defRPr>
                    <a:solidFill>
                      <a:schemeClr val="tx1"/>
                    </a:solidFill>
                  </a:defRPr>
                </a:lvl5pPr>
                <a:lvl6pPr>
                  <a:defRPr>
                    <a:solidFill>
                      <a:schemeClr val="tx1"/>
                    </a:solidFill>
                  </a:defRPr>
                </a:lvl6pPr>
                <a:lvl7pPr>
                  <a:defRPr>
                    <a:solidFill>
                      <a:schemeClr val="tx1"/>
                    </a:solidFill>
                  </a:defRPr>
                </a:lvl7pPr>
                <a:lvl8pPr>
                  <a:defRPr>
                    <a:solidFill>
                      <a:schemeClr val="tx1"/>
                    </a:solidFill>
                  </a:defRPr>
                </a:lvl8pPr>
                <a:lvl9pPr>
                  <a:defRPr>
                    <a:solidFill>
                      <a:schemeClr val="tx1"/>
                    </a:solidFill>
                  </a:defRPr>
                </a:lvl9pPr>
              </a:lstStyle>
              <a:p>
                <a:r>
                  <a:rPr lang="pt-BR" sz="2000" b="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Um </a:t>
                </a:r>
                <a:r>
                  <a:rPr lang="pt-BR" sz="2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novo </a:t>
                </a:r>
                <a:r>
                  <a:rPr lang="pt-BR" sz="2000" b="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recolhimento</a:t>
                </a:r>
                <a:endParaRPr lang="pt-BR" sz="2000" b="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54" name="Text Box 12"/>
              <p:cNvSpPr txBox="1">
                <a:spLocks noChangeArrowheads="1"/>
              </p:cNvSpPr>
              <p:nvPr/>
            </p:nvSpPr>
            <p:spPr bwMode="auto">
              <a:xfrm>
                <a:off x="2002408" y="4293220"/>
                <a:ext cx="1512168" cy="720080"/>
              </a:xfrm>
              <a:prstGeom prst="rect">
                <a:avLst/>
              </a:prstGeom>
              <a:noFill/>
              <a:ln w="38100" algn="ctr">
                <a:noFill/>
                <a:miter lim="800000"/>
                <a:headEnd/>
                <a:tailEnd/>
              </a:ln>
              <a:effectLst/>
            </p:spPr>
            <p:txBody>
              <a:bodyPr lIns="91435" tIns="45718" rIns="91435" bIns="45718" anchor="ctr"/>
              <a:lstStyle>
                <a:defPPr>
                  <a:defRPr lang="pt-BR"/>
                </a:defPPr>
                <a:lvl1pPr algn="ctr" eaLnBrk="0" hangingPunct="0">
                  <a:lnSpc>
                    <a:spcPct val="85000"/>
                  </a:lnSpc>
                  <a:defRPr sz="2800" b="1" cap="small">
                    <a:solidFill>
                      <a:srgbClr val="FFC000"/>
                    </a:solidFill>
                    <a:latin typeface="+mj-lt"/>
                    <a:cs typeface="Calibri" pitchFamily="34" charset="0"/>
                  </a:defRPr>
                </a:lvl1pPr>
              </a:lstStyle>
              <a:p>
                <a:r>
                  <a:rPr lang="pt-BR" dirty="0" smtClean="0">
                    <a:solidFill>
                      <a:srgbClr val="00B050"/>
                    </a:solidFill>
                  </a:rPr>
                  <a:t>D.</a:t>
                </a:r>
                <a:endParaRPr lang="es-ES_tradnl" dirty="0">
                  <a:solidFill>
                    <a:srgbClr val="00B050"/>
                  </a:solidFill>
                </a:endParaRPr>
              </a:p>
            </p:txBody>
          </p:sp>
          <p:sp>
            <p:nvSpPr>
              <p:cNvPr id="56" name="Text Box 12"/>
              <p:cNvSpPr txBox="1">
                <a:spLocks noChangeArrowheads="1"/>
              </p:cNvSpPr>
              <p:nvPr/>
            </p:nvSpPr>
            <p:spPr bwMode="auto">
              <a:xfrm rot="264783">
                <a:off x="2371833" y="5211492"/>
                <a:ext cx="520151" cy="305902"/>
              </a:xfrm>
              <a:prstGeom prst="rect">
                <a:avLst/>
              </a:prstGeom>
              <a:noFill/>
              <a:ln w="38100" algn="ctr">
                <a:noFill/>
                <a:miter lim="800000"/>
                <a:headEnd/>
                <a:tailEnd/>
              </a:ln>
              <a:effectLst/>
            </p:spPr>
            <p:txBody>
              <a:bodyPr lIns="91435" tIns="45718" rIns="91435" bIns="45718" anchor="ctr"/>
              <a:lstStyle/>
              <a:p>
                <a:pPr algn="ctr" eaLnBrk="0" hangingPunct="0">
                  <a:lnSpc>
                    <a:spcPct val="85000"/>
                  </a:lnSpc>
                  <a:defRPr/>
                </a:pPr>
                <a:r>
                  <a:rPr lang="es-ES_tradnl" sz="4800" cap="small" dirty="0" smtClean="0">
                    <a:solidFill>
                      <a:srgbClr val="00B050"/>
                    </a:solidFill>
                    <a:latin typeface="+mj-lt"/>
                    <a:cs typeface="Calibri" pitchFamily="34" charset="0"/>
                  </a:rPr>
                  <a:t>“</a:t>
                </a:r>
                <a:endParaRPr lang="pt-BR" sz="3600" cap="small" dirty="0">
                  <a:solidFill>
                    <a:srgbClr val="00B050"/>
                  </a:solidFill>
                  <a:latin typeface="+mj-lt"/>
                  <a:cs typeface="Calibri" pitchFamily="34" charset="0"/>
                </a:endParaRPr>
              </a:p>
            </p:txBody>
          </p:sp>
          <p:sp>
            <p:nvSpPr>
              <p:cNvPr id="57" name="Text Box 12"/>
              <p:cNvSpPr txBox="1">
                <a:spLocks noChangeArrowheads="1"/>
              </p:cNvSpPr>
              <p:nvPr/>
            </p:nvSpPr>
            <p:spPr bwMode="auto">
              <a:xfrm rot="264783">
                <a:off x="3680811" y="5839843"/>
                <a:ext cx="520151" cy="305902"/>
              </a:xfrm>
              <a:prstGeom prst="rect">
                <a:avLst/>
              </a:prstGeom>
              <a:noFill/>
              <a:ln w="38100" algn="ctr">
                <a:noFill/>
                <a:miter lim="800000"/>
                <a:headEnd/>
                <a:tailEnd/>
              </a:ln>
              <a:effectLst/>
            </p:spPr>
            <p:txBody>
              <a:bodyPr lIns="91435" tIns="45718" rIns="91435" bIns="45718" anchor="ctr"/>
              <a:lstStyle/>
              <a:p>
                <a:pPr algn="ctr" eaLnBrk="0" hangingPunct="0">
                  <a:lnSpc>
                    <a:spcPct val="85000"/>
                  </a:lnSpc>
                  <a:defRPr/>
                </a:pPr>
                <a:r>
                  <a:rPr lang="es-ES_tradnl" sz="4800" cap="small" dirty="0" smtClean="0">
                    <a:solidFill>
                      <a:srgbClr val="00B050"/>
                    </a:solidFill>
                    <a:latin typeface="+mj-lt"/>
                    <a:cs typeface="Calibri" pitchFamily="34" charset="0"/>
                  </a:rPr>
                  <a:t>”</a:t>
                </a:r>
                <a:endParaRPr lang="pt-BR" sz="3600" cap="small" dirty="0">
                  <a:solidFill>
                    <a:srgbClr val="00B050"/>
                  </a:solidFill>
                  <a:latin typeface="+mj-lt"/>
                  <a:cs typeface="Calibri" pitchFamily="34" charset="0"/>
                </a:endParaRPr>
              </a:p>
            </p:txBody>
          </p:sp>
        </p:grpSp>
      </p:grpSp>
      <p:grpSp>
        <p:nvGrpSpPr>
          <p:cNvPr id="12" name="Grupo 11"/>
          <p:cNvGrpSpPr/>
          <p:nvPr/>
        </p:nvGrpSpPr>
        <p:grpSpPr>
          <a:xfrm>
            <a:off x="4523904" y="1602219"/>
            <a:ext cx="2545202" cy="2127191"/>
            <a:chOff x="4523904" y="1602219"/>
            <a:chExt cx="2545202" cy="2127191"/>
          </a:xfrm>
        </p:grpSpPr>
        <p:grpSp>
          <p:nvGrpSpPr>
            <p:cNvPr id="3" name="Grupo 2"/>
            <p:cNvGrpSpPr/>
            <p:nvPr/>
          </p:nvGrpSpPr>
          <p:grpSpPr>
            <a:xfrm>
              <a:off x="4949934" y="1602219"/>
              <a:ext cx="2119172" cy="2127191"/>
              <a:chOff x="4949934" y="1602219"/>
              <a:chExt cx="2119172" cy="2127191"/>
            </a:xfrm>
          </p:grpSpPr>
          <p:pic>
            <p:nvPicPr>
              <p:cNvPr id="40" name="Imagem 39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8072" b="68333"/>
              <a:stretch/>
            </p:blipFill>
            <p:spPr>
              <a:xfrm rot="21067588">
                <a:off x="5009545" y="1631074"/>
                <a:ext cx="2059561" cy="2098336"/>
              </a:xfrm>
              <a:prstGeom prst="rect">
                <a:avLst/>
              </a:prstGeom>
            </p:spPr>
          </p:pic>
          <p:pic>
            <p:nvPicPr>
              <p:cNvPr id="44" name="Imagem 43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5182" t="-650" r="32213" b="82440"/>
              <a:stretch/>
            </p:blipFill>
            <p:spPr>
              <a:xfrm rot="268446">
                <a:off x="5615396" y="1602219"/>
                <a:ext cx="652489" cy="968302"/>
              </a:xfrm>
              <a:prstGeom prst="rect">
                <a:avLst/>
              </a:prstGeom>
            </p:spPr>
          </p:pic>
          <p:sp>
            <p:nvSpPr>
              <p:cNvPr id="48" name="Text Box 11"/>
              <p:cNvSpPr txBox="1">
                <a:spLocks noChangeArrowheads="1"/>
              </p:cNvSpPr>
              <p:nvPr/>
            </p:nvSpPr>
            <p:spPr bwMode="auto">
              <a:xfrm rot="20929994">
                <a:off x="5064124" y="2393007"/>
                <a:ext cx="1837531" cy="1182687"/>
              </a:xfrm>
              <a:prstGeom prst="rect">
                <a:avLst/>
              </a:prstGeom>
              <a:noFill/>
              <a:ln w="38100" algn="ctr">
                <a:noFill/>
                <a:miter lim="800000"/>
                <a:headEnd/>
                <a:tailEnd/>
              </a:ln>
              <a:effectLst/>
            </p:spPr>
            <p:txBody>
              <a:bodyPr lIns="91435" tIns="45718" rIns="91435" bIns="45718" anchor="ctr"/>
              <a:lstStyle>
                <a:defPPr>
                  <a:defRPr lang="pt-BR"/>
                </a:defPPr>
                <a:lvl1pPr algn="ctr" eaLnBrk="0" hangingPunct="0">
                  <a:lnSpc>
                    <a:spcPct val="85000"/>
                  </a:lnSpc>
                  <a:defRPr sz="2400" b="1" cap="small">
                    <a:solidFill>
                      <a:schemeClr val="bg1"/>
                    </a:solidFill>
                    <a:latin typeface="+mj-lt"/>
                    <a:cs typeface="Calibri" pitchFamily="34" charset="0"/>
                  </a:defRPr>
                </a:lvl1pPr>
              </a:lstStyle>
              <a:p>
                <a:r>
                  <a:rPr lang="pt-BR" sz="2000" b="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Capitalismo </a:t>
                </a:r>
                <a:r>
                  <a:rPr lang="pt-BR" sz="2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chinês à </a:t>
                </a:r>
                <a:r>
                  <a:rPr lang="pt-BR" sz="2000" b="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brasileira</a:t>
                </a:r>
                <a:endParaRPr lang="pt-BR" sz="2000" b="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7" name="Text Box 12"/>
              <p:cNvSpPr txBox="1">
                <a:spLocks noChangeArrowheads="1"/>
              </p:cNvSpPr>
              <p:nvPr/>
            </p:nvSpPr>
            <p:spPr bwMode="auto">
              <a:xfrm rot="264783">
                <a:off x="4949934" y="2734991"/>
                <a:ext cx="520151" cy="305902"/>
              </a:xfrm>
              <a:prstGeom prst="rect">
                <a:avLst/>
              </a:prstGeom>
              <a:noFill/>
              <a:ln w="38100" algn="ctr">
                <a:noFill/>
                <a:miter lim="800000"/>
                <a:headEnd/>
                <a:tailEnd/>
              </a:ln>
              <a:effectLst/>
            </p:spPr>
            <p:txBody>
              <a:bodyPr lIns="91435" tIns="45718" rIns="91435" bIns="45718" anchor="ctr"/>
              <a:lstStyle/>
              <a:p>
                <a:pPr algn="ctr" eaLnBrk="0" hangingPunct="0">
                  <a:lnSpc>
                    <a:spcPct val="85000"/>
                  </a:lnSpc>
                  <a:defRPr/>
                </a:pPr>
                <a:r>
                  <a:rPr lang="es-ES_tradnl" sz="4800" cap="small" dirty="0" smtClean="0">
                    <a:solidFill>
                      <a:srgbClr val="31859C"/>
                    </a:solidFill>
                    <a:latin typeface="+mj-lt"/>
                    <a:cs typeface="Calibri" pitchFamily="34" charset="0"/>
                  </a:rPr>
                  <a:t>“</a:t>
                </a:r>
                <a:endParaRPr lang="pt-BR" sz="3600" cap="small" dirty="0">
                  <a:solidFill>
                    <a:srgbClr val="31859C"/>
                  </a:solidFill>
                  <a:latin typeface="+mj-lt"/>
                  <a:cs typeface="Calibri" pitchFamily="34" charset="0"/>
                </a:endParaRPr>
              </a:p>
            </p:txBody>
          </p:sp>
          <p:sp>
            <p:nvSpPr>
              <p:cNvPr id="38" name="Text Box 12"/>
              <p:cNvSpPr txBox="1">
                <a:spLocks noChangeArrowheads="1"/>
              </p:cNvSpPr>
              <p:nvPr/>
            </p:nvSpPr>
            <p:spPr bwMode="auto">
              <a:xfrm rot="21083748">
                <a:off x="6464164" y="3232535"/>
                <a:ext cx="520151" cy="305902"/>
              </a:xfrm>
              <a:prstGeom prst="rect">
                <a:avLst/>
              </a:prstGeom>
              <a:noFill/>
              <a:ln w="38100" algn="ctr">
                <a:noFill/>
                <a:miter lim="800000"/>
                <a:headEnd/>
                <a:tailEnd/>
              </a:ln>
              <a:effectLst/>
            </p:spPr>
            <p:txBody>
              <a:bodyPr lIns="91435" tIns="45718" rIns="91435" bIns="45718" anchor="ctr"/>
              <a:lstStyle/>
              <a:p>
                <a:pPr algn="ctr" eaLnBrk="0" hangingPunct="0">
                  <a:lnSpc>
                    <a:spcPct val="85000"/>
                  </a:lnSpc>
                  <a:defRPr/>
                </a:pPr>
                <a:r>
                  <a:rPr lang="es-ES_tradnl" sz="4800" cap="small" dirty="0" smtClean="0">
                    <a:solidFill>
                      <a:srgbClr val="31859C"/>
                    </a:solidFill>
                    <a:latin typeface="+mj-lt"/>
                    <a:cs typeface="Calibri" pitchFamily="34" charset="0"/>
                  </a:rPr>
                  <a:t>”</a:t>
                </a:r>
                <a:endParaRPr lang="pt-BR" sz="3600" cap="small" dirty="0">
                  <a:solidFill>
                    <a:srgbClr val="31859C"/>
                  </a:solidFill>
                  <a:latin typeface="+mj-lt"/>
                  <a:cs typeface="Calibri" pitchFamily="34" charset="0"/>
                </a:endParaRPr>
              </a:p>
            </p:txBody>
          </p:sp>
        </p:grpSp>
        <p:sp>
          <p:nvSpPr>
            <p:cNvPr id="52" name="Text Box 12"/>
            <p:cNvSpPr txBox="1">
              <a:spLocks noChangeArrowheads="1"/>
            </p:cNvSpPr>
            <p:nvPr/>
          </p:nvSpPr>
          <p:spPr bwMode="auto">
            <a:xfrm>
              <a:off x="4523904" y="1874416"/>
              <a:ext cx="1512168" cy="720080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lIns="91435" tIns="45718" rIns="91435" bIns="45718" anchor="ctr"/>
            <a:lstStyle>
              <a:defPPr>
                <a:defRPr lang="pt-BR"/>
              </a:defPPr>
              <a:lvl1pPr algn="ctr" eaLnBrk="0" hangingPunct="0">
                <a:lnSpc>
                  <a:spcPct val="85000"/>
                </a:lnSpc>
                <a:defRPr sz="2800" b="1" cap="small">
                  <a:solidFill>
                    <a:srgbClr val="FFC000"/>
                  </a:solidFill>
                  <a:latin typeface="+mj-lt"/>
                  <a:cs typeface="Calibri" pitchFamily="34" charset="0"/>
                </a:defRPr>
              </a:lvl1pPr>
            </a:lstStyle>
            <a:p>
              <a:r>
                <a:rPr lang="pt-BR" dirty="0">
                  <a:solidFill>
                    <a:srgbClr val="31859C"/>
                  </a:solidFill>
                </a:rPr>
                <a:t>B</a:t>
              </a:r>
              <a:r>
                <a:rPr lang="pt-BR" dirty="0">
                  <a:solidFill>
                    <a:schemeClr val="accent5">
                      <a:lumMod val="75000"/>
                    </a:schemeClr>
                  </a:solidFill>
                </a:rPr>
                <a:t>.</a:t>
              </a:r>
              <a:endParaRPr lang="es-ES_tradnl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</p:grpSp>
      <p:grpSp>
        <p:nvGrpSpPr>
          <p:cNvPr id="13" name="Grupo 12"/>
          <p:cNvGrpSpPr/>
          <p:nvPr/>
        </p:nvGrpSpPr>
        <p:grpSpPr>
          <a:xfrm>
            <a:off x="4644008" y="4286934"/>
            <a:ext cx="2491609" cy="2104498"/>
            <a:chOff x="4644008" y="4286934"/>
            <a:chExt cx="2491609" cy="2104498"/>
          </a:xfrm>
        </p:grpSpPr>
        <p:grpSp>
          <p:nvGrpSpPr>
            <p:cNvPr id="4" name="Grupo 3"/>
            <p:cNvGrpSpPr/>
            <p:nvPr/>
          </p:nvGrpSpPr>
          <p:grpSpPr>
            <a:xfrm>
              <a:off x="5013434" y="4286934"/>
              <a:ext cx="2122183" cy="2104498"/>
              <a:chOff x="5013434" y="4286934"/>
              <a:chExt cx="2122183" cy="2104498"/>
            </a:xfrm>
          </p:grpSpPr>
          <p:pic>
            <p:nvPicPr>
              <p:cNvPr id="41" name="Imagem 40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8072" b="68333"/>
              <a:stretch/>
            </p:blipFill>
            <p:spPr>
              <a:xfrm>
                <a:off x="5076056" y="4293096"/>
                <a:ext cx="2059561" cy="2098336"/>
              </a:xfrm>
              <a:prstGeom prst="rect">
                <a:avLst/>
              </a:prstGeom>
            </p:spPr>
          </p:pic>
          <p:pic>
            <p:nvPicPr>
              <p:cNvPr id="46" name="Imagem 45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6650" t="1563" r="-1225" b="74617"/>
              <a:stretch/>
            </p:blipFill>
            <p:spPr>
              <a:xfrm rot="268446">
                <a:off x="5846396" y="4286934"/>
                <a:ext cx="608124" cy="1020971"/>
              </a:xfrm>
              <a:prstGeom prst="rect">
                <a:avLst/>
              </a:prstGeom>
            </p:spPr>
          </p:pic>
          <p:sp>
            <p:nvSpPr>
              <p:cNvPr id="50" name="Text Box 10"/>
              <p:cNvSpPr txBox="1">
                <a:spLocks noChangeArrowheads="1"/>
              </p:cNvSpPr>
              <p:nvPr/>
            </p:nvSpPr>
            <p:spPr bwMode="auto">
              <a:xfrm>
                <a:off x="5023644" y="5229200"/>
                <a:ext cx="1937320" cy="792088"/>
              </a:xfrm>
              <a:prstGeom prst="rect">
                <a:avLst/>
              </a:prstGeom>
              <a:noFill/>
              <a:ln w="38100" algn="ctr">
                <a:noFill/>
                <a:miter lim="800000"/>
                <a:headEnd/>
                <a:tailEnd/>
              </a:ln>
              <a:effectLst/>
            </p:spPr>
            <p:txBody>
              <a:bodyPr lIns="91435" tIns="45718" rIns="91435" bIns="45718" anchor="ctr"/>
              <a:lstStyle>
                <a:defPPr>
                  <a:defRPr lang="pt-BR"/>
                </a:defPPr>
                <a:lvl1pPr algn="ctr" eaLnBrk="0" hangingPunct="0">
                  <a:lnSpc>
                    <a:spcPct val="85000"/>
                  </a:lnSpc>
                  <a:defRPr sz="2400" b="1" cap="small">
                    <a:solidFill>
                      <a:schemeClr val="bg1"/>
                    </a:solidFill>
                    <a:latin typeface="+mj-lt"/>
                    <a:cs typeface="Calibri" pitchFamily="34" charset="0"/>
                  </a:defRPr>
                </a:lvl1pPr>
              </a:lstStyle>
              <a:p>
                <a:r>
                  <a:rPr lang="pt-BR" sz="2000" b="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Um choque                </a:t>
                </a:r>
                <a:r>
                  <a:rPr lang="pt-BR" sz="2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de capitalismo </a:t>
                </a:r>
                <a:r>
                  <a:rPr lang="pt-BR" sz="2000" b="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ortodoxo</a:t>
                </a:r>
                <a:endParaRPr lang="pt-BR" sz="2000" b="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9" name="Text Box 12"/>
              <p:cNvSpPr txBox="1">
                <a:spLocks noChangeArrowheads="1"/>
              </p:cNvSpPr>
              <p:nvPr/>
            </p:nvSpPr>
            <p:spPr bwMode="auto">
              <a:xfrm rot="264783">
                <a:off x="5013434" y="5249592"/>
                <a:ext cx="520151" cy="305902"/>
              </a:xfrm>
              <a:prstGeom prst="rect">
                <a:avLst/>
              </a:prstGeom>
              <a:noFill/>
              <a:ln w="38100" algn="ctr">
                <a:noFill/>
                <a:miter lim="800000"/>
                <a:headEnd/>
                <a:tailEnd/>
              </a:ln>
              <a:effectLst/>
            </p:spPr>
            <p:txBody>
              <a:bodyPr lIns="91435" tIns="45718" rIns="91435" bIns="45718" anchor="ctr"/>
              <a:lstStyle/>
              <a:p>
                <a:pPr algn="ctr" eaLnBrk="0" hangingPunct="0">
                  <a:lnSpc>
                    <a:spcPct val="85000"/>
                  </a:lnSpc>
                  <a:defRPr/>
                </a:pPr>
                <a:r>
                  <a:rPr lang="es-ES_tradnl" sz="4800" cap="small" dirty="0" smtClean="0">
                    <a:solidFill>
                      <a:srgbClr val="C00000"/>
                    </a:solidFill>
                    <a:latin typeface="+mj-lt"/>
                    <a:cs typeface="Calibri" pitchFamily="34" charset="0"/>
                  </a:rPr>
                  <a:t>“</a:t>
                </a:r>
                <a:endParaRPr lang="pt-BR" sz="3600" cap="small" dirty="0">
                  <a:solidFill>
                    <a:srgbClr val="C00000"/>
                  </a:solidFill>
                  <a:latin typeface="+mj-lt"/>
                  <a:cs typeface="Calibri" pitchFamily="34" charset="0"/>
                </a:endParaRPr>
              </a:p>
            </p:txBody>
          </p:sp>
          <p:sp>
            <p:nvSpPr>
              <p:cNvPr id="55" name="Text Box 12"/>
              <p:cNvSpPr txBox="1">
                <a:spLocks noChangeArrowheads="1"/>
              </p:cNvSpPr>
              <p:nvPr/>
            </p:nvSpPr>
            <p:spPr bwMode="auto">
              <a:xfrm rot="264783">
                <a:off x="6345107" y="5983859"/>
                <a:ext cx="520151" cy="305902"/>
              </a:xfrm>
              <a:prstGeom prst="rect">
                <a:avLst/>
              </a:prstGeom>
              <a:noFill/>
              <a:ln w="38100" algn="ctr">
                <a:noFill/>
                <a:miter lim="800000"/>
                <a:headEnd/>
                <a:tailEnd/>
              </a:ln>
              <a:effectLst/>
            </p:spPr>
            <p:txBody>
              <a:bodyPr lIns="91435" tIns="45718" rIns="91435" bIns="45718" anchor="ctr"/>
              <a:lstStyle/>
              <a:p>
                <a:pPr algn="ctr" eaLnBrk="0" hangingPunct="0">
                  <a:lnSpc>
                    <a:spcPct val="85000"/>
                  </a:lnSpc>
                  <a:defRPr/>
                </a:pPr>
                <a:r>
                  <a:rPr lang="es-ES_tradnl" sz="4800" cap="small" dirty="0" smtClean="0">
                    <a:solidFill>
                      <a:srgbClr val="C00000"/>
                    </a:solidFill>
                    <a:latin typeface="+mj-lt"/>
                    <a:cs typeface="Calibri" pitchFamily="34" charset="0"/>
                  </a:rPr>
                  <a:t>”</a:t>
                </a:r>
                <a:endParaRPr lang="pt-BR" sz="3600" cap="small" dirty="0">
                  <a:solidFill>
                    <a:srgbClr val="C00000"/>
                  </a:solidFill>
                  <a:latin typeface="+mj-lt"/>
                  <a:cs typeface="Calibri" pitchFamily="34" charset="0"/>
                </a:endParaRPr>
              </a:p>
            </p:txBody>
          </p:sp>
        </p:grpSp>
        <p:sp>
          <p:nvSpPr>
            <p:cNvPr id="53" name="Text Box 12"/>
            <p:cNvSpPr txBox="1">
              <a:spLocks noChangeArrowheads="1"/>
            </p:cNvSpPr>
            <p:nvPr/>
          </p:nvSpPr>
          <p:spPr bwMode="auto">
            <a:xfrm>
              <a:off x="4644008" y="4509120"/>
              <a:ext cx="1512168" cy="720080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lIns="91435" tIns="45718" rIns="91435" bIns="45718" anchor="ctr"/>
            <a:lstStyle>
              <a:defPPr>
                <a:defRPr lang="pt-BR"/>
              </a:defPPr>
              <a:lvl1pPr algn="ctr" eaLnBrk="0" hangingPunct="0">
                <a:lnSpc>
                  <a:spcPct val="85000"/>
                </a:lnSpc>
                <a:defRPr sz="2800" b="1" cap="small">
                  <a:solidFill>
                    <a:srgbClr val="FFC000"/>
                  </a:solidFill>
                  <a:latin typeface="+mj-lt"/>
                  <a:cs typeface="Calibri" pitchFamily="34" charset="0"/>
                </a:defRPr>
              </a:lvl1pPr>
            </a:lstStyle>
            <a:p>
              <a:r>
                <a:rPr lang="pt-BR" dirty="0" smtClean="0">
                  <a:solidFill>
                    <a:srgbClr val="C00000"/>
                  </a:solidFill>
                </a:rPr>
                <a:t>C.</a:t>
              </a:r>
              <a:endParaRPr lang="es-ES_tradnl" dirty="0">
                <a:solidFill>
                  <a:srgbClr val="C00000"/>
                </a:solidFill>
              </a:endParaRPr>
            </a:p>
          </p:txBody>
        </p:sp>
      </p:grpSp>
      <p:sp>
        <p:nvSpPr>
          <p:cNvPr id="5" name="Text Box 51"/>
          <p:cNvSpPr txBox="1">
            <a:spLocks noChangeArrowheads="1"/>
          </p:cNvSpPr>
          <p:nvPr/>
        </p:nvSpPr>
        <p:spPr bwMode="auto">
          <a:xfrm rot="-5400000">
            <a:off x="-772454" y="3948919"/>
            <a:ext cx="4191000" cy="270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 defTabSz="9096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096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096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096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096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fontAlgn="t">
              <a:lnSpc>
                <a:spcPct val="110000"/>
              </a:lnSpc>
            </a:pPr>
            <a:r>
              <a:rPr lang="pt-B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itchFamily="34" charset="0"/>
              </a:rPr>
              <a:t>INSERÇÃO DO BRASIL NO MUNDO</a:t>
            </a:r>
            <a:endParaRPr lang="pt-BR" sz="16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Calibri" pitchFamily="34" charset="0"/>
            </a:endParaRPr>
          </a:p>
        </p:txBody>
      </p:sp>
      <p:grpSp>
        <p:nvGrpSpPr>
          <p:cNvPr id="11" name="Grupo 10"/>
          <p:cNvGrpSpPr/>
          <p:nvPr/>
        </p:nvGrpSpPr>
        <p:grpSpPr>
          <a:xfrm>
            <a:off x="2064420" y="1675408"/>
            <a:ext cx="5014491" cy="4849936"/>
            <a:chOff x="2064420" y="1675408"/>
            <a:chExt cx="5014491" cy="4849936"/>
          </a:xfrm>
        </p:grpSpPr>
        <p:grpSp>
          <p:nvGrpSpPr>
            <p:cNvPr id="9" name="Grupo 8"/>
            <p:cNvGrpSpPr/>
            <p:nvPr/>
          </p:nvGrpSpPr>
          <p:grpSpPr>
            <a:xfrm>
              <a:off x="2064420" y="1675408"/>
              <a:ext cx="4849936" cy="4849936"/>
              <a:chOff x="2064420" y="1675408"/>
              <a:chExt cx="4849936" cy="4849936"/>
            </a:xfrm>
          </p:grpSpPr>
          <p:sp>
            <p:nvSpPr>
              <p:cNvPr id="15" name="Text Box 6"/>
              <p:cNvSpPr txBox="1">
                <a:spLocks noChangeArrowheads="1"/>
              </p:cNvSpPr>
              <p:nvPr/>
            </p:nvSpPr>
            <p:spPr bwMode="auto">
              <a:xfrm rot="-5400000">
                <a:off x="3670205" y="2712712"/>
                <a:ext cx="1516063" cy="2885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1435" tIns="45718" rIns="91435" bIns="45718">
                <a:spAutoFit/>
              </a:bodyPr>
              <a:lstStyle>
                <a:lvl1pPr defTabSz="909638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defTabSz="909638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defTabSz="909638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defTabSz="909638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defTabSz="909638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defTabSz="9096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defTabSz="9096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defTabSz="9096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defTabSz="9096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r">
                  <a:lnSpc>
                    <a:spcPct val="85000"/>
                  </a:lnSpc>
                </a:pPr>
                <a:r>
                  <a:rPr lang="pt-BR" sz="1500" cap="small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  <a:cs typeface="Calibri" pitchFamily="34" charset="0"/>
                  </a:rPr>
                  <a:t>Intensa e ampla</a:t>
                </a:r>
                <a:endParaRPr lang="pt-BR" sz="1500" cap="small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cs typeface="Calibri" pitchFamily="34" charset="0"/>
                </a:endParaRPr>
              </a:p>
            </p:txBody>
          </p:sp>
          <p:sp>
            <p:nvSpPr>
              <p:cNvPr id="16" name="Text Box 6"/>
              <p:cNvSpPr txBox="1">
                <a:spLocks noChangeArrowheads="1"/>
              </p:cNvSpPr>
              <p:nvPr/>
            </p:nvSpPr>
            <p:spPr bwMode="auto">
              <a:xfrm rot="-5400000">
                <a:off x="3821567" y="5028960"/>
                <a:ext cx="1889993" cy="2885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35" tIns="45718" rIns="91435" bIns="45718">
                <a:spAutoFit/>
              </a:bodyPr>
              <a:lstStyle>
                <a:lvl1pPr defTabSz="909638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defTabSz="909638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defTabSz="909638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defTabSz="909638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defTabSz="909638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defTabSz="9096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defTabSz="9096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defTabSz="9096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defTabSz="9096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>
                  <a:lnSpc>
                    <a:spcPct val="85000"/>
                  </a:lnSpc>
                </a:pPr>
                <a:r>
                  <a:rPr lang="pt-BR" sz="1500" cap="small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  <a:cs typeface="Calibri" pitchFamily="34" charset="0"/>
                  </a:rPr>
                  <a:t>Moderada e seletiva</a:t>
                </a:r>
                <a:endParaRPr lang="pt-BR" sz="1500" cap="small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cs typeface="Calibri" pitchFamily="34" charset="0"/>
                </a:endParaRPr>
              </a:p>
            </p:txBody>
          </p:sp>
          <p:sp>
            <p:nvSpPr>
              <p:cNvPr id="17" name="Text Box 7"/>
              <p:cNvSpPr txBox="1">
                <a:spLocks noChangeArrowheads="1"/>
              </p:cNvSpPr>
              <p:nvPr/>
            </p:nvSpPr>
            <p:spPr bwMode="auto">
              <a:xfrm>
                <a:off x="2496468" y="3729732"/>
                <a:ext cx="2052638" cy="2885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1435" tIns="45718" rIns="91435" bIns="45718">
                <a:spAutoFit/>
              </a:bodyPr>
              <a:lstStyle>
                <a:lvl1pPr defTabSz="909638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defTabSz="909638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defTabSz="909638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defTabSz="909638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defTabSz="909638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defTabSz="9096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defTabSz="9096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defTabSz="9096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defTabSz="9096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>
                  <a:lnSpc>
                    <a:spcPct val="85000"/>
                  </a:lnSpc>
                </a:pPr>
                <a:r>
                  <a:rPr lang="pt-BR" sz="1500" cap="small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  <a:cs typeface="Calibri" pitchFamily="34" charset="0"/>
                  </a:rPr>
                  <a:t>Restrita, moderada</a:t>
                </a:r>
                <a:endParaRPr lang="pt-BR" sz="1500" cap="small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cs typeface="Calibri" pitchFamily="34" charset="0"/>
                </a:endParaRPr>
              </a:p>
            </p:txBody>
          </p:sp>
          <p:pic>
            <p:nvPicPr>
              <p:cNvPr id="20" name="Imagem 19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9595" t="52257" r="42664" b="37557"/>
              <a:stretch/>
            </p:blipFill>
            <p:spPr>
              <a:xfrm rot="10800000">
                <a:off x="4371466" y="1675408"/>
                <a:ext cx="374650" cy="491232"/>
              </a:xfrm>
              <a:prstGeom prst="rect">
                <a:avLst/>
              </a:prstGeom>
              <a:noFill/>
            </p:spPr>
          </p:pic>
          <p:pic>
            <p:nvPicPr>
              <p:cNvPr id="28" name="Imagem 27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9595" t="52257" r="42664" b="37557"/>
              <a:stretch/>
            </p:blipFill>
            <p:spPr>
              <a:xfrm>
                <a:off x="4384166" y="6034112"/>
                <a:ext cx="374650" cy="491232"/>
              </a:xfrm>
              <a:prstGeom prst="rect">
                <a:avLst/>
              </a:prstGeom>
              <a:noFill/>
            </p:spPr>
          </p:pic>
          <p:cxnSp>
            <p:nvCxnSpPr>
              <p:cNvPr id="25" name="Conector reto 24"/>
              <p:cNvCxnSpPr/>
              <p:nvPr/>
            </p:nvCxnSpPr>
            <p:spPr>
              <a:xfrm>
                <a:off x="4559300" y="2039640"/>
                <a:ext cx="0" cy="4068000"/>
              </a:xfrm>
              <a:prstGeom prst="line">
                <a:avLst/>
              </a:prstGeom>
              <a:ln w="38100" cap="rnd">
                <a:solidFill>
                  <a:schemeClr val="bg1">
                    <a:lumMod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32" name="Imagem 31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9595" t="52257" r="42664" b="37557"/>
              <a:stretch/>
            </p:blipFill>
            <p:spPr>
              <a:xfrm rot="16200000">
                <a:off x="6481415" y="3777357"/>
                <a:ext cx="374650" cy="491232"/>
              </a:xfrm>
              <a:prstGeom prst="rect">
                <a:avLst/>
              </a:prstGeom>
              <a:noFill/>
            </p:spPr>
          </p:pic>
          <p:pic>
            <p:nvPicPr>
              <p:cNvPr id="33" name="Imagem 32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9595" t="52257" r="42664" b="37557"/>
              <a:stretch/>
            </p:blipFill>
            <p:spPr>
              <a:xfrm rot="5400000">
                <a:off x="2122711" y="3790057"/>
                <a:ext cx="374650" cy="491232"/>
              </a:xfrm>
              <a:prstGeom prst="rect">
                <a:avLst/>
              </a:prstGeom>
              <a:noFill/>
            </p:spPr>
          </p:pic>
          <p:cxnSp>
            <p:nvCxnSpPr>
              <p:cNvPr id="34" name="Conector reto 33"/>
              <p:cNvCxnSpPr/>
              <p:nvPr/>
            </p:nvCxnSpPr>
            <p:spPr>
              <a:xfrm rot="5400000">
                <a:off x="4516124" y="1989482"/>
                <a:ext cx="0" cy="4068000"/>
              </a:xfrm>
              <a:prstGeom prst="line">
                <a:avLst/>
              </a:prstGeom>
              <a:ln w="38100" cap="rnd">
                <a:solidFill>
                  <a:schemeClr val="bg1">
                    <a:lumMod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Text Box 7"/>
            <p:cNvSpPr txBox="1">
              <a:spLocks noChangeArrowheads="1"/>
            </p:cNvSpPr>
            <p:nvPr/>
          </p:nvSpPr>
          <p:spPr bwMode="auto">
            <a:xfrm>
              <a:off x="5042148" y="4081264"/>
              <a:ext cx="2036763" cy="288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35" tIns="45718" rIns="91435" bIns="45718">
              <a:spAutoFit/>
            </a:bodyPr>
            <a:lstStyle>
              <a:lvl1pPr defTabSz="909638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defTabSz="909638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defTabSz="909638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defTabSz="909638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defTabSz="909638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defTabSz="9096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defTabSz="9096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defTabSz="9096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defTabSz="9096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pt-BR" sz="1500" cap="small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cs typeface="Calibri" pitchFamily="34" charset="0"/>
                </a:rPr>
                <a:t>Ampla, crescente</a:t>
              </a:r>
              <a:endParaRPr lang="pt-BR" sz="1500" cap="small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itchFamily="34" charset="0"/>
              </a:endParaRPr>
            </a:p>
          </p:txBody>
        </p:sp>
      </p:grpSp>
      <p:sp>
        <p:nvSpPr>
          <p:cNvPr id="6" name="Text Box 49"/>
          <p:cNvSpPr txBox="1">
            <a:spLocks noChangeArrowheads="1"/>
          </p:cNvSpPr>
          <p:nvPr/>
        </p:nvSpPr>
        <p:spPr bwMode="auto">
          <a:xfrm>
            <a:off x="135970" y="1052736"/>
            <a:ext cx="8856984" cy="2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defTabSz="9096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096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096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096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096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pt-B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itchFamily="34" charset="0"/>
              </a:rPr>
              <a:t>PRESENÇA DO ESTADO NA ECONOMIA</a:t>
            </a:r>
            <a:endParaRPr lang="pt-BR" sz="16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Calibri" pitchFamily="34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EAEAEA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0" name="Grupo 9"/>
          <p:cNvGrpSpPr/>
          <p:nvPr/>
        </p:nvGrpSpPr>
        <p:grpSpPr>
          <a:xfrm>
            <a:off x="1907704" y="1538719"/>
            <a:ext cx="2347593" cy="2189773"/>
            <a:chOff x="1907704" y="1538719"/>
            <a:chExt cx="2347593" cy="2189773"/>
          </a:xfrm>
        </p:grpSpPr>
        <p:pic>
          <p:nvPicPr>
            <p:cNvPr id="57345" name="Imagem 5734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8072" b="68333"/>
            <a:stretch/>
          </p:blipFill>
          <p:spPr>
            <a:xfrm rot="268446">
              <a:off x="2195736" y="1630156"/>
              <a:ext cx="2059561" cy="2098336"/>
            </a:xfrm>
            <a:prstGeom prst="rect">
              <a:avLst/>
            </a:prstGeom>
          </p:spPr>
        </p:pic>
        <p:pic>
          <p:nvPicPr>
            <p:cNvPr id="43" name="Imagem 42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521" t="-514" r="52874" b="82304"/>
            <a:stretch/>
          </p:blipFill>
          <p:spPr>
            <a:xfrm rot="268446">
              <a:off x="3011897" y="1538719"/>
              <a:ext cx="652489" cy="968302"/>
            </a:xfrm>
            <a:prstGeom prst="rect">
              <a:avLst/>
            </a:prstGeom>
          </p:spPr>
        </p:pic>
        <p:sp>
          <p:nvSpPr>
            <p:cNvPr id="47" name="Text Box 12"/>
            <p:cNvSpPr txBox="1">
              <a:spLocks noChangeArrowheads="1"/>
            </p:cNvSpPr>
            <p:nvPr/>
          </p:nvSpPr>
          <p:spPr bwMode="auto">
            <a:xfrm rot="264783">
              <a:off x="2339752" y="2564904"/>
              <a:ext cx="1512168" cy="720080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lIns="91435" tIns="45718" rIns="91435" bIns="45718" anchor="ctr"/>
            <a:lstStyle/>
            <a:p>
              <a:pPr algn="ctr" eaLnBrk="0" hangingPunct="0">
                <a:lnSpc>
                  <a:spcPct val="85000"/>
                </a:lnSpc>
                <a:defRPr/>
              </a:pPr>
              <a:r>
                <a:rPr lang="es-ES_tradnl" sz="2000" cap="small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cs typeface="Calibri" pitchFamily="34" charset="0"/>
                </a:rPr>
                <a:t>De volta anos 70</a:t>
              </a:r>
              <a:endParaRPr lang="pt-BR" sz="1400" cap="small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Calibri" pitchFamily="34" charset="0"/>
              </a:endParaRPr>
            </a:p>
          </p:txBody>
        </p:sp>
        <p:sp>
          <p:nvSpPr>
            <p:cNvPr id="51" name="Text Box 12"/>
            <p:cNvSpPr txBox="1">
              <a:spLocks noChangeArrowheads="1"/>
            </p:cNvSpPr>
            <p:nvPr/>
          </p:nvSpPr>
          <p:spPr bwMode="auto">
            <a:xfrm>
              <a:off x="1907704" y="1772816"/>
              <a:ext cx="1512168" cy="720080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lIns="91435" tIns="45718" rIns="91435" bIns="45718" anchor="ctr"/>
            <a:lstStyle/>
            <a:p>
              <a:pPr algn="ctr" eaLnBrk="0" hangingPunct="0">
                <a:lnSpc>
                  <a:spcPct val="85000"/>
                </a:lnSpc>
                <a:defRPr/>
              </a:pPr>
              <a:r>
                <a:rPr lang="es-ES_tradnl" sz="2800" b="1" cap="small" dirty="0" smtClean="0">
                  <a:solidFill>
                    <a:schemeClr val="accent1"/>
                  </a:solidFill>
                  <a:latin typeface="+mj-lt"/>
                  <a:cs typeface="Calibri" pitchFamily="34" charset="0"/>
                </a:rPr>
                <a:t>A.</a:t>
              </a:r>
              <a:endParaRPr lang="pt-BR" b="1" cap="small" dirty="0">
                <a:solidFill>
                  <a:schemeClr val="accent1"/>
                </a:solidFill>
                <a:latin typeface="+mj-lt"/>
                <a:cs typeface="Calibri" pitchFamily="34" charset="0"/>
              </a:endParaRPr>
            </a:p>
          </p:txBody>
        </p:sp>
        <p:sp>
          <p:nvSpPr>
            <p:cNvPr id="35" name="Text Box 12"/>
            <p:cNvSpPr txBox="1">
              <a:spLocks noChangeArrowheads="1"/>
            </p:cNvSpPr>
            <p:nvPr/>
          </p:nvSpPr>
          <p:spPr bwMode="auto">
            <a:xfrm rot="264783">
              <a:off x="2232134" y="2671491"/>
              <a:ext cx="520151" cy="305902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lIns="91435" tIns="45718" rIns="91435" bIns="45718" anchor="ctr"/>
            <a:lstStyle/>
            <a:p>
              <a:pPr algn="ctr" eaLnBrk="0" hangingPunct="0">
                <a:lnSpc>
                  <a:spcPct val="85000"/>
                </a:lnSpc>
                <a:defRPr/>
              </a:pPr>
              <a:r>
                <a:rPr lang="es-ES_tradnl" sz="4800" cap="small" dirty="0" smtClean="0">
                  <a:solidFill>
                    <a:schemeClr val="accent1"/>
                  </a:solidFill>
                  <a:latin typeface="+mj-lt"/>
                  <a:cs typeface="Calibri" pitchFamily="34" charset="0"/>
                </a:rPr>
                <a:t>“</a:t>
              </a:r>
              <a:endParaRPr lang="pt-BR" sz="3600" cap="small" dirty="0">
                <a:solidFill>
                  <a:schemeClr val="accent1"/>
                </a:solidFill>
                <a:latin typeface="+mj-lt"/>
                <a:cs typeface="Calibri" pitchFamily="34" charset="0"/>
              </a:endParaRPr>
            </a:p>
          </p:txBody>
        </p:sp>
        <p:sp>
          <p:nvSpPr>
            <p:cNvPr id="36" name="Text Box 12"/>
            <p:cNvSpPr txBox="1">
              <a:spLocks noChangeArrowheads="1"/>
            </p:cNvSpPr>
            <p:nvPr/>
          </p:nvSpPr>
          <p:spPr bwMode="auto">
            <a:xfrm rot="264783">
              <a:off x="3371562" y="3219835"/>
              <a:ext cx="520151" cy="305902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lIns="91435" tIns="45718" rIns="91435" bIns="45718" anchor="ctr"/>
            <a:lstStyle/>
            <a:p>
              <a:pPr algn="ctr" eaLnBrk="0" hangingPunct="0">
                <a:lnSpc>
                  <a:spcPct val="85000"/>
                </a:lnSpc>
                <a:defRPr/>
              </a:pPr>
              <a:r>
                <a:rPr lang="es-ES_tradnl" sz="4800" cap="small" dirty="0" smtClean="0">
                  <a:solidFill>
                    <a:schemeClr val="accent1"/>
                  </a:solidFill>
                  <a:latin typeface="+mj-lt"/>
                  <a:cs typeface="Calibri" pitchFamily="34" charset="0"/>
                </a:rPr>
                <a:t>”</a:t>
              </a:r>
              <a:endParaRPr lang="pt-BR" sz="3600" cap="small" dirty="0">
                <a:solidFill>
                  <a:schemeClr val="accent1"/>
                </a:solidFill>
                <a:latin typeface="+mj-lt"/>
                <a:cs typeface="Calibri" pitchFamily="34" charset="0"/>
              </a:endParaRPr>
            </a:p>
          </p:txBody>
        </p:sp>
      </p:grpSp>
      <p:sp>
        <p:nvSpPr>
          <p:cNvPr id="58" name="Retângulo de cantos arredondados 57"/>
          <p:cNvSpPr/>
          <p:nvPr/>
        </p:nvSpPr>
        <p:spPr>
          <a:xfrm>
            <a:off x="4355976" y="1844824"/>
            <a:ext cx="4283968" cy="3168352"/>
          </a:xfrm>
          <a:prstGeom prst="roundRect">
            <a:avLst>
              <a:gd name="adj" fmla="val 2600"/>
            </a:avLst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2000" b="1" cap="small" dirty="0" smtClean="0">
                <a:solidFill>
                  <a:schemeClr val="accent1"/>
                </a:solidFill>
              </a:rPr>
              <a:t>“De volta aos anos 70”</a:t>
            </a:r>
          </a:p>
          <a:p>
            <a:pPr marL="430213" lvl="1" indent="-2857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</a:pPr>
            <a:r>
              <a:rPr lang="pt-BR" dirty="0" smtClean="0">
                <a:solidFill>
                  <a:schemeClr val="tx1"/>
                </a:solidFill>
              </a:rPr>
              <a:t>Forte </a:t>
            </a:r>
            <a:r>
              <a:rPr lang="pt-BR" dirty="0">
                <a:solidFill>
                  <a:schemeClr val="tx1"/>
                </a:solidFill>
              </a:rPr>
              <a:t>ajuste fiscal e desvalorização do real como estímulo às exportações</a:t>
            </a:r>
          </a:p>
          <a:p>
            <a:pPr marL="430213" lvl="1" indent="-2857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</a:pPr>
            <a:r>
              <a:rPr lang="pt-BR" dirty="0">
                <a:solidFill>
                  <a:schemeClr val="tx1"/>
                </a:solidFill>
              </a:rPr>
              <a:t>Prioridade ao mercado interno</a:t>
            </a:r>
          </a:p>
          <a:p>
            <a:pPr marL="430213" lvl="1" indent="-2857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</a:pPr>
            <a:r>
              <a:rPr lang="pt-BR" dirty="0">
                <a:solidFill>
                  <a:schemeClr val="tx1"/>
                </a:solidFill>
              </a:rPr>
              <a:t>Estado é líder na modelagem, promoção e implementação de </a:t>
            </a:r>
            <a:r>
              <a:rPr lang="pt-BR" dirty="0" smtClean="0">
                <a:solidFill>
                  <a:schemeClr val="tx1"/>
                </a:solidFill>
              </a:rPr>
              <a:t>investimentos</a:t>
            </a:r>
            <a:endParaRPr lang="pt-BR" sz="1700" cap="small" dirty="0">
              <a:solidFill>
                <a:schemeClr val="tx1"/>
              </a:solidFill>
            </a:endParaRPr>
          </a:p>
        </p:txBody>
      </p:sp>
      <p:sp>
        <p:nvSpPr>
          <p:cNvPr id="14" name="Título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Cenários para o Brasil em 2022</a:t>
            </a:r>
          </a:p>
        </p:txBody>
      </p:sp>
    </p:spTree>
    <p:extLst>
      <p:ext uri="{BB962C8B-B14F-4D97-AF65-F5344CB8AC3E}">
        <p14:creationId xmlns:p14="http://schemas.microsoft.com/office/powerpoint/2010/main" val="17835668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Arredondar Retângulo no Mesmo Canto Lateral 25"/>
          <p:cNvSpPr/>
          <p:nvPr/>
        </p:nvSpPr>
        <p:spPr>
          <a:xfrm rot="10800000">
            <a:off x="-2" y="-1"/>
            <a:ext cx="9144001" cy="6858000"/>
          </a:xfrm>
          <a:prstGeom prst="round2SameRect">
            <a:avLst>
              <a:gd name="adj1" fmla="val 0"/>
              <a:gd name="adj2" fmla="val 0"/>
            </a:avLst>
          </a:prstGeom>
          <a:gradFill flip="none" rotWithShape="1">
            <a:gsLst>
              <a:gs pos="0">
                <a:srgbClr val="E6E6E6"/>
              </a:gs>
              <a:gs pos="52000">
                <a:srgbClr val="F7F7F7"/>
              </a:gs>
              <a:gs pos="100000">
                <a:srgbClr val="E6E6E6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8" name="Grupo 7"/>
          <p:cNvGrpSpPr/>
          <p:nvPr/>
        </p:nvGrpSpPr>
        <p:grpSpPr>
          <a:xfrm>
            <a:off x="2002408" y="4243818"/>
            <a:ext cx="2377309" cy="2147614"/>
            <a:chOff x="2002408" y="4243818"/>
            <a:chExt cx="2377309" cy="2147614"/>
          </a:xfrm>
        </p:grpSpPr>
        <p:pic>
          <p:nvPicPr>
            <p:cNvPr id="42" name="Imagem 4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8072" b="68333"/>
            <a:stretch/>
          </p:blipFill>
          <p:spPr>
            <a:xfrm rot="518609">
              <a:off x="2320156" y="4293096"/>
              <a:ext cx="2059561" cy="2098336"/>
            </a:xfrm>
            <a:prstGeom prst="rect">
              <a:avLst/>
            </a:prstGeom>
          </p:spPr>
        </p:pic>
        <p:grpSp>
          <p:nvGrpSpPr>
            <p:cNvPr id="7" name="Grupo 6"/>
            <p:cNvGrpSpPr/>
            <p:nvPr/>
          </p:nvGrpSpPr>
          <p:grpSpPr>
            <a:xfrm>
              <a:off x="2002408" y="4243818"/>
              <a:ext cx="2198554" cy="1901927"/>
              <a:chOff x="2002408" y="4243818"/>
              <a:chExt cx="2198554" cy="1901927"/>
            </a:xfrm>
          </p:grpSpPr>
          <p:pic>
            <p:nvPicPr>
              <p:cNvPr id="45" name="Imagem 44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865" t="-712" r="12530" b="82502"/>
              <a:stretch/>
            </p:blipFill>
            <p:spPr>
              <a:xfrm rot="268446">
                <a:off x="3215096" y="4243818"/>
                <a:ext cx="652489" cy="968302"/>
              </a:xfrm>
              <a:prstGeom prst="rect">
                <a:avLst/>
              </a:prstGeom>
            </p:spPr>
          </p:pic>
          <p:sp>
            <p:nvSpPr>
              <p:cNvPr id="49" name="Text Box 13"/>
              <p:cNvSpPr txBox="1">
                <a:spLocks noChangeArrowheads="1"/>
              </p:cNvSpPr>
              <p:nvPr/>
            </p:nvSpPr>
            <p:spPr bwMode="auto">
              <a:xfrm rot="379425">
                <a:off x="2267744" y="5148685"/>
                <a:ext cx="1865313" cy="720080"/>
              </a:xfrm>
              <a:prstGeom prst="rect">
                <a:avLst/>
              </a:prstGeom>
              <a:noFill/>
              <a:ln w="38100" algn="ctr">
                <a:noFill/>
                <a:miter lim="800000"/>
                <a:headEnd/>
                <a:tailEnd/>
              </a:ln>
              <a:effectLst/>
            </p:spPr>
            <p:txBody>
              <a:bodyPr lIns="91435" tIns="45718" rIns="91435" bIns="45718" anchor="ctr"/>
              <a:lstStyle>
                <a:defPPr>
                  <a:defRPr lang="pt-BR"/>
                </a:defPPr>
                <a:lvl1pPr algn="ctr" eaLnBrk="0" hangingPunct="0">
                  <a:lnSpc>
                    <a:spcPct val="85000"/>
                  </a:lnSpc>
                  <a:defRPr sz="2400" b="1" cap="small">
                    <a:solidFill>
                      <a:schemeClr val="bg1"/>
                    </a:solidFill>
                    <a:latin typeface="+mj-lt"/>
                    <a:cs typeface="Calibri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</a:defRPr>
                </a:lvl2pPr>
                <a:lvl3pPr>
                  <a:defRPr>
                    <a:solidFill>
                      <a:schemeClr val="tx1"/>
                    </a:solidFill>
                  </a:defRPr>
                </a:lvl3pPr>
                <a:lvl4pPr>
                  <a:defRPr>
                    <a:solidFill>
                      <a:schemeClr val="tx1"/>
                    </a:solidFill>
                  </a:defRPr>
                </a:lvl4pPr>
                <a:lvl5pPr>
                  <a:defRPr>
                    <a:solidFill>
                      <a:schemeClr val="tx1"/>
                    </a:solidFill>
                  </a:defRPr>
                </a:lvl5pPr>
                <a:lvl6pPr>
                  <a:defRPr>
                    <a:solidFill>
                      <a:schemeClr val="tx1"/>
                    </a:solidFill>
                  </a:defRPr>
                </a:lvl6pPr>
                <a:lvl7pPr>
                  <a:defRPr>
                    <a:solidFill>
                      <a:schemeClr val="tx1"/>
                    </a:solidFill>
                  </a:defRPr>
                </a:lvl7pPr>
                <a:lvl8pPr>
                  <a:defRPr>
                    <a:solidFill>
                      <a:schemeClr val="tx1"/>
                    </a:solidFill>
                  </a:defRPr>
                </a:lvl8pPr>
                <a:lvl9pPr>
                  <a:defRPr>
                    <a:solidFill>
                      <a:schemeClr val="tx1"/>
                    </a:solidFill>
                  </a:defRPr>
                </a:lvl9pPr>
              </a:lstStyle>
              <a:p>
                <a:r>
                  <a:rPr lang="pt-BR" sz="2000" b="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Um </a:t>
                </a:r>
                <a:r>
                  <a:rPr lang="pt-BR" sz="2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novo </a:t>
                </a:r>
                <a:r>
                  <a:rPr lang="pt-BR" sz="2000" b="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recolhimento</a:t>
                </a:r>
                <a:endParaRPr lang="pt-BR" sz="2000" b="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54" name="Text Box 12"/>
              <p:cNvSpPr txBox="1">
                <a:spLocks noChangeArrowheads="1"/>
              </p:cNvSpPr>
              <p:nvPr/>
            </p:nvSpPr>
            <p:spPr bwMode="auto">
              <a:xfrm>
                <a:off x="2002408" y="4293220"/>
                <a:ext cx="1512168" cy="720080"/>
              </a:xfrm>
              <a:prstGeom prst="rect">
                <a:avLst/>
              </a:prstGeom>
              <a:noFill/>
              <a:ln w="38100" algn="ctr">
                <a:noFill/>
                <a:miter lim="800000"/>
                <a:headEnd/>
                <a:tailEnd/>
              </a:ln>
              <a:effectLst/>
            </p:spPr>
            <p:txBody>
              <a:bodyPr lIns="91435" tIns="45718" rIns="91435" bIns="45718" anchor="ctr"/>
              <a:lstStyle>
                <a:defPPr>
                  <a:defRPr lang="pt-BR"/>
                </a:defPPr>
                <a:lvl1pPr algn="ctr" eaLnBrk="0" hangingPunct="0">
                  <a:lnSpc>
                    <a:spcPct val="85000"/>
                  </a:lnSpc>
                  <a:defRPr sz="2800" b="1" cap="small">
                    <a:solidFill>
                      <a:srgbClr val="FFC000"/>
                    </a:solidFill>
                    <a:latin typeface="+mj-lt"/>
                    <a:cs typeface="Calibri" pitchFamily="34" charset="0"/>
                  </a:defRPr>
                </a:lvl1pPr>
              </a:lstStyle>
              <a:p>
                <a:r>
                  <a:rPr lang="pt-BR" dirty="0" smtClean="0">
                    <a:solidFill>
                      <a:srgbClr val="00B050"/>
                    </a:solidFill>
                  </a:rPr>
                  <a:t>D.</a:t>
                </a:r>
                <a:endParaRPr lang="es-ES_tradnl" dirty="0">
                  <a:solidFill>
                    <a:srgbClr val="00B050"/>
                  </a:solidFill>
                </a:endParaRPr>
              </a:p>
            </p:txBody>
          </p:sp>
          <p:sp>
            <p:nvSpPr>
              <p:cNvPr id="56" name="Text Box 12"/>
              <p:cNvSpPr txBox="1">
                <a:spLocks noChangeArrowheads="1"/>
              </p:cNvSpPr>
              <p:nvPr/>
            </p:nvSpPr>
            <p:spPr bwMode="auto">
              <a:xfrm rot="264783">
                <a:off x="2371833" y="5211492"/>
                <a:ext cx="520151" cy="305902"/>
              </a:xfrm>
              <a:prstGeom prst="rect">
                <a:avLst/>
              </a:prstGeom>
              <a:noFill/>
              <a:ln w="38100" algn="ctr">
                <a:noFill/>
                <a:miter lim="800000"/>
                <a:headEnd/>
                <a:tailEnd/>
              </a:ln>
              <a:effectLst/>
            </p:spPr>
            <p:txBody>
              <a:bodyPr lIns="91435" tIns="45718" rIns="91435" bIns="45718" anchor="ctr"/>
              <a:lstStyle/>
              <a:p>
                <a:pPr algn="ctr" eaLnBrk="0" hangingPunct="0">
                  <a:lnSpc>
                    <a:spcPct val="85000"/>
                  </a:lnSpc>
                  <a:defRPr/>
                </a:pPr>
                <a:r>
                  <a:rPr lang="es-ES_tradnl" sz="4800" cap="small" dirty="0" smtClean="0">
                    <a:solidFill>
                      <a:srgbClr val="00B050"/>
                    </a:solidFill>
                    <a:latin typeface="+mj-lt"/>
                    <a:cs typeface="Calibri" pitchFamily="34" charset="0"/>
                  </a:rPr>
                  <a:t>“</a:t>
                </a:r>
                <a:endParaRPr lang="pt-BR" sz="3600" cap="small" dirty="0">
                  <a:solidFill>
                    <a:srgbClr val="00B050"/>
                  </a:solidFill>
                  <a:latin typeface="+mj-lt"/>
                  <a:cs typeface="Calibri" pitchFamily="34" charset="0"/>
                </a:endParaRPr>
              </a:p>
            </p:txBody>
          </p:sp>
          <p:sp>
            <p:nvSpPr>
              <p:cNvPr id="57" name="Text Box 12"/>
              <p:cNvSpPr txBox="1">
                <a:spLocks noChangeArrowheads="1"/>
              </p:cNvSpPr>
              <p:nvPr/>
            </p:nvSpPr>
            <p:spPr bwMode="auto">
              <a:xfrm rot="264783">
                <a:off x="3680811" y="5839843"/>
                <a:ext cx="520151" cy="305902"/>
              </a:xfrm>
              <a:prstGeom prst="rect">
                <a:avLst/>
              </a:prstGeom>
              <a:noFill/>
              <a:ln w="38100" algn="ctr">
                <a:noFill/>
                <a:miter lim="800000"/>
                <a:headEnd/>
                <a:tailEnd/>
              </a:ln>
              <a:effectLst/>
            </p:spPr>
            <p:txBody>
              <a:bodyPr lIns="91435" tIns="45718" rIns="91435" bIns="45718" anchor="ctr"/>
              <a:lstStyle/>
              <a:p>
                <a:pPr algn="ctr" eaLnBrk="0" hangingPunct="0">
                  <a:lnSpc>
                    <a:spcPct val="85000"/>
                  </a:lnSpc>
                  <a:defRPr/>
                </a:pPr>
                <a:r>
                  <a:rPr lang="es-ES_tradnl" sz="4800" cap="small" dirty="0" smtClean="0">
                    <a:solidFill>
                      <a:srgbClr val="00B050"/>
                    </a:solidFill>
                    <a:latin typeface="+mj-lt"/>
                    <a:cs typeface="Calibri" pitchFamily="34" charset="0"/>
                  </a:rPr>
                  <a:t>”</a:t>
                </a:r>
                <a:endParaRPr lang="pt-BR" sz="3600" cap="small" dirty="0">
                  <a:solidFill>
                    <a:srgbClr val="00B050"/>
                  </a:solidFill>
                  <a:latin typeface="+mj-lt"/>
                  <a:cs typeface="Calibri" pitchFamily="34" charset="0"/>
                </a:endParaRPr>
              </a:p>
            </p:txBody>
          </p:sp>
        </p:grpSp>
      </p:grpSp>
      <p:grpSp>
        <p:nvGrpSpPr>
          <p:cNvPr id="13" name="Grupo 12"/>
          <p:cNvGrpSpPr/>
          <p:nvPr/>
        </p:nvGrpSpPr>
        <p:grpSpPr>
          <a:xfrm>
            <a:off x="4644008" y="4286934"/>
            <a:ext cx="2491609" cy="2104498"/>
            <a:chOff x="4644008" y="4286934"/>
            <a:chExt cx="2491609" cy="2104498"/>
          </a:xfrm>
        </p:grpSpPr>
        <p:grpSp>
          <p:nvGrpSpPr>
            <p:cNvPr id="4" name="Grupo 3"/>
            <p:cNvGrpSpPr/>
            <p:nvPr/>
          </p:nvGrpSpPr>
          <p:grpSpPr>
            <a:xfrm>
              <a:off x="5013434" y="4286934"/>
              <a:ext cx="2122183" cy="2104498"/>
              <a:chOff x="5013434" y="4286934"/>
              <a:chExt cx="2122183" cy="2104498"/>
            </a:xfrm>
          </p:grpSpPr>
          <p:pic>
            <p:nvPicPr>
              <p:cNvPr id="41" name="Imagem 40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8072" b="68333"/>
              <a:stretch/>
            </p:blipFill>
            <p:spPr>
              <a:xfrm>
                <a:off x="5076056" y="4293096"/>
                <a:ext cx="2059561" cy="2098336"/>
              </a:xfrm>
              <a:prstGeom prst="rect">
                <a:avLst/>
              </a:prstGeom>
            </p:spPr>
          </p:pic>
          <p:pic>
            <p:nvPicPr>
              <p:cNvPr id="46" name="Imagem 45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6650" t="1563" r="-1225" b="74617"/>
              <a:stretch/>
            </p:blipFill>
            <p:spPr>
              <a:xfrm rot="268446">
                <a:off x="5846396" y="4286934"/>
                <a:ext cx="608124" cy="1020971"/>
              </a:xfrm>
              <a:prstGeom prst="rect">
                <a:avLst/>
              </a:prstGeom>
            </p:spPr>
          </p:pic>
          <p:sp>
            <p:nvSpPr>
              <p:cNvPr id="50" name="Text Box 10"/>
              <p:cNvSpPr txBox="1">
                <a:spLocks noChangeArrowheads="1"/>
              </p:cNvSpPr>
              <p:nvPr/>
            </p:nvSpPr>
            <p:spPr bwMode="auto">
              <a:xfrm>
                <a:off x="5023644" y="5229200"/>
                <a:ext cx="1937320" cy="792088"/>
              </a:xfrm>
              <a:prstGeom prst="rect">
                <a:avLst/>
              </a:prstGeom>
              <a:noFill/>
              <a:ln w="38100" algn="ctr">
                <a:noFill/>
                <a:miter lim="800000"/>
                <a:headEnd/>
                <a:tailEnd/>
              </a:ln>
              <a:effectLst/>
            </p:spPr>
            <p:txBody>
              <a:bodyPr lIns="91435" tIns="45718" rIns="91435" bIns="45718" anchor="ctr"/>
              <a:lstStyle>
                <a:defPPr>
                  <a:defRPr lang="pt-BR"/>
                </a:defPPr>
                <a:lvl1pPr algn="ctr" eaLnBrk="0" hangingPunct="0">
                  <a:lnSpc>
                    <a:spcPct val="85000"/>
                  </a:lnSpc>
                  <a:defRPr sz="2400" b="1" cap="small">
                    <a:solidFill>
                      <a:schemeClr val="bg1"/>
                    </a:solidFill>
                    <a:latin typeface="+mj-lt"/>
                    <a:cs typeface="Calibri" pitchFamily="34" charset="0"/>
                  </a:defRPr>
                </a:lvl1pPr>
              </a:lstStyle>
              <a:p>
                <a:r>
                  <a:rPr lang="pt-BR" sz="2000" b="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Um choque                </a:t>
                </a:r>
                <a:r>
                  <a:rPr lang="pt-BR" sz="2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de capitalismo </a:t>
                </a:r>
                <a:r>
                  <a:rPr lang="pt-BR" sz="2000" b="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ortodoxo</a:t>
                </a:r>
                <a:endParaRPr lang="pt-BR" sz="2000" b="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9" name="Text Box 12"/>
              <p:cNvSpPr txBox="1">
                <a:spLocks noChangeArrowheads="1"/>
              </p:cNvSpPr>
              <p:nvPr/>
            </p:nvSpPr>
            <p:spPr bwMode="auto">
              <a:xfrm rot="264783">
                <a:off x="5013434" y="5249592"/>
                <a:ext cx="520151" cy="305902"/>
              </a:xfrm>
              <a:prstGeom prst="rect">
                <a:avLst/>
              </a:prstGeom>
              <a:noFill/>
              <a:ln w="38100" algn="ctr">
                <a:noFill/>
                <a:miter lim="800000"/>
                <a:headEnd/>
                <a:tailEnd/>
              </a:ln>
              <a:effectLst/>
            </p:spPr>
            <p:txBody>
              <a:bodyPr lIns="91435" tIns="45718" rIns="91435" bIns="45718" anchor="ctr"/>
              <a:lstStyle/>
              <a:p>
                <a:pPr algn="ctr" eaLnBrk="0" hangingPunct="0">
                  <a:lnSpc>
                    <a:spcPct val="85000"/>
                  </a:lnSpc>
                  <a:defRPr/>
                </a:pPr>
                <a:r>
                  <a:rPr lang="es-ES_tradnl" sz="4800" cap="small" dirty="0" smtClean="0">
                    <a:solidFill>
                      <a:srgbClr val="C00000"/>
                    </a:solidFill>
                    <a:latin typeface="+mj-lt"/>
                    <a:cs typeface="Calibri" pitchFamily="34" charset="0"/>
                  </a:rPr>
                  <a:t>“</a:t>
                </a:r>
                <a:endParaRPr lang="pt-BR" sz="3600" cap="small" dirty="0">
                  <a:solidFill>
                    <a:srgbClr val="C00000"/>
                  </a:solidFill>
                  <a:latin typeface="+mj-lt"/>
                  <a:cs typeface="Calibri" pitchFamily="34" charset="0"/>
                </a:endParaRPr>
              </a:p>
            </p:txBody>
          </p:sp>
          <p:sp>
            <p:nvSpPr>
              <p:cNvPr id="55" name="Text Box 12"/>
              <p:cNvSpPr txBox="1">
                <a:spLocks noChangeArrowheads="1"/>
              </p:cNvSpPr>
              <p:nvPr/>
            </p:nvSpPr>
            <p:spPr bwMode="auto">
              <a:xfrm rot="264783">
                <a:off x="6345107" y="5983859"/>
                <a:ext cx="520151" cy="305902"/>
              </a:xfrm>
              <a:prstGeom prst="rect">
                <a:avLst/>
              </a:prstGeom>
              <a:noFill/>
              <a:ln w="38100" algn="ctr">
                <a:noFill/>
                <a:miter lim="800000"/>
                <a:headEnd/>
                <a:tailEnd/>
              </a:ln>
              <a:effectLst/>
            </p:spPr>
            <p:txBody>
              <a:bodyPr lIns="91435" tIns="45718" rIns="91435" bIns="45718" anchor="ctr"/>
              <a:lstStyle/>
              <a:p>
                <a:pPr algn="ctr" eaLnBrk="0" hangingPunct="0">
                  <a:lnSpc>
                    <a:spcPct val="85000"/>
                  </a:lnSpc>
                  <a:defRPr/>
                </a:pPr>
                <a:r>
                  <a:rPr lang="es-ES_tradnl" sz="4800" cap="small" dirty="0" smtClean="0">
                    <a:solidFill>
                      <a:srgbClr val="C00000"/>
                    </a:solidFill>
                    <a:latin typeface="+mj-lt"/>
                    <a:cs typeface="Calibri" pitchFamily="34" charset="0"/>
                  </a:rPr>
                  <a:t>”</a:t>
                </a:r>
                <a:endParaRPr lang="pt-BR" sz="3600" cap="small" dirty="0">
                  <a:solidFill>
                    <a:srgbClr val="C00000"/>
                  </a:solidFill>
                  <a:latin typeface="+mj-lt"/>
                  <a:cs typeface="Calibri" pitchFamily="34" charset="0"/>
                </a:endParaRPr>
              </a:p>
            </p:txBody>
          </p:sp>
        </p:grpSp>
        <p:sp>
          <p:nvSpPr>
            <p:cNvPr id="53" name="Text Box 12"/>
            <p:cNvSpPr txBox="1">
              <a:spLocks noChangeArrowheads="1"/>
            </p:cNvSpPr>
            <p:nvPr/>
          </p:nvSpPr>
          <p:spPr bwMode="auto">
            <a:xfrm>
              <a:off x="4644008" y="4509120"/>
              <a:ext cx="1512168" cy="720080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lIns="91435" tIns="45718" rIns="91435" bIns="45718" anchor="ctr"/>
            <a:lstStyle>
              <a:defPPr>
                <a:defRPr lang="pt-BR"/>
              </a:defPPr>
              <a:lvl1pPr algn="ctr" eaLnBrk="0" hangingPunct="0">
                <a:lnSpc>
                  <a:spcPct val="85000"/>
                </a:lnSpc>
                <a:defRPr sz="2800" b="1" cap="small">
                  <a:solidFill>
                    <a:srgbClr val="FFC000"/>
                  </a:solidFill>
                  <a:latin typeface="+mj-lt"/>
                  <a:cs typeface="Calibri" pitchFamily="34" charset="0"/>
                </a:defRPr>
              </a:lvl1pPr>
            </a:lstStyle>
            <a:p>
              <a:r>
                <a:rPr lang="pt-BR" dirty="0" smtClean="0">
                  <a:solidFill>
                    <a:srgbClr val="C00000"/>
                  </a:solidFill>
                </a:rPr>
                <a:t>C.</a:t>
              </a:r>
              <a:endParaRPr lang="es-ES_tradnl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10" name="Grupo 9"/>
          <p:cNvGrpSpPr/>
          <p:nvPr/>
        </p:nvGrpSpPr>
        <p:grpSpPr>
          <a:xfrm>
            <a:off x="1907704" y="1538719"/>
            <a:ext cx="2347593" cy="2189773"/>
            <a:chOff x="1907704" y="1538719"/>
            <a:chExt cx="2347593" cy="2189773"/>
          </a:xfrm>
        </p:grpSpPr>
        <p:pic>
          <p:nvPicPr>
            <p:cNvPr id="57345" name="Imagem 5734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8072" b="68333"/>
            <a:stretch/>
          </p:blipFill>
          <p:spPr>
            <a:xfrm rot="268446">
              <a:off x="2195736" y="1630156"/>
              <a:ext cx="2059561" cy="2098336"/>
            </a:xfrm>
            <a:prstGeom prst="rect">
              <a:avLst/>
            </a:prstGeom>
          </p:spPr>
        </p:pic>
        <p:pic>
          <p:nvPicPr>
            <p:cNvPr id="43" name="Imagem 42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521" t="-514" r="52874" b="82304"/>
            <a:stretch/>
          </p:blipFill>
          <p:spPr>
            <a:xfrm rot="268446">
              <a:off x="3011897" y="1538719"/>
              <a:ext cx="652489" cy="968302"/>
            </a:xfrm>
            <a:prstGeom prst="rect">
              <a:avLst/>
            </a:prstGeom>
          </p:spPr>
        </p:pic>
        <p:sp>
          <p:nvSpPr>
            <p:cNvPr id="47" name="Text Box 12"/>
            <p:cNvSpPr txBox="1">
              <a:spLocks noChangeArrowheads="1"/>
            </p:cNvSpPr>
            <p:nvPr/>
          </p:nvSpPr>
          <p:spPr bwMode="auto">
            <a:xfrm rot="264783">
              <a:off x="2339752" y="2564904"/>
              <a:ext cx="1512168" cy="720080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lIns="91435" tIns="45718" rIns="91435" bIns="45718" anchor="ctr"/>
            <a:lstStyle/>
            <a:p>
              <a:pPr algn="ctr" eaLnBrk="0" hangingPunct="0">
                <a:lnSpc>
                  <a:spcPct val="85000"/>
                </a:lnSpc>
                <a:defRPr/>
              </a:pPr>
              <a:r>
                <a:rPr lang="es-ES_tradnl" sz="2000" cap="small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cs typeface="Calibri" pitchFamily="34" charset="0"/>
                </a:rPr>
                <a:t>De volta anos 70</a:t>
              </a:r>
              <a:endParaRPr lang="pt-BR" sz="1400" cap="small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Calibri" pitchFamily="34" charset="0"/>
              </a:endParaRPr>
            </a:p>
          </p:txBody>
        </p:sp>
        <p:sp>
          <p:nvSpPr>
            <p:cNvPr id="51" name="Text Box 12"/>
            <p:cNvSpPr txBox="1">
              <a:spLocks noChangeArrowheads="1"/>
            </p:cNvSpPr>
            <p:nvPr/>
          </p:nvSpPr>
          <p:spPr bwMode="auto">
            <a:xfrm>
              <a:off x="1907704" y="1772816"/>
              <a:ext cx="1512168" cy="720080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lIns="91435" tIns="45718" rIns="91435" bIns="45718" anchor="ctr"/>
            <a:lstStyle/>
            <a:p>
              <a:pPr algn="ctr" eaLnBrk="0" hangingPunct="0">
                <a:lnSpc>
                  <a:spcPct val="85000"/>
                </a:lnSpc>
                <a:defRPr/>
              </a:pPr>
              <a:r>
                <a:rPr lang="es-ES_tradnl" sz="2800" b="1" cap="small" dirty="0" smtClean="0">
                  <a:solidFill>
                    <a:srgbClr val="FFC000"/>
                  </a:solidFill>
                  <a:latin typeface="+mj-lt"/>
                  <a:cs typeface="Calibri" pitchFamily="34" charset="0"/>
                </a:rPr>
                <a:t>A.</a:t>
              </a:r>
              <a:endParaRPr lang="pt-BR" b="1" cap="small" dirty="0">
                <a:solidFill>
                  <a:srgbClr val="FFC000"/>
                </a:solidFill>
                <a:latin typeface="+mj-lt"/>
                <a:cs typeface="Calibri" pitchFamily="34" charset="0"/>
              </a:endParaRPr>
            </a:p>
          </p:txBody>
        </p:sp>
        <p:sp>
          <p:nvSpPr>
            <p:cNvPr id="35" name="Text Box 12"/>
            <p:cNvSpPr txBox="1">
              <a:spLocks noChangeArrowheads="1"/>
            </p:cNvSpPr>
            <p:nvPr/>
          </p:nvSpPr>
          <p:spPr bwMode="auto">
            <a:xfrm rot="264783">
              <a:off x="2232134" y="2671491"/>
              <a:ext cx="520151" cy="305902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lIns="91435" tIns="45718" rIns="91435" bIns="45718" anchor="ctr"/>
            <a:lstStyle/>
            <a:p>
              <a:pPr algn="ctr" eaLnBrk="0" hangingPunct="0">
                <a:lnSpc>
                  <a:spcPct val="85000"/>
                </a:lnSpc>
                <a:defRPr/>
              </a:pPr>
              <a:r>
                <a:rPr lang="es-ES_tradnl" sz="4800" cap="small" dirty="0" smtClean="0">
                  <a:solidFill>
                    <a:srgbClr val="FFC000"/>
                  </a:solidFill>
                  <a:latin typeface="+mj-lt"/>
                  <a:cs typeface="Calibri" pitchFamily="34" charset="0"/>
                </a:rPr>
                <a:t>“</a:t>
              </a:r>
              <a:endParaRPr lang="pt-BR" sz="3600" cap="small" dirty="0">
                <a:solidFill>
                  <a:srgbClr val="FFC000"/>
                </a:solidFill>
                <a:latin typeface="+mj-lt"/>
                <a:cs typeface="Calibri" pitchFamily="34" charset="0"/>
              </a:endParaRPr>
            </a:p>
          </p:txBody>
        </p:sp>
        <p:sp>
          <p:nvSpPr>
            <p:cNvPr id="36" name="Text Box 12"/>
            <p:cNvSpPr txBox="1">
              <a:spLocks noChangeArrowheads="1"/>
            </p:cNvSpPr>
            <p:nvPr/>
          </p:nvSpPr>
          <p:spPr bwMode="auto">
            <a:xfrm rot="264783">
              <a:off x="3371562" y="3219835"/>
              <a:ext cx="520151" cy="305902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lIns="91435" tIns="45718" rIns="91435" bIns="45718" anchor="ctr"/>
            <a:lstStyle/>
            <a:p>
              <a:pPr algn="ctr" eaLnBrk="0" hangingPunct="0">
                <a:lnSpc>
                  <a:spcPct val="85000"/>
                </a:lnSpc>
                <a:defRPr/>
              </a:pPr>
              <a:r>
                <a:rPr lang="es-ES_tradnl" sz="4800" cap="small" dirty="0" smtClean="0">
                  <a:solidFill>
                    <a:srgbClr val="FFC000"/>
                  </a:solidFill>
                  <a:latin typeface="+mj-lt"/>
                  <a:cs typeface="Calibri" pitchFamily="34" charset="0"/>
                </a:rPr>
                <a:t>”</a:t>
              </a:r>
              <a:endParaRPr lang="pt-BR" sz="3600" cap="small" dirty="0">
                <a:solidFill>
                  <a:srgbClr val="FFC000"/>
                </a:solidFill>
                <a:latin typeface="+mj-lt"/>
                <a:cs typeface="Calibri" pitchFamily="34" charset="0"/>
              </a:endParaRPr>
            </a:p>
          </p:txBody>
        </p:sp>
      </p:grpSp>
      <p:sp>
        <p:nvSpPr>
          <p:cNvPr id="5" name="Text Box 51"/>
          <p:cNvSpPr txBox="1">
            <a:spLocks noChangeArrowheads="1"/>
          </p:cNvSpPr>
          <p:nvPr/>
        </p:nvSpPr>
        <p:spPr bwMode="auto">
          <a:xfrm rot="-5400000">
            <a:off x="-772454" y="3948919"/>
            <a:ext cx="4191000" cy="270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 defTabSz="9096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096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096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096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096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fontAlgn="t">
              <a:lnSpc>
                <a:spcPct val="110000"/>
              </a:lnSpc>
            </a:pPr>
            <a:r>
              <a:rPr lang="pt-B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itchFamily="34" charset="0"/>
              </a:rPr>
              <a:t>INSERÇÃO DO BRASIL NO MUNDO</a:t>
            </a:r>
            <a:endParaRPr lang="pt-BR" sz="16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Calibri" pitchFamily="34" charset="0"/>
            </a:endParaRPr>
          </a:p>
        </p:txBody>
      </p:sp>
      <p:grpSp>
        <p:nvGrpSpPr>
          <p:cNvPr id="11" name="Grupo 10"/>
          <p:cNvGrpSpPr/>
          <p:nvPr/>
        </p:nvGrpSpPr>
        <p:grpSpPr>
          <a:xfrm>
            <a:off x="2064420" y="1675408"/>
            <a:ext cx="5014491" cy="4849936"/>
            <a:chOff x="2064420" y="1675408"/>
            <a:chExt cx="5014491" cy="4849936"/>
          </a:xfrm>
        </p:grpSpPr>
        <p:grpSp>
          <p:nvGrpSpPr>
            <p:cNvPr id="9" name="Grupo 8"/>
            <p:cNvGrpSpPr/>
            <p:nvPr/>
          </p:nvGrpSpPr>
          <p:grpSpPr>
            <a:xfrm>
              <a:off x="2064420" y="1675408"/>
              <a:ext cx="4849936" cy="4849936"/>
              <a:chOff x="2064420" y="1675408"/>
              <a:chExt cx="4849936" cy="4849936"/>
            </a:xfrm>
          </p:grpSpPr>
          <p:sp>
            <p:nvSpPr>
              <p:cNvPr id="15" name="Text Box 6"/>
              <p:cNvSpPr txBox="1">
                <a:spLocks noChangeArrowheads="1"/>
              </p:cNvSpPr>
              <p:nvPr/>
            </p:nvSpPr>
            <p:spPr bwMode="auto">
              <a:xfrm rot="-5400000">
                <a:off x="3670205" y="2712712"/>
                <a:ext cx="1516063" cy="2885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1435" tIns="45718" rIns="91435" bIns="45718">
                <a:spAutoFit/>
              </a:bodyPr>
              <a:lstStyle>
                <a:lvl1pPr defTabSz="909638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defTabSz="909638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defTabSz="909638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defTabSz="909638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defTabSz="909638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defTabSz="9096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defTabSz="9096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defTabSz="9096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defTabSz="9096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r">
                  <a:lnSpc>
                    <a:spcPct val="85000"/>
                  </a:lnSpc>
                </a:pPr>
                <a:r>
                  <a:rPr lang="pt-BR" sz="1500" cap="small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  <a:cs typeface="Calibri" pitchFamily="34" charset="0"/>
                  </a:rPr>
                  <a:t>Intensa e ampla</a:t>
                </a:r>
                <a:endParaRPr lang="pt-BR" sz="1500" cap="small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cs typeface="Calibri" pitchFamily="34" charset="0"/>
                </a:endParaRPr>
              </a:p>
            </p:txBody>
          </p:sp>
          <p:sp>
            <p:nvSpPr>
              <p:cNvPr id="16" name="Text Box 6"/>
              <p:cNvSpPr txBox="1">
                <a:spLocks noChangeArrowheads="1"/>
              </p:cNvSpPr>
              <p:nvPr/>
            </p:nvSpPr>
            <p:spPr bwMode="auto">
              <a:xfrm rot="-5400000">
                <a:off x="3821567" y="5028960"/>
                <a:ext cx="1889993" cy="2885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35" tIns="45718" rIns="91435" bIns="45718">
                <a:spAutoFit/>
              </a:bodyPr>
              <a:lstStyle>
                <a:lvl1pPr defTabSz="909638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defTabSz="909638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defTabSz="909638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defTabSz="909638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defTabSz="909638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defTabSz="9096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defTabSz="9096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defTabSz="9096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defTabSz="9096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>
                  <a:lnSpc>
                    <a:spcPct val="85000"/>
                  </a:lnSpc>
                </a:pPr>
                <a:r>
                  <a:rPr lang="pt-BR" sz="1500" cap="small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  <a:cs typeface="Calibri" pitchFamily="34" charset="0"/>
                  </a:rPr>
                  <a:t>Moderada e seletiva</a:t>
                </a:r>
                <a:endParaRPr lang="pt-BR" sz="1500" cap="small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cs typeface="Calibri" pitchFamily="34" charset="0"/>
                </a:endParaRPr>
              </a:p>
            </p:txBody>
          </p:sp>
          <p:sp>
            <p:nvSpPr>
              <p:cNvPr id="17" name="Text Box 7"/>
              <p:cNvSpPr txBox="1">
                <a:spLocks noChangeArrowheads="1"/>
              </p:cNvSpPr>
              <p:nvPr/>
            </p:nvSpPr>
            <p:spPr bwMode="auto">
              <a:xfrm>
                <a:off x="2496468" y="3729732"/>
                <a:ext cx="2052638" cy="2885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1435" tIns="45718" rIns="91435" bIns="45718">
                <a:spAutoFit/>
              </a:bodyPr>
              <a:lstStyle>
                <a:lvl1pPr defTabSz="909638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defTabSz="909638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defTabSz="909638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defTabSz="909638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defTabSz="909638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defTabSz="9096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defTabSz="9096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defTabSz="9096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defTabSz="9096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>
                  <a:lnSpc>
                    <a:spcPct val="85000"/>
                  </a:lnSpc>
                </a:pPr>
                <a:r>
                  <a:rPr lang="pt-BR" sz="1500" cap="small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  <a:cs typeface="Calibri" pitchFamily="34" charset="0"/>
                  </a:rPr>
                  <a:t>Restrita, moderada</a:t>
                </a:r>
                <a:endParaRPr lang="pt-BR" sz="1500" cap="small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cs typeface="Calibri" pitchFamily="34" charset="0"/>
                </a:endParaRPr>
              </a:p>
            </p:txBody>
          </p:sp>
          <p:pic>
            <p:nvPicPr>
              <p:cNvPr id="20" name="Imagem 19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9595" t="52257" r="42664" b="37557"/>
              <a:stretch/>
            </p:blipFill>
            <p:spPr>
              <a:xfrm rot="10800000">
                <a:off x="4371466" y="1675408"/>
                <a:ext cx="374650" cy="491232"/>
              </a:xfrm>
              <a:prstGeom prst="rect">
                <a:avLst/>
              </a:prstGeom>
              <a:noFill/>
            </p:spPr>
          </p:pic>
          <p:pic>
            <p:nvPicPr>
              <p:cNvPr id="28" name="Imagem 27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9595" t="52257" r="42664" b="37557"/>
              <a:stretch/>
            </p:blipFill>
            <p:spPr>
              <a:xfrm>
                <a:off x="4384166" y="6034112"/>
                <a:ext cx="374650" cy="491232"/>
              </a:xfrm>
              <a:prstGeom prst="rect">
                <a:avLst/>
              </a:prstGeom>
              <a:noFill/>
            </p:spPr>
          </p:pic>
          <p:cxnSp>
            <p:nvCxnSpPr>
              <p:cNvPr id="25" name="Conector reto 24"/>
              <p:cNvCxnSpPr/>
              <p:nvPr/>
            </p:nvCxnSpPr>
            <p:spPr>
              <a:xfrm>
                <a:off x="4559300" y="2039640"/>
                <a:ext cx="0" cy="4068000"/>
              </a:xfrm>
              <a:prstGeom prst="line">
                <a:avLst/>
              </a:prstGeom>
              <a:ln w="38100" cap="rnd">
                <a:solidFill>
                  <a:schemeClr val="bg1">
                    <a:lumMod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32" name="Imagem 31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9595" t="52257" r="42664" b="37557"/>
              <a:stretch/>
            </p:blipFill>
            <p:spPr>
              <a:xfrm rot="16200000">
                <a:off x="6481415" y="3777357"/>
                <a:ext cx="374650" cy="491232"/>
              </a:xfrm>
              <a:prstGeom prst="rect">
                <a:avLst/>
              </a:prstGeom>
              <a:noFill/>
            </p:spPr>
          </p:pic>
          <p:pic>
            <p:nvPicPr>
              <p:cNvPr id="33" name="Imagem 32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9595" t="52257" r="42664" b="37557"/>
              <a:stretch/>
            </p:blipFill>
            <p:spPr>
              <a:xfrm rot="5400000">
                <a:off x="2122711" y="3790057"/>
                <a:ext cx="374650" cy="491232"/>
              </a:xfrm>
              <a:prstGeom prst="rect">
                <a:avLst/>
              </a:prstGeom>
              <a:noFill/>
            </p:spPr>
          </p:pic>
          <p:cxnSp>
            <p:nvCxnSpPr>
              <p:cNvPr id="34" name="Conector reto 33"/>
              <p:cNvCxnSpPr/>
              <p:nvPr/>
            </p:nvCxnSpPr>
            <p:spPr>
              <a:xfrm rot="5400000">
                <a:off x="4516124" y="1989482"/>
                <a:ext cx="0" cy="4068000"/>
              </a:xfrm>
              <a:prstGeom prst="line">
                <a:avLst/>
              </a:prstGeom>
              <a:ln w="38100" cap="rnd">
                <a:solidFill>
                  <a:schemeClr val="bg1">
                    <a:lumMod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Text Box 7"/>
            <p:cNvSpPr txBox="1">
              <a:spLocks noChangeArrowheads="1"/>
            </p:cNvSpPr>
            <p:nvPr/>
          </p:nvSpPr>
          <p:spPr bwMode="auto">
            <a:xfrm>
              <a:off x="5042148" y="4081264"/>
              <a:ext cx="2036763" cy="288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35" tIns="45718" rIns="91435" bIns="45718">
              <a:spAutoFit/>
            </a:bodyPr>
            <a:lstStyle>
              <a:lvl1pPr defTabSz="909638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defTabSz="909638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defTabSz="909638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defTabSz="909638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defTabSz="909638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defTabSz="9096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defTabSz="9096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defTabSz="9096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defTabSz="9096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pt-BR" sz="1500" cap="small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cs typeface="Calibri" pitchFamily="34" charset="0"/>
                </a:rPr>
                <a:t>Ampla, crescente</a:t>
              </a:r>
              <a:endParaRPr lang="pt-BR" sz="1500" cap="small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itchFamily="34" charset="0"/>
              </a:endParaRPr>
            </a:p>
          </p:txBody>
        </p:sp>
      </p:grpSp>
      <p:sp>
        <p:nvSpPr>
          <p:cNvPr id="6" name="Text Box 49"/>
          <p:cNvSpPr txBox="1">
            <a:spLocks noChangeArrowheads="1"/>
          </p:cNvSpPr>
          <p:nvPr/>
        </p:nvSpPr>
        <p:spPr bwMode="auto">
          <a:xfrm>
            <a:off x="135970" y="1052736"/>
            <a:ext cx="8856984" cy="2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defTabSz="9096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096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096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096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096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pt-B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itchFamily="34" charset="0"/>
              </a:rPr>
              <a:t>PRESENÇA DO ESTADO NA ECONOMIA</a:t>
            </a:r>
            <a:endParaRPr lang="pt-BR" sz="16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Calibri" pitchFamily="34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EAEAEA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2" name="Grupo 11"/>
          <p:cNvGrpSpPr/>
          <p:nvPr/>
        </p:nvGrpSpPr>
        <p:grpSpPr>
          <a:xfrm>
            <a:off x="4523904" y="1602219"/>
            <a:ext cx="2545202" cy="2127191"/>
            <a:chOff x="4523904" y="1602219"/>
            <a:chExt cx="2545202" cy="2127191"/>
          </a:xfrm>
        </p:grpSpPr>
        <p:grpSp>
          <p:nvGrpSpPr>
            <p:cNvPr id="3" name="Grupo 2"/>
            <p:cNvGrpSpPr/>
            <p:nvPr/>
          </p:nvGrpSpPr>
          <p:grpSpPr>
            <a:xfrm>
              <a:off x="4949934" y="1602219"/>
              <a:ext cx="2119172" cy="2127191"/>
              <a:chOff x="4949934" y="1602219"/>
              <a:chExt cx="2119172" cy="2127191"/>
            </a:xfrm>
          </p:grpSpPr>
          <p:pic>
            <p:nvPicPr>
              <p:cNvPr id="40" name="Imagem 39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8072" b="68333"/>
              <a:stretch/>
            </p:blipFill>
            <p:spPr>
              <a:xfrm rot="21067588">
                <a:off x="5009545" y="1631074"/>
                <a:ext cx="2059561" cy="2098336"/>
              </a:xfrm>
              <a:prstGeom prst="rect">
                <a:avLst/>
              </a:prstGeom>
            </p:spPr>
          </p:pic>
          <p:pic>
            <p:nvPicPr>
              <p:cNvPr id="44" name="Imagem 43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5182" t="-650" r="32213" b="82440"/>
              <a:stretch/>
            </p:blipFill>
            <p:spPr>
              <a:xfrm rot="268446">
                <a:off x="5615396" y="1602219"/>
                <a:ext cx="652489" cy="968302"/>
              </a:xfrm>
              <a:prstGeom prst="rect">
                <a:avLst/>
              </a:prstGeom>
            </p:spPr>
          </p:pic>
          <p:sp>
            <p:nvSpPr>
              <p:cNvPr id="48" name="Text Box 11"/>
              <p:cNvSpPr txBox="1">
                <a:spLocks noChangeArrowheads="1"/>
              </p:cNvSpPr>
              <p:nvPr/>
            </p:nvSpPr>
            <p:spPr bwMode="auto">
              <a:xfrm rot="20929994">
                <a:off x="5064124" y="2393007"/>
                <a:ext cx="1837531" cy="1182687"/>
              </a:xfrm>
              <a:prstGeom prst="rect">
                <a:avLst/>
              </a:prstGeom>
              <a:noFill/>
              <a:ln w="38100" algn="ctr">
                <a:noFill/>
                <a:miter lim="800000"/>
                <a:headEnd/>
                <a:tailEnd/>
              </a:ln>
              <a:effectLst/>
            </p:spPr>
            <p:txBody>
              <a:bodyPr lIns="91435" tIns="45718" rIns="91435" bIns="45718" anchor="ctr"/>
              <a:lstStyle>
                <a:defPPr>
                  <a:defRPr lang="pt-BR"/>
                </a:defPPr>
                <a:lvl1pPr algn="ctr" eaLnBrk="0" hangingPunct="0">
                  <a:lnSpc>
                    <a:spcPct val="85000"/>
                  </a:lnSpc>
                  <a:defRPr sz="2400" b="1" cap="small">
                    <a:solidFill>
                      <a:schemeClr val="bg1"/>
                    </a:solidFill>
                    <a:latin typeface="+mj-lt"/>
                    <a:cs typeface="Calibri" pitchFamily="34" charset="0"/>
                  </a:defRPr>
                </a:lvl1pPr>
              </a:lstStyle>
              <a:p>
                <a:r>
                  <a:rPr lang="pt-BR" sz="2000" b="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Capitalismo </a:t>
                </a:r>
                <a:r>
                  <a:rPr lang="pt-BR" sz="2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chinês à </a:t>
                </a:r>
                <a:r>
                  <a:rPr lang="pt-BR" sz="2000" b="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brasileira</a:t>
                </a:r>
                <a:endParaRPr lang="pt-BR" sz="2000" b="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7" name="Text Box 12"/>
              <p:cNvSpPr txBox="1">
                <a:spLocks noChangeArrowheads="1"/>
              </p:cNvSpPr>
              <p:nvPr/>
            </p:nvSpPr>
            <p:spPr bwMode="auto">
              <a:xfrm rot="264783">
                <a:off x="4949934" y="2734991"/>
                <a:ext cx="520151" cy="305902"/>
              </a:xfrm>
              <a:prstGeom prst="rect">
                <a:avLst/>
              </a:prstGeom>
              <a:noFill/>
              <a:ln w="38100" algn="ctr">
                <a:noFill/>
                <a:miter lim="800000"/>
                <a:headEnd/>
                <a:tailEnd/>
              </a:ln>
              <a:effectLst/>
            </p:spPr>
            <p:txBody>
              <a:bodyPr lIns="91435" tIns="45718" rIns="91435" bIns="45718" anchor="ctr"/>
              <a:lstStyle/>
              <a:p>
                <a:pPr algn="ctr" eaLnBrk="0" hangingPunct="0">
                  <a:lnSpc>
                    <a:spcPct val="85000"/>
                  </a:lnSpc>
                  <a:defRPr/>
                </a:pPr>
                <a:r>
                  <a:rPr lang="es-ES_tradnl" sz="4800" cap="small" dirty="0" smtClean="0">
                    <a:solidFill>
                      <a:srgbClr val="31859C"/>
                    </a:solidFill>
                    <a:latin typeface="+mj-lt"/>
                    <a:cs typeface="Calibri" pitchFamily="34" charset="0"/>
                  </a:rPr>
                  <a:t>“</a:t>
                </a:r>
                <a:endParaRPr lang="pt-BR" sz="3600" cap="small" dirty="0">
                  <a:solidFill>
                    <a:srgbClr val="31859C"/>
                  </a:solidFill>
                  <a:latin typeface="+mj-lt"/>
                  <a:cs typeface="Calibri" pitchFamily="34" charset="0"/>
                </a:endParaRPr>
              </a:p>
            </p:txBody>
          </p:sp>
          <p:sp>
            <p:nvSpPr>
              <p:cNvPr id="38" name="Text Box 12"/>
              <p:cNvSpPr txBox="1">
                <a:spLocks noChangeArrowheads="1"/>
              </p:cNvSpPr>
              <p:nvPr/>
            </p:nvSpPr>
            <p:spPr bwMode="auto">
              <a:xfrm rot="21083748">
                <a:off x="6464164" y="3232535"/>
                <a:ext cx="520151" cy="305902"/>
              </a:xfrm>
              <a:prstGeom prst="rect">
                <a:avLst/>
              </a:prstGeom>
              <a:noFill/>
              <a:ln w="38100" algn="ctr">
                <a:noFill/>
                <a:miter lim="800000"/>
                <a:headEnd/>
                <a:tailEnd/>
              </a:ln>
              <a:effectLst/>
            </p:spPr>
            <p:txBody>
              <a:bodyPr lIns="91435" tIns="45718" rIns="91435" bIns="45718" anchor="ctr"/>
              <a:lstStyle/>
              <a:p>
                <a:pPr algn="ctr" eaLnBrk="0" hangingPunct="0">
                  <a:lnSpc>
                    <a:spcPct val="85000"/>
                  </a:lnSpc>
                  <a:defRPr/>
                </a:pPr>
                <a:r>
                  <a:rPr lang="es-ES_tradnl" sz="4800" cap="small" dirty="0" smtClean="0">
                    <a:solidFill>
                      <a:srgbClr val="31859C"/>
                    </a:solidFill>
                    <a:latin typeface="+mj-lt"/>
                    <a:cs typeface="Calibri" pitchFamily="34" charset="0"/>
                  </a:rPr>
                  <a:t>”</a:t>
                </a:r>
                <a:endParaRPr lang="pt-BR" sz="3600" cap="small" dirty="0">
                  <a:solidFill>
                    <a:srgbClr val="31859C"/>
                  </a:solidFill>
                  <a:latin typeface="+mj-lt"/>
                  <a:cs typeface="Calibri" pitchFamily="34" charset="0"/>
                </a:endParaRPr>
              </a:p>
            </p:txBody>
          </p:sp>
        </p:grpSp>
        <p:sp>
          <p:nvSpPr>
            <p:cNvPr id="52" name="Text Box 12"/>
            <p:cNvSpPr txBox="1">
              <a:spLocks noChangeArrowheads="1"/>
            </p:cNvSpPr>
            <p:nvPr/>
          </p:nvSpPr>
          <p:spPr bwMode="auto">
            <a:xfrm>
              <a:off x="4523904" y="1874416"/>
              <a:ext cx="1512168" cy="720080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lIns="91435" tIns="45718" rIns="91435" bIns="45718" anchor="ctr"/>
            <a:lstStyle>
              <a:defPPr>
                <a:defRPr lang="pt-BR"/>
              </a:defPPr>
              <a:lvl1pPr algn="ctr" eaLnBrk="0" hangingPunct="0">
                <a:lnSpc>
                  <a:spcPct val="85000"/>
                </a:lnSpc>
                <a:defRPr sz="2800" b="1" cap="small">
                  <a:solidFill>
                    <a:srgbClr val="FFC000"/>
                  </a:solidFill>
                  <a:latin typeface="+mj-lt"/>
                  <a:cs typeface="Calibri" pitchFamily="34" charset="0"/>
                </a:defRPr>
              </a:lvl1pPr>
            </a:lstStyle>
            <a:p>
              <a:r>
                <a:rPr lang="pt-BR" dirty="0">
                  <a:solidFill>
                    <a:srgbClr val="31859C"/>
                  </a:solidFill>
                </a:rPr>
                <a:t>B</a:t>
              </a:r>
              <a:r>
                <a:rPr lang="pt-BR" dirty="0">
                  <a:solidFill>
                    <a:schemeClr val="accent5">
                      <a:lumMod val="75000"/>
                    </a:schemeClr>
                  </a:solidFill>
                </a:rPr>
                <a:t>.</a:t>
              </a:r>
              <a:endParaRPr lang="es-ES_tradnl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</p:grpSp>
      <p:sp>
        <p:nvSpPr>
          <p:cNvPr id="5734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Cenários para o Brasil em 2022</a:t>
            </a:r>
            <a:endParaRPr lang="pt-BR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8" name="Retângulo de cantos arredondados 57"/>
          <p:cNvSpPr/>
          <p:nvPr/>
        </p:nvSpPr>
        <p:spPr>
          <a:xfrm>
            <a:off x="1043608" y="1484784"/>
            <a:ext cx="3744416" cy="4392488"/>
          </a:xfrm>
          <a:prstGeom prst="roundRect">
            <a:avLst>
              <a:gd name="adj" fmla="val 2600"/>
            </a:avLst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2000" b="1" cap="small" dirty="0" smtClean="0">
                <a:solidFill>
                  <a:srgbClr val="31859C"/>
                </a:solidFill>
              </a:rPr>
              <a:t>“Capitalismo chinês à brasileira”</a:t>
            </a:r>
            <a:endParaRPr lang="pt-BR" sz="2000" b="1" cap="small" dirty="0">
              <a:solidFill>
                <a:srgbClr val="31859C"/>
              </a:solidFill>
            </a:endParaRPr>
          </a:p>
          <a:p>
            <a:pPr marL="430213" lvl="1" indent="-2857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rgbClr val="31859C"/>
              </a:buClr>
              <a:buFont typeface="Arial" pitchFamily="34" charset="0"/>
              <a:buChar char="•"/>
            </a:pPr>
            <a:r>
              <a:rPr lang="pt-BR" dirty="0">
                <a:solidFill>
                  <a:schemeClr val="tx1"/>
                </a:solidFill>
              </a:rPr>
              <a:t>Forte ajuste fiscal com redução dos juros e progressiva desvalorização do real</a:t>
            </a:r>
          </a:p>
          <a:p>
            <a:pPr marL="430213" lvl="1" indent="-2857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rgbClr val="31859C"/>
              </a:buClr>
              <a:buFont typeface="Arial" pitchFamily="34" charset="0"/>
              <a:buChar char="•"/>
            </a:pPr>
            <a:r>
              <a:rPr lang="pt-BR" dirty="0">
                <a:solidFill>
                  <a:schemeClr val="tx1"/>
                </a:solidFill>
              </a:rPr>
              <a:t>Amplo programa de investimentos liderado pelo Estado em parceria com empresas nacionais</a:t>
            </a:r>
          </a:p>
          <a:p>
            <a:pPr marL="430213" lvl="1" indent="-2857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rgbClr val="31859C"/>
              </a:buClr>
              <a:buFont typeface="Arial" pitchFamily="34" charset="0"/>
              <a:buChar char="•"/>
            </a:pPr>
            <a:r>
              <a:rPr lang="pt-BR" dirty="0">
                <a:solidFill>
                  <a:schemeClr val="tx1"/>
                </a:solidFill>
              </a:rPr>
              <a:t>Investimentos para superação de gargalos à competitividade global do país</a:t>
            </a:r>
          </a:p>
          <a:p>
            <a:pPr marL="28575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rgbClr val="31859C"/>
              </a:buClr>
            </a:pPr>
            <a:endParaRPr lang="pt-BR" sz="2000" b="1" cap="small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12888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Arredondar Retângulo no Mesmo Canto Lateral 25"/>
          <p:cNvSpPr/>
          <p:nvPr/>
        </p:nvSpPr>
        <p:spPr>
          <a:xfrm rot="10800000">
            <a:off x="-2" y="-1"/>
            <a:ext cx="9144001" cy="6858000"/>
          </a:xfrm>
          <a:prstGeom prst="round2SameRect">
            <a:avLst>
              <a:gd name="adj1" fmla="val 0"/>
              <a:gd name="adj2" fmla="val 0"/>
            </a:avLst>
          </a:prstGeom>
          <a:gradFill flip="none" rotWithShape="1">
            <a:gsLst>
              <a:gs pos="0">
                <a:srgbClr val="E6E6E6"/>
              </a:gs>
              <a:gs pos="52000">
                <a:srgbClr val="F7F7F7"/>
              </a:gs>
              <a:gs pos="100000">
                <a:srgbClr val="E6E6E6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8" name="Grupo 7"/>
          <p:cNvGrpSpPr/>
          <p:nvPr/>
        </p:nvGrpSpPr>
        <p:grpSpPr>
          <a:xfrm>
            <a:off x="2002408" y="4243818"/>
            <a:ext cx="2377309" cy="2147614"/>
            <a:chOff x="2002408" y="4243818"/>
            <a:chExt cx="2377309" cy="2147614"/>
          </a:xfrm>
        </p:grpSpPr>
        <p:pic>
          <p:nvPicPr>
            <p:cNvPr id="42" name="Imagem 4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8072" b="68333"/>
            <a:stretch/>
          </p:blipFill>
          <p:spPr>
            <a:xfrm rot="518609">
              <a:off x="2320156" y="4293096"/>
              <a:ext cx="2059561" cy="2098336"/>
            </a:xfrm>
            <a:prstGeom prst="rect">
              <a:avLst/>
            </a:prstGeom>
          </p:spPr>
        </p:pic>
        <p:grpSp>
          <p:nvGrpSpPr>
            <p:cNvPr id="7" name="Grupo 6"/>
            <p:cNvGrpSpPr/>
            <p:nvPr/>
          </p:nvGrpSpPr>
          <p:grpSpPr>
            <a:xfrm>
              <a:off x="2002408" y="4243818"/>
              <a:ext cx="2198554" cy="1901927"/>
              <a:chOff x="2002408" y="4243818"/>
              <a:chExt cx="2198554" cy="1901927"/>
            </a:xfrm>
          </p:grpSpPr>
          <p:pic>
            <p:nvPicPr>
              <p:cNvPr id="45" name="Imagem 44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865" t="-712" r="12530" b="82502"/>
              <a:stretch/>
            </p:blipFill>
            <p:spPr>
              <a:xfrm rot="268446">
                <a:off x="3215096" y="4243818"/>
                <a:ext cx="652489" cy="968302"/>
              </a:xfrm>
              <a:prstGeom prst="rect">
                <a:avLst/>
              </a:prstGeom>
            </p:spPr>
          </p:pic>
          <p:sp>
            <p:nvSpPr>
              <p:cNvPr id="49" name="Text Box 13"/>
              <p:cNvSpPr txBox="1">
                <a:spLocks noChangeArrowheads="1"/>
              </p:cNvSpPr>
              <p:nvPr/>
            </p:nvSpPr>
            <p:spPr bwMode="auto">
              <a:xfrm rot="379425">
                <a:off x="2267744" y="5148685"/>
                <a:ext cx="1865313" cy="720080"/>
              </a:xfrm>
              <a:prstGeom prst="rect">
                <a:avLst/>
              </a:prstGeom>
              <a:noFill/>
              <a:ln w="38100" algn="ctr">
                <a:noFill/>
                <a:miter lim="800000"/>
                <a:headEnd/>
                <a:tailEnd/>
              </a:ln>
              <a:effectLst/>
            </p:spPr>
            <p:txBody>
              <a:bodyPr lIns="91435" tIns="45718" rIns="91435" bIns="45718" anchor="ctr"/>
              <a:lstStyle>
                <a:defPPr>
                  <a:defRPr lang="pt-BR"/>
                </a:defPPr>
                <a:lvl1pPr algn="ctr" eaLnBrk="0" hangingPunct="0">
                  <a:lnSpc>
                    <a:spcPct val="85000"/>
                  </a:lnSpc>
                  <a:defRPr sz="2400" b="1" cap="small">
                    <a:solidFill>
                      <a:schemeClr val="bg1"/>
                    </a:solidFill>
                    <a:latin typeface="+mj-lt"/>
                    <a:cs typeface="Calibri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</a:defRPr>
                </a:lvl2pPr>
                <a:lvl3pPr>
                  <a:defRPr>
                    <a:solidFill>
                      <a:schemeClr val="tx1"/>
                    </a:solidFill>
                  </a:defRPr>
                </a:lvl3pPr>
                <a:lvl4pPr>
                  <a:defRPr>
                    <a:solidFill>
                      <a:schemeClr val="tx1"/>
                    </a:solidFill>
                  </a:defRPr>
                </a:lvl4pPr>
                <a:lvl5pPr>
                  <a:defRPr>
                    <a:solidFill>
                      <a:schemeClr val="tx1"/>
                    </a:solidFill>
                  </a:defRPr>
                </a:lvl5pPr>
                <a:lvl6pPr>
                  <a:defRPr>
                    <a:solidFill>
                      <a:schemeClr val="tx1"/>
                    </a:solidFill>
                  </a:defRPr>
                </a:lvl6pPr>
                <a:lvl7pPr>
                  <a:defRPr>
                    <a:solidFill>
                      <a:schemeClr val="tx1"/>
                    </a:solidFill>
                  </a:defRPr>
                </a:lvl7pPr>
                <a:lvl8pPr>
                  <a:defRPr>
                    <a:solidFill>
                      <a:schemeClr val="tx1"/>
                    </a:solidFill>
                  </a:defRPr>
                </a:lvl8pPr>
                <a:lvl9pPr>
                  <a:defRPr>
                    <a:solidFill>
                      <a:schemeClr val="tx1"/>
                    </a:solidFill>
                  </a:defRPr>
                </a:lvl9pPr>
              </a:lstStyle>
              <a:p>
                <a:r>
                  <a:rPr lang="pt-BR" sz="2000" b="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Um </a:t>
                </a:r>
                <a:r>
                  <a:rPr lang="pt-BR" sz="2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novo </a:t>
                </a:r>
                <a:r>
                  <a:rPr lang="pt-BR" sz="2000" b="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recolhimento</a:t>
                </a:r>
                <a:endParaRPr lang="pt-BR" sz="2000" b="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54" name="Text Box 12"/>
              <p:cNvSpPr txBox="1">
                <a:spLocks noChangeArrowheads="1"/>
              </p:cNvSpPr>
              <p:nvPr/>
            </p:nvSpPr>
            <p:spPr bwMode="auto">
              <a:xfrm>
                <a:off x="2002408" y="4293220"/>
                <a:ext cx="1512168" cy="720080"/>
              </a:xfrm>
              <a:prstGeom prst="rect">
                <a:avLst/>
              </a:prstGeom>
              <a:noFill/>
              <a:ln w="38100" algn="ctr">
                <a:noFill/>
                <a:miter lim="800000"/>
                <a:headEnd/>
                <a:tailEnd/>
              </a:ln>
              <a:effectLst/>
            </p:spPr>
            <p:txBody>
              <a:bodyPr lIns="91435" tIns="45718" rIns="91435" bIns="45718" anchor="ctr"/>
              <a:lstStyle>
                <a:defPPr>
                  <a:defRPr lang="pt-BR"/>
                </a:defPPr>
                <a:lvl1pPr algn="ctr" eaLnBrk="0" hangingPunct="0">
                  <a:lnSpc>
                    <a:spcPct val="85000"/>
                  </a:lnSpc>
                  <a:defRPr sz="2800" b="1" cap="small">
                    <a:solidFill>
                      <a:srgbClr val="FFC000"/>
                    </a:solidFill>
                    <a:latin typeface="+mj-lt"/>
                    <a:cs typeface="Calibri" pitchFamily="34" charset="0"/>
                  </a:defRPr>
                </a:lvl1pPr>
              </a:lstStyle>
              <a:p>
                <a:r>
                  <a:rPr lang="pt-BR" dirty="0" smtClean="0">
                    <a:solidFill>
                      <a:srgbClr val="00B050"/>
                    </a:solidFill>
                  </a:rPr>
                  <a:t>D.</a:t>
                </a:r>
                <a:endParaRPr lang="es-ES_tradnl" dirty="0">
                  <a:solidFill>
                    <a:srgbClr val="00B050"/>
                  </a:solidFill>
                </a:endParaRPr>
              </a:p>
            </p:txBody>
          </p:sp>
          <p:sp>
            <p:nvSpPr>
              <p:cNvPr id="56" name="Text Box 12"/>
              <p:cNvSpPr txBox="1">
                <a:spLocks noChangeArrowheads="1"/>
              </p:cNvSpPr>
              <p:nvPr/>
            </p:nvSpPr>
            <p:spPr bwMode="auto">
              <a:xfrm rot="264783">
                <a:off x="2371833" y="5211492"/>
                <a:ext cx="520151" cy="305902"/>
              </a:xfrm>
              <a:prstGeom prst="rect">
                <a:avLst/>
              </a:prstGeom>
              <a:noFill/>
              <a:ln w="38100" algn="ctr">
                <a:noFill/>
                <a:miter lim="800000"/>
                <a:headEnd/>
                <a:tailEnd/>
              </a:ln>
              <a:effectLst/>
            </p:spPr>
            <p:txBody>
              <a:bodyPr lIns="91435" tIns="45718" rIns="91435" bIns="45718" anchor="ctr"/>
              <a:lstStyle/>
              <a:p>
                <a:pPr algn="ctr" eaLnBrk="0" hangingPunct="0">
                  <a:lnSpc>
                    <a:spcPct val="85000"/>
                  </a:lnSpc>
                  <a:defRPr/>
                </a:pPr>
                <a:r>
                  <a:rPr lang="es-ES_tradnl" sz="4800" cap="small" dirty="0" smtClean="0">
                    <a:solidFill>
                      <a:srgbClr val="00B050"/>
                    </a:solidFill>
                    <a:latin typeface="+mj-lt"/>
                    <a:cs typeface="Calibri" pitchFamily="34" charset="0"/>
                  </a:rPr>
                  <a:t>“</a:t>
                </a:r>
                <a:endParaRPr lang="pt-BR" sz="3600" cap="small" dirty="0">
                  <a:solidFill>
                    <a:srgbClr val="00B050"/>
                  </a:solidFill>
                  <a:latin typeface="+mj-lt"/>
                  <a:cs typeface="Calibri" pitchFamily="34" charset="0"/>
                </a:endParaRPr>
              </a:p>
            </p:txBody>
          </p:sp>
          <p:sp>
            <p:nvSpPr>
              <p:cNvPr id="57" name="Text Box 12"/>
              <p:cNvSpPr txBox="1">
                <a:spLocks noChangeArrowheads="1"/>
              </p:cNvSpPr>
              <p:nvPr/>
            </p:nvSpPr>
            <p:spPr bwMode="auto">
              <a:xfrm rot="264783">
                <a:off x="3680811" y="5839843"/>
                <a:ext cx="520151" cy="305902"/>
              </a:xfrm>
              <a:prstGeom prst="rect">
                <a:avLst/>
              </a:prstGeom>
              <a:noFill/>
              <a:ln w="38100" algn="ctr">
                <a:noFill/>
                <a:miter lim="800000"/>
                <a:headEnd/>
                <a:tailEnd/>
              </a:ln>
              <a:effectLst/>
            </p:spPr>
            <p:txBody>
              <a:bodyPr lIns="91435" tIns="45718" rIns="91435" bIns="45718" anchor="ctr"/>
              <a:lstStyle/>
              <a:p>
                <a:pPr algn="ctr" eaLnBrk="0" hangingPunct="0">
                  <a:lnSpc>
                    <a:spcPct val="85000"/>
                  </a:lnSpc>
                  <a:defRPr/>
                </a:pPr>
                <a:r>
                  <a:rPr lang="es-ES_tradnl" sz="4800" cap="small" dirty="0" smtClean="0">
                    <a:solidFill>
                      <a:srgbClr val="00B050"/>
                    </a:solidFill>
                    <a:latin typeface="+mj-lt"/>
                    <a:cs typeface="Calibri" pitchFamily="34" charset="0"/>
                  </a:rPr>
                  <a:t>”</a:t>
                </a:r>
                <a:endParaRPr lang="pt-BR" sz="3600" cap="small" dirty="0">
                  <a:solidFill>
                    <a:srgbClr val="00B050"/>
                  </a:solidFill>
                  <a:latin typeface="+mj-lt"/>
                  <a:cs typeface="Calibri" pitchFamily="34" charset="0"/>
                </a:endParaRPr>
              </a:p>
            </p:txBody>
          </p:sp>
        </p:grpSp>
      </p:grpSp>
      <p:grpSp>
        <p:nvGrpSpPr>
          <p:cNvPr id="12" name="Grupo 11"/>
          <p:cNvGrpSpPr/>
          <p:nvPr/>
        </p:nvGrpSpPr>
        <p:grpSpPr>
          <a:xfrm>
            <a:off x="4523904" y="1602219"/>
            <a:ext cx="2545202" cy="2127191"/>
            <a:chOff x="4523904" y="1602219"/>
            <a:chExt cx="2545202" cy="2127191"/>
          </a:xfrm>
        </p:grpSpPr>
        <p:grpSp>
          <p:nvGrpSpPr>
            <p:cNvPr id="3" name="Grupo 2"/>
            <p:cNvGrpSpPr/>
            <p:nvPr/>
          </p:nvGrpSpPr>
          <p:grpSpPr>
            <a:xfrm>
              <a:off x="4949934" y="1602219"/>
              <a:ext cx="2119172" cy="2127191"/>
              <a:chOff x="4949934" y="1602219"/>
              <a:chExt cx="2119172" cy="2127191"/>
            </a:xfrm>
          </p:grpSpPr>
          <p:pic>
            <p:nvPicPr>
              <p:cNvPr id="40" name="Imagem 39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8072" b="68333"/>
              <a:stretch/>
            </p:blipFill>
            <p:spPr>
              <a:xfrm rot="21067588">
                <a:off x="5009545" y="1631074"/>
                <a:ext cx="2059561" cy="2098336"/>
              </a:xfrm>
              <a:prstGeom prst="rect">
                <a:avLst/>
              </a:prstGeom>
            </p:spPr>
          </p:pic>
          <p:pic>
            <p:nvPicPr>
              <p:cNvPr id="44" name="Imagem 43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5182" t="-650" r="32213" b="82440"/>
              <a:stretch/>
            </p:blipFill>
            <p:spPr>
              <a:xfrm rot="268446">
                <a:off x="5615396" y="1602219"/>
                <a:ext cx="652489" cy="968302"/>
              </a:xfrm>
              <a:prstGeom prst="rect">
                <a:avLst/>
              </a:prstGeom>
            </p:spPr>
          </p:pic>
          <p:sp>
            <p:nvSpPr>
              <p:cNvPr id="48" name="Text Box 11"/>
              <p:cNvSpPr txBox="1">
                <a:spLocks noChangeArrowheads="1"/>
              </p:cNvSpPr>
              <p:nvPr/>
            </p:nvSpPr>
            <p:spPr bwMode="auto">
              <a:xfrm rot="20929994">
                <a:off x="5064124" y="2393007"/>
                <a:ext cx="1837531" cy="1182687"/>
              </a:xfrm>
              <a:prstGeom prst="rect">
                <a:avLst/>
              </a:prstGeom>
              <a:noFill/>
              <a:ln w="38100" algn="ctr">
                <a:noFill/>
                <a:miter lim="800000"/>
                <a:headEnd/>
                <a:tailEnd/>
              </a:ln>
              <a:effectLst/>
            </p:spPr>
            <p:txBody>
              <a:bodyPr lIns="91435" tIns="45718" rIns="91435" bIns="45718" anchor="ctr"/>
              <a:lstStyle>
                <a:defPPr>
                  <a:defRPr lang="pt-BR"/>
                </a:defPPr>
                <a:lvl1pPr algn="ctr" eaLnBrk="0" hangingPunct="0">
                  <a:lnSpc>
                    <a:spcPct val="85000"/>
                  </a:lnSpc>
                  <a:defRPr sz="2400" b="1" cap="small">
                    <a:solidFill>
                      <a:schemeClr val="bg1"/>
                    </a:solidFill>
                    <a:latin typeface="+mj-lt"/>
                    <a:cs typeface="Calibri" pitchFamily="34" charset="0"/>
                  </a:defRPr>
                </a:lvl1pPr>
              </a:lstStyle>
              <a:p>
                <a:r>
                  <a:rPr lang="pt-BR" sz="2000" b="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Capitalismo </a:t>
                </a:r>
                <a:r>
                  <a:rPr lang="pt-BR" sz="2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chinês à </a:t>
                </a:r>
                <a:r>
                  <a:rPr lang="pt-BR" sz="2000" b="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brasileira</a:t>
                </a:r>
                <a:endParaRPr lang="pt-BR" sz="2000" b="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7" name="Text Box 12"/>
              <p:cNvSpPr txBox="1">
                <a:spLocks noChangeArrowheads="1"/>
              </p:cNvSpPr>
              <p:nvPr/>
            </p:nvSpPr>
            <p:spPr bwMode="auto">
              <a:xfrm rot="264783">
                <a:off x="4949934" y="2734991"/>
                <a:ext cx="520151" cy="305902"/>
              </a:xfrm>
              <a:prstGeom prst="rect">
                <a:avLst/>
              </a:prstGeom>
              <a:noFill/>
              <a:ln w="38100" algn="ctr">
                <a:noFill/>
                <a:miter lim="800000"/>
                <a:headEnd/>
                <a:tailEnd/>
              </a:ln>
              <a:effectLst/>
            </p:spPr>
            <p:txBody>
              <a:bodyPr lIns="91435" tIns="45718" rIns="91435" bIns="45718" anchor="ctr"/>
              <a:lstStyle/>
              <a:p>
                <a:pPr algn="ctr" eaLnBrk="0" hangingPunct="0">
                  <a:lnSpc>
                    <a:spcPct val="85000"/>
                  </a:lnSpc>
                  <a:defRPr/>
                </a:pPr>
                <a:r>
                  <a:rPr lang="es-ES_tradnl" sz="4800" cap="small" dirty="0" smtClean="0">
                    <a:solidFill>
                      <a:srgbClr val="31859C"/>
                    </a:solidFill>
                    <a:latin typeface="+mj-lt"/>
                    <a:cs typeface="Calibri" pitchFamily="34" charset="0"/>
                  </a:rPr>
                  <a:t>“</a:t>
                </a:r>
                <a:endParaRPr lang="pt-BR" sz="3600" cap="small" dirty="0">
                  <a:solidFill>
                    <a:srgbClr val="31859C"/>
                  </a:solidFill>
                  <a:latin typeface="+mj-lt"/>
                  <a:cs typeface="Calibri" pitchFamily="34" charset="0"/>
                </a:endParaRPr>
              </a:p>
            </p:txBody>
          </p:sp>
          <p:sp>
            <p:nvSpPr>
              <p:cNvPr id="38" name="Text Box 12"/>
              <p:cNvSpPr txBox="1">
                <a:spLocks noChangeArrowheads="1"/>
              </p:cNvSpPr>
              <p:nvPr/>
            </p:nvSpPr>
            <p:spPr bwMode="auto">
              <a:xfrm rot="21083748">
                <a:off x="6464164" y="3232535"/>
                <a:ext cx="520151" cy="305902"/>
              </a:xfrm>
              <a:prstGeom prst="rect">
                <a:avLst/>
              </a:prstGeom>
              <a:noFill/>
              <a:ln w="38100" algn="ctr">
                <a:noFill/>
                <a:miter lim="800000"/>
                <a:headEnd/>
                <a:tailEnd/>
              </a:ln>
              <a:effectLst/>
            </p:spPr>
            <p:txBody>
              <a:bodyPr lIns="91435" tIns="45718" rIns="91435" bIns="45718" anchor="ctr"/>
              <a:lstStyle/>
              <a:p>
                <a:pPr algn="ctr" eaLnBrk="0" hangingPunct="0">
                  <a:lnSpc>
                    <a:spcPct val="85000"/>
                  </a:lnSpc>
                  <a:defRPr/>
                </a:pPr>
                <a:r>
                  <a:rPr lang="es-ES_tradnl" sz="4800" cap="small" dirty="0" smtClean="0">
                    <a:solidFill>
                      <a:srgbClr val="31859C"/>
                    </a:solidFill>
                    <a:latin typeface="+mj-lt"/>
                    <a:cs typeface="Calibri" pitchFamily="34" charset="0"/>
                  </a:rPr>
                  <a:t>”</a:t>
                </a:r>
                <a:endParaRPr lang="pt-BR" sz="3600" cap="small" dirty="0">
                  <a:solidFill>
                    <a:srgbClr val="31859C"/>
                  </a:solidFill>
                  <a:latin typeface="+mj-lt"/>
                  <a:cs typeface="Calibri" pitchFamily="34" charset="0"/>
                </a:endParaRPr>
              </a:p>
            </p:txBody>
          </p:sp>
        </p:grpSp>
        <p:sp>
          <p:nvSpPr>
            <p:cNvPr id="52" name="Text Box 12"/>
            <p:cNvSpPr txBox="1">
              <a:spLocks noChangeArrowheads="1"/>
            </p:cNvSpPr>
            <p:nvPr/>
          </p:nvSpPr>
          <p:spPr bwMode="auto">
            <a:xfrm>
              <a:off x="4523904" y="1874416"/>
              <a:ext cx="1512168" cy="720080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lIns="91435" tIns="45718" rIns="91435" bIns="45718" anchor="ctr"/>
            <a:lstStyle>
              <a:defPPr>
                <a:defRPr lang="pt-BR"/>
              </a:defPPr>
              <a:lvl1pPr algn="ctr" eaLnBrk="0" hangingPunct="0">
                <a:lnSpc>
                  <a:spcPct val="85000"/>
                </a:lnSpc>
                <a:defRPr sz="2800" b="1" cap="small">
                  <a:solidFill>
                    <a:srgbClr val="FFC000"/>
                  </a:solidFill>
                  <a:latin typeface="+mj-lt"/>
                  <a:cs typeface="Calibri" pitchFamily="34" charset="0"/>
                </a:defRPr>
              </a:lvl1pPr>
            </a:lstStyle>
            <a:p>
              <a:r>
                <a:rPr lang="pt-BR" dirty="0">
                  <a:solidFill>
                    <a:srgbClr val="31859C"/>
                  </a:solidFill>
                </a:rPr>
                <a:t>B</a:t>
              </a:r>
              <a:r>
                <a:rPr lang="pt-BR" dirty="0">
                  <a:solidFill>
                    <a:schemeClr val="accent5">
                      <a:lumMod val="75000"/>
                    </a:schemeClr>
                  </a:solidFill>
                </a:rPr>
                <a:t>.</a:t>
              </a:r>
              <a:endParaRPr lang="es-ES_tradnl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</p:grpSp>
      <p:grpSp>
        <p:nvGrpSpPr>
          <p:cNvPr id="10" name="Grupo 9"/>
          <p:cNvGrpSpPr/>
          <p:nvPr/>
        </p:nvGrpSpPr>
        <p:grpSpPr>
          <a:xfrm>
            <a:off x="1907704" y="1538719"/>
            <a:ext cx="2347593" cy="2189773"/>
            <a:chOff x="1907704" y="1538719"/>
            <a:chExt cx="2347593" cy="2189773"/>
          </a:xfrm>
        </p:grpSpPr>
        <p:pic>
          <p:nvPicPr>
            <p:cNvPr id="57345" name="Imagem 5734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8072" b="68333"/>
            <a:stretch/>
          </p:blipFill>
          <p:spPr>
            <a:xfrm rot="268446">
              <a:off x="2195736" y="1630156"/>
              <a:ext cx="2059561" cy="2098336"/>
            </a:xfrm>
            <a:prstGeom prst="rect">
              <a:avLst/>
            </a:prstGeom>
          </p:spPr>
        </p:pic>
        <p:pic>
          <p:nvPicPr>
            <p:cNvPr id="43" name="Imagem 42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521" t="-514" r="52874" b="82304"/>
            <a:stretch/>
          </p:blipFill>
          <p:spPr>
            <a:xfrm rot="268446">
              <a:off x="3011897" y="1538719"/>
              <a:ext cx="652489" cy="968302"/>
            </a:xfrm>
            <a:prstGeom prst="rect">
              <a:avLst/>
            </a:prstGeom>
          </p:spPr>
        </p:pic>
        <p:sp>
          <p:nvSpPr>
            <p:cNvPr id="47" name="Text Box 12"/>
            <p:cNvSpPr txBox="1">
              <a:spLocks noChangeArrowheads="1"/>
            </p:cNvSpPr>
            <p:nvPr/>
          </p:nvSpPr>
          <p:spPr bwMode="auto">
            <a:xfrm rot="264783">
              <a:off x="2339752" y="2564904"/>
              <a:ext cx="1512168" cy="720080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lIns="91435" tIns="45718" rIns="91435" bIns="45718" anchor="ctr"/>
            <a:lstStyle/>
            <a:p>
              <a:pPr algn="ctr" eaLnBrk="0" hangingPunct="0">
                <a:lnSpc>
                  <a:spcPct val="85000"/>
                </a:lnSpc>
                <a:defRPr/>
              </a:pPr>
              <a:r>
                <a:rPr lang="es-ES_tradnl" sz="2000" cap="small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cs typeface="Calibri" pitchFamily="34" charset="0"/>
                </a:rPr>
                <a:t>De volta anos 70</a:t>
              </a:r>
              <a:endParaRPr lang="pt-BR" sz="1400" cap="small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Calibri" pitchFamily="34" charset="0"/>
              </a:endParaRPr>
            </a:p>
          </p:txBody>
        </p:sp>
        <p:sp>
          <p:nvSpPr>
            <p:cNvPr id="51" name="Text Box 12"/>
            <p:cNvSpPr txBox="1">
              <a:spLocks noChangeArrowheads="1"/>
            </p:cNvSpPr>
            <p:nvPr/>
          </p:nvSpPr>
          <p:spPr bwMode="auto">
            <a:xfrm>
              <a:off x="1907704" y="1772816"/>
              <a:ext cx="1512168" cy="720080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lIns="91435" tIns="45718" rIns="91435" bIns="45718" anchor="ctr"/>
            <a:lstStyle/>
            <a:p>
              <a:pPr algn="ctr" eaLnBrk="0" hangingPunct="0">
                <a:lnSpc>
                  <a:spcPct val="85000"/>
                </a:lnSpc>
                <a:defRPr/>
              </a:pPr>
              <a:r>
                <a:rPr lang="es-ES_tradnl" sz="2800" b="1" cap="small" dirty="0" smtClean="0">
                  <a:solidFill>
                    <a:srgbClr val="FFC000"/>
                  </a:solidFill>
                  <a:latin typeface="+mj-lt"/>
                  <a:cs typeface="Calibri" pitchFamily="34" charset="0"/>
                </a:rPr>
                <a:t>A.</a:t>
              </a:r>
              <a:endParaRPr lang="pt-BR" b="1" cap="small" dirty="0">
                <a:solidFill>
                  <a:srgbClr val="FFC000"/>
                </a:solidFill>
                <a:latin typeface="+mj-lt"/>
                <a:cs typeface="Calibri" pitchFamily="34" charset="0"/>
              </a:endParaRPr>
            </a:p>
          </p:txBody>
        </p:sp>
        <p:sp>
          <p:nvSpPr>
            <p:cNvPr id="35" name="Text Box 12"/>
            <p:cNvSpPr txBox="1">
              <a:spLocks noChangeArrowheads="1"/>
            </p:cNvSpPr>
            <p:nvPr/>
          </p:nvSpPr>
          <p:spPr bwMode="auto">
            <a:xfrm rot="264783">
              <a:off x="2232134" y="2671491"/>
              <a:ext cx="520151" cy="305902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lIns="91435" tIns="45718" rIns="91435" bIns="45718" anchor="ctr"/>
            <a:lstStyle/>
            <a:p>
              <a:pPr algn="ctr" eaLnBrk="0" hangingPunct="0">
                <a:lnSpc>
                  <a:spcPct val="85000"/>
                </a:lnSpc>
                <a:defRPr/>
              </a:pPr>
              <a:r>
                <a:rPr lang="es-ES_tradnl" sz="4800" cap="small" dirty="0" smtClean="0">
                  <a:solidFill>
                    <a:srgbClr val="FFC000"/>
                  </a:solidFill>
                  <a:latin typeface="+mj-lt"/>
                  <a:cs typeface="Calibri" pitchFamily="34" charset="0"/>
                </a:rPr>
                <a:t>“</a:t>
              </a:r>
              <a:endParaRPr lang="pt-BR" sz="3600" cap="small" dirty="0">
                <a:solidFill>
                  <a:srgbClr val="FFC000"/>
                </a:solidFill>
                <a:latin typeface="+mj-lt"/>
                <a:cs typeface="Calibri" pitchFamily="34" charset="0"/>
              </a:endParaRPr>
            </a:p>
          </p:txBody>
        </p:sp>
        <p:sp>
          <p:nvSpPr>
            <p:cNvPr id="36" name="Text Box 12"/>
            <p:cNvSpPr txBox="1">
              <a:spLocks noChangeArrowheads="1"/>
            </p:cNvSpPr>
            <p:nvPr/>
          </p:nvSpPr>
          <p:spPr bwMode="auto">
            <a:xfrm rot="264783">
              <a:off x="3371562" y="3219835"/>
              <a:ext cx="520151" cy="305902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lIns="91435" tIns="45718" rIns="91435" bIns="45718" anchor="ctr"/>
            <a:lstStyle/>
            <a:p>
              <a:pPr algn="ctr" eaLnBrk="0" hangingPunct="0">
                <a:lnSpc>
                  <a:spcPct val="85000"/>
                </a:lnSpc>
                <a:defRPr/>
              </a:pPr>
              <a:r>
                <a:rPr lang="es-ES_tradnl" sz="4800" cap="small" dirty="0" smtClean="0">
                  <a:solidFill>
                    <a:srgbClr val="FFC000"/>
                  </a:solidFill>
                  <a:latin typeface="+mj-lt"/>
                  <a:cs typeface="Calibri" pitchFamily="34" charset="0"/>
                </a:rPr>
                <a:t>”</a:t>
              </a:r>
              <a:endParaRPr lang="pt-BR" sz="3600" cap="small" dirty="0">
                <a:solidFill>
                  <a:srgbClr val="FFC000"/>
                </a:solidFill>
                <a:latin typeface="+mj-lt"/>
                <a:cs typeface="Calibri" pitchFamily="34" charset="0"/>
              </a:endParaRPr>
            </a:p>
          </p:txBody>
        </p:sp>
      </p:grpSp>
      <p:sp>
        <p:nvSpPr>
          <p:cNvPr id="5" name="Text Box 51"/>
          <p:cNvSpPr txBox="1">
            <a:spLocks noChangeArrowheads="1"/>
          </p:cNvSpPr>
          <p:nvPr/>
        </p:nvSpPr>
        <p:spPr bwMode="auto">
          <a:xfrm rot="-5400000">
            <a:off x="-772454" y="3948919"/>
            <a:ext cx="4191000" cy="270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 defTabSz="9096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096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096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096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096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fontAlgn="t">
              <a:lnSpc>
                <a:spcPct val="110000"/>
              </a:lnSpc>
            </a:pPr>
            <a:r>
              <a:rPr lang="pt-B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itchFamily="34" charset="0"/>
              </a:rPr>
              <a:t>INSERÇÃO DO BRASIL NO MUNDO</a:t>
            </a:r>
            <a:endParaRPr lang="pt-BR" sz="16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Calibri" pitchFamily="34" charset="0"/>
            </a:endParaRPr>
          </a:p>
        </p:txBody>
      </p:sp>
      <p:sp>
        <p:nvSpPr>
          <p:cNvPr id="6" name="Text Box 49"/>
          <p:cNvSpPr txBox="1">
            <a:spLocks noChangeArrowheads="1"/>
          </p:cNvSpPr>
          <p:nvPr/>
        </p:nvSpPr>
        <p:spPr bwMode="auto">
          <a:xfrm>
            <a:off x="135970" y="1052736"/>
            <a:ext cx="8856984" cy="2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defTabSz="9096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096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096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096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096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pt-B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itchFamily="34" charset="0"/>
              </a:rPr>
              <a:t>PRESENÇA DO ESTADO NA ECONOMIA</a:t>
            </a:r>
            <a:endParaRPr lang="pt-BR" sz="16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Calibri" pitchFamily="34" charset="0"/>
            </a:endParaRPr>
          </a:p>
        </p:txBody>
      </p:sp>
      <p:grpSp>
        <p:nvGrpSpPr>
          <p:cNvPr id="11" name="Grupo 10"/>
          <p:cNvGrpSpPr/>
          <p:nvPr/>
        </p:nvGrpSpPr>
        <p:grpSpPr>
          <a:xfrm>
            <a:off x="2064420" y="1675408"/>
            <a:ext cx="5014491" cy="4849936"/>
            <a:chOff x="2064420" y="1675408"/>
            <a:chExt cx="5014491" cy="4849936"/>
          </a:xfrm>
        </p:grpSpPr>
        <p:grpSp>
          <p:nvGrpSpPr>
            <p:cNvPr id="9" name="Grupo 8"/>
            <p:cNvGrpSpPr/>
            <p:nvPr/>
          </p:nvGrpSpPr>
          <p:grpSpPr>
            <a:xfrm>
              <a:off x="2064420" y="1675408"/>
              <a:ext cx="4849936" cy="4849936"/>
              <a:chOff x="2064420" y="1675408"/>
              <a:chExt cx="4849936" cy="4849936"/>
            </a:xfrm>
          </p:grpSpPr>
          <p:sp>
            <p:nvSpPr>
              <p:cNvPr id="15" name="Text Box 6"/>
              <p:cNvSpPr txBox="1">
                <a:spLocks noChangeArrowheads="1"/>
              </p:cNvSpPr>
              <p:nvPr/>
            </p:nvSpPr>
            <p:spPr bwMode="auto">
              <a:xfrm rot="-5400000">
                <a:off x="3670205" y="2712712"/>
                <a:ext cx="1516063" cy="2885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1435" tIns="45718" rIns="91435" bIns="45718">
                <a:spAutoFit/>
              </a:bodyPr>
              <a:lstStyle>
                <a:lvl1pPr defTabSz="909638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defTabSz="909638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defTabSz="909638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defTabSz="909638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defTabSz="909638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defTabSz="9096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defTabSz="9096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defTabSz="9096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defTabSz="9096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r">
                  <a:lnSpc>
                    <a:spcPct val="85000"/>
                  </a:lnSpc>
                </a:pPr>
                <a:r>
                  <a:rPr lang="pt-BR" sz="1500" cap="small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  <a:cs typeface="Calibri" pitchFamily="34" charset="0"/>
                  </a:rPr>
                  <a:t>Intensa e ampla</a:t>
                </a:r>
                <a:endParaRPr lang="pt-BR" sz="1500" cap="small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cs typeface="Calibri" pitchFamily="34" charset="0"/>
                </a:endParaRPr>
              </a:p>
            </p:txBody>
          </p:sp>
          <p:sp>
            <p:nvSpPr>
              <p:cNvPr id="16" name="Text Box 6"/>
              <p:cNvSpPr txBox="1">
                <a:spLocks noChangeArrowheads="1"/>
              </p:cNvSpPr>
              <p:nvPr/>
            </p:nvSpPr>
            <p:spPr bwMode="auto">
              <a:xfrm rot="-5400000">
                <a:off x="3821567" y="5028960"/>
                <a:ext cx="1889993" cy="2885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35" tIns="45718" rIns="91435" bIns="45718">
                <a:spAutoFit/>
              </a:bodyPr>
              <a:lstStyle>
                <a:lvl1pPr defTabSz="909638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defTabSz="909638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defTabSz="909638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defTabSz="909638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defTabSz="909638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defTabSz="9096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defTabSz="9096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defTabSz="9096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defTabSz="9096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>
                  <a:lnSpc>
                    <a:spcPct val="85000"/>
                  </a:lnSpc>
                </a:pPr>
                <a:r>
                  <a:rPr lang="pt-BR" sz="1500" cap="small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  <a:cs typeface="Calibri" pitchFamily="34" charset="0"/>
                  </a:rPr>
                  <a:t>Moderada e seletiva</a:t>
                </a:r>
                <a:endParaRPr lang="pt-BR" sz="1500" cap="small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cs typeface="Calibri" pitchFamily="34" charset="0"/>
                </a:endParaRPr>
              </a:p>
            </p:txBody>
          </p:sp>
          <p:sp>
            <p:nvSpPr>
              <p:cNvPr id="17" name="Text Box 7"/>
              <p:cNvSpPr txBox="1">
                <a:spLocks noChangeArrowheads="1"/>
              </p:cNvSpPr>
              <p:nvPr/>
            </p:nvSpPr>
            <p:spPr bwMode="auto">
              <a:xfrm>
                <a:off x="2496468" y="3729732"/>
                <a:ext cx="2052638" cy="2885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1435" tIns="45718" rIns="91435" bIns="45718">
                <a:spAutoFit/>
              </a:bodyPr>
              <a:lstStyle>
                <a:lvl1pPr defTabSz="909638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defTabSz="909638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defTabSz="909638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defTabSz="909638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defTabSz="909638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defTabSz="9096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defTabSz="9096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defTabSz="9096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defTabSz="9096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>
                  <a:lnSpc>
                    <a:spcPct val="85000"/>
                  </a:lnSpc>
                </a:pPr>
                <a:r>
                  <a:rPr lang="pt-BR" sz="1500" cap="small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  <a:cs typeface="Calibri" pitchFamily="34" charset="0"/>
                  </a:rPr>
                  <a:t>Restrita, moderada</a:t>
                </a:r>
                <a:endParaRPr lang="pt-BR" sz="1500" cap="small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cs typeface="Calibri" pitchFamily="34" charset="0"/>
                </a:endParaRPr>
              </a:p>
            </p:txBody>
          </p:sp>
          <p:pic>
            <p:nvPicPr>
              <p:cNvPr id="20" name="Imagem 19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9595" t="52257" r="42664" b="37557"/>
              <a:stretch/>
            </p:blipFill>
            <p:spPr>
              <a:xfrm rot="10800000">
                <a:off x="4371466" y="1675408"/>
                <a:ext cx="374650" cy="491232"/>
              </a:xfrm>
              <a:prstGeom prst="rect">
                <a:avLst/>
              </a:prstGeom>
              <a:noFill/>
            </p:spPr>
          </p:pic>
          <p:pic>
            <p:nvPicPr>
              <p:cNvPr id="28" name="Imagem 27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9595" t="52257" r="42664" b="37557"/>
              <a:stretch/>
            </p:blipFill>
            <p:spPr>
              <a:xfrm>
                <a:off x="4384166" y="6034112"/>
                <a:ext cx="374650" cy="491232"/>
              </a:xfrm>
              <a:prstGeom prst="rect">
                <a:avLst/>
              </a:prstGeom>
              <a:noFill/>
            </p:spPr>
          </p:pic>
          <p:cxnSp>
            <p:nvCxnSpPr>
              <p:cNvPr id="25" name="Conector reto 24"/>
              <p:cNvCxnSpPr/>
              <p:nvPr/>
            </p:nvCxnSpPr>
            <p:spPr>
              <a:xfrm>
                <a:off x="4559300" y="2039640"/>
                <a:ext cx="0" cy="4068000"/>
              </a:xfrm>
              <a:prstGeom prst="line">
                <a:avLst/>
              </a:prstGeom>
              <a:ln w="38100" cap="rnd">
                <a:solidFill>
                  <a:schemeClr val="bg1">
                    <a:lumMod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32" name="Imagem 31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9595" t="52257" r="42664" b="37557"/>
              <a:stretch/>
            </p:blipFill>
            <p:spPr>
              <a:xfrm rot="16200000">
                <a:off x="6481415" y="3777357"/>
                <a:ext cx="374650" cy="491232"/>
              </a:xfrm>
              <a:prstGeom prst="rect">
                <a:avLst/>
              </a:prstGeom>
              <a:noFill/>
            </p:spPr>
          </p:pic>
          <p:pic>
            <p:nvPicPr>
              <p:cNvPr id="33" name="Imagem 32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9595" t="52257" r="42664" b="37557"/>
              <a:stretch/>
            </p:blipFill>
            <p:spPr>
              <a:xfrm rot="5400000">
                <a:off x="2122711" y="3790057"/>
                <a:ext cx="374650" cy="491232"/>
              </a:xfrm>
              <a:prstGeom prst="rect">
                <a:avLst/>
              </a:prstGeom>
              <a:noFill/>
            </p:spPr>
          </p:pic>
          <p:cxnSp>
            <p:nvCxnSpPr>
              <p:cNvPr id="34" name="Conector reto 33"/>
              <p:cNvCxnSpPr/>
              <p:nvPr/>
            </p:nvCxnSpPr>
            <p:spPr>
              <a:xfrm rot="5400000">
                <a:off x="4516124" y="1989482"/>
                <a:ext cx="0" cy="4068000"/>
              </a:xfrm>
              <a:prstGeom prst="line">
                <a:avLst/>
              </a:prstGeom>
              <a:ln w="38100" cap="rnd">
                <a:solidFill>
                  <a:schemeClr val="bg1">
                    <a:lumMod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Text Box 7"/>
            <p:cNvSpPr txBox="1">
              <a:spLocks noChangeArrowheads="1"/>
            </p:cNvSpPr>
            <p:nvPr/>
          </p:nvSpPr>
          <p:spPr bwMode="auto">
            <a:xfrm>
              <a:off x="5042148" y="4081264"/>
              <a:ext cx="2036763" cy="288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35" tIns="45718" rIns="91435" bIns="45718">
              <a:spAutoFit/>
            </a:bodyPr>
            <a:lstStyle>
              <a:lvl1pPr defTabSz="909638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defTabSz="909638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defTabSz="909638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defTabSz="909638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defTabSz="909638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defTabSz="9096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defTabSz="9096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defTabSz="9096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defTabSz="9096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pt-BR" sz="1500" cap="small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cs typeface="Calibri" pitchFamily="34" charset="0"/>
                </a:rPr>
                <a:t>Ampla, crescente</a:t>
              </a:r>
              <a:endParaRPr lang="pt-BR" sz="1500" cap="small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itchFamily="34" charset="0"/>
              </a:endParaRPr>
            </a:p>
          </p:txBody>
        </p:sp>
      </p:grpSp>
      <p:sp>
        <p:nvSpPr>
          <p:cNvPr id="2" name="Retângulo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EAEAEA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734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Cenários para o Brasil em 2022</a:t>
            </a:r>
            <a:endParaRPr lang="pt-BR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3" name="Grupo 12"/>
          <p:cNvGrpSpPr/>
          <p:nvPr/>
        </p:nvGrpSpPr>
        <p:grpSpPr>
          <a:xfrm>
            <a:off x="4644008" y="4286934"/>
            <a:ext cx="2491609" cy="2104498"/>
            <a:chOff x="4644008" y="4286934"/>
            <a:chExt cx="2491609" cy="2104498"/>
          </a:xfrm>
        </p:grpSpPr>
        <p:grpSp>
          <p:nvGrpSpPr>
            <p:cNvPr id="4" name="Grupo 3"/>
            <p:cNvGrpSpPr/>
            <p:nvPr/>
          </p:nvGrpSpPr>
          <p:grpSpPr>
            <a:xfrm>
              <a:off x="5013434" y="4286934"/>
              <a:ext cx="2122183" cy="2104498"/>
              <a:chOff x="5013434" y="4286934"/>
              <a:chExt cx="2122183" cy="2104498"/>
            </a:xfrm>
          </p:grpSpPr>
          <p:pic>
            <p:nvPicPr>
              <p:cNvPr id="41" name="Imagem 40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8072" b="68333"/>
              <a:stretch/>
            </p:blipFill>
            <p:spPr>
              <a:xfrm>
                <a:off x="5076056" y="4293096"/>
                <a:ext cx="2059561" cy="2098336"/>
              </a:xfrm>
              <a:prstGeom prst="rect">
                <a:avLst/>
              </a:prstGeom>
            </p:spPr>
          </p:pic>
          <p:pic>
            <p:nvPicPr>
              <p:cNvPr id="46" name="Imagem 45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6650" t="1563" r="-1225" b="74617"/>
              <a:stretch/>
            </p:blipFill>
            <p:spPr>
              <a:xfrm rot="268446">
                <a:off x="5846396" y="4286934"/>
                <a:ext cx="608124" cy="1020971"/>
              </a:xfrm>
              <a:prstGeom prst="rect">
                <a:avLst/>
              </a:prstGeom>
            </p:spPr>
          </p:pic>
          <p:sp>
            <p:nvSpPr>
              <p:cNvPr id="50" name="Text Box 10"/>
              <p:cNvSpPr txBox="1">
                <a:spLocks noChangeArrowheads="1"/>
              </p:cNvSpPr>
              <p:nvPr/>
            </p:nvSpPr>
            <p:spPr bwMode="auto">
              <a:xfrm>
                <a:off x="5023644" y="5229200"/>
                <a:ext cx="1937320" cy="792088"/>
              </a:xfrm>
              <a:prstGeom prst="rect">
                <a:avLst/>
              </a:prstGeom>
              <a:noFill/>
              <a:ln w="38100" algn="ctr">
                <a:noFill/>
                <a:miter lim="800000"/>
                <a:headEnd/>
                <a:tailEnd/>
              </a:ln>
              <a:effectLst/>
            </p:spPr>
            <p:txBody>
              <a:bodyPr lIns="91435" tIns="45718" rIns="91435" bIns="45718" anchor="ctr"/>
              <a:lstStyle>
                <a:defPPr>
                  <a:defRPr lang="pt-BR"/>
                </a:defPPr>
                <a:lvl1pPr algn="ctr" eaLnBrk="0" hangingPunct="0">
                  <a:lnSpc>
                    <a:spcPct val="85000"/>
                  </a:lnSpc>
                  <a:defRPr sz="2400" b="1" cap="small">
                    <a:solidFill>
                      <a:schemeClr val="bg1"/>
                    </a:solidFill>
                    <a:latin typeface="+mj-lt"/>
                    <a:cs typeface="Calibri" pitchFamily="34" charset="0"/>
                  </a:defRPr>
                </a:lvl1pPr>
              </a:lstStyle>
              <a:p>
                <a:r>
                  <a:rPr lang="pt-BR" sz="2000" b="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Um choque                </a:t>
                </a:r>
                <a:r>
                  <a:rPr lang="pt-BR" sz="2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de capitalismo </a:t>
                </a:r>
                <a:r>
                  <a:rPr lang="pt-BR" sz="2000" b="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ortodoxo</a:t>
                </a:r>
                <a:endParaRPr lang="pt-BR" sz="2000" b="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9" name="Text Box 12"/>
              <p:cNvSpPr txBox="1">
                <a:spLocks noChangeArrowheads="1"/>
              </p:cNvSpPr>
              <p:nvPr/>
            </p:nvSpPr>
            <p:spPr bwMode="auto">
              <a:xfrm rot="264783">
                <a:off x="5013434" y="5249592"/>
                <a:ext cx="520151" cy="305902"/>
              </a:xfrm>
              <a:prstGeom prst="rect">
                <a:avLst/>
              </a:prstGeom>
              <a:noFill/>
              <a:ln w="38100" algn="ctr">
                <a:noFill/>
                <a:miter lim="800000"/>
                <a:headEnd/>
                <a:tailEnd/>
              </a:ln>
              <a:effectLst/>
            </p:spPr>
            <p:txBody>
              <a:bodyPr lIns="91435" tIns="45718" rIns="91435" bIns="45718" anchor="ctr"/>
              <a:lstStyle/>
              <a:p>
                <a:pPr algn="ctr" eaLnBrk="0" hangingPunct="0">
                  <a:lnSpc>
                    <a:spcPct val="85000"/>
                  </a:lnSpc>
                  <a:defRPr/>
                </a:pPr>
                <a:r>
                  <a:rPr lang="es-ES_tradnl" sz="4800" cap="small" dirty="0" smtClean="0">
                    <a:solidFill>
                      <a:schemeClr val="accent2"/>
                    </a:solidFill>
                    <a:latin typeface="+mj-lt"/>
                    <a:cs typeface="Calibri" pitchFamily="34" charset="0"/>
                  </a:rPr>
                  <a:t>“</a:t>
                </a:r>
                <a:endParaRPr lang="pt-BR" sz="3600" cap="small" dirty="0">
                  <a:solidFill>
                    <a:schemeClr val="accent2"/>
                  </a:solidFill>
                  <a:latin typeface="+mj-lt"/>
                  <a:cs typeface="Calibri" pitchFamily="34" charset="0"/>
                </a:endParaRPr>
              </a:p>
            </p:txBody>
          </p:sp>
          <p:sp>
            <p:nvSpPr>
              <p:cNvPr id="55" name="Text Box 12"/>
              <p:cNvSpPr txBox="1">
                <a:spLocks noChangeArrowheads="1"/>
              </p:cNvSpPr>
              <p:nvPr/>
            </p:nvSpPr>
            <p:spPr bwMode="auto">
              <a:xfrm rot="264783">
                <a:off x="6345107" y="5983859"/>
                <a:ext cx="520151" cy="305902"/>
              </a:xfrm>
              <a:prstGeom prst="rect">
                <a:avLst/>
              </a:prstGeom>
              <a:noFill/>
              <a:ln w="38100" algn="ctr">
                <a:noFill/>
                <a:miter lim="800000"/>
                <a:headEnd/>
                <a:tailEnd/>
              </a:ln>
              <a:effectLst/>
            </p:spPr>
            <p:txBody>
              <a:bodyPr lIns="91435" tIns="45718" rIns="91435" bIns="45718" anchor="ctr"/>
              <a:lstStyle/>
              <a:p>
                <a:pPr algn="ctr" eaLnBrk="0" hangingPunct="0">
                  <a:lnSpc>
                    <a:spcPct val="85000"/>
                  </a:lnSpc>
                  <a:defRPr/>
                </a:pPr>
                <a:r>
                  <a:rPr lang="es-ES_tradnl" sz="4800" cap="small" dirty="0" smtClean="0">
                    <a:solidFill>
                      <a:schemeClr val="accent2"/>
                    </a:solidFill>
                    <a:latin typeface="+mj-lt"/>
                    <a:cs typeface="Calibri" pitchFamily="34" charset="0"/>
                  </a:rPr>
                  <a:t>”</a:t>
                </a:r>
                <a:endParaRPr lang="pt-BR" sz="3600" cap="small" dirty="0">
                  <a:solidFill>
                    <a:schemeClr val="accent2"/>
                  </a:solidFill>
                  <a:latin typeface="+mj-lt"/>
                  <a:cs typeface="Calibri" pitchFamily="34" charset="0"/>
                </a:endParaRPr>
              </a:p>
            </p:txBody>
          </p:sp>
        </p:grpSp>
        <p:sp>
          <p:nvSpPr>
            <p:cNvPr id="53" name="Text Box 12"/>
            <p:cNvSpPr txBox="1">
              <a:spLocks noChangeArrowheads="1"/>
            </p:cNvSpPr>
            <p:nvPr/>
          </p:nvSpPr>
          <p:spPr bwMode="auto">
            <a:xfrm>
              <a:off x="4644008" y="4509120"/>
              <a:ext cx="1512168" cy="720080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lIns="91435" tIns="45718" rIns="91435" bIns="45718" anchor="ctr"/>
            <a:lstStyle>
              <a:defPPr>
                <a:defRPr lang="pt-BR"/>
              </a:defPPr>
              <a:lvl1pPr algn="ctr" eaLnBrk="0" hangingPunct="0">
                <a:lnSpc>
                  <a:spcPct val="85000"/>
                </a:lnSpc>
                <a:defRPr sz="2800" b="1" cap="small">
                  <a:solidFill>
                    <a:srgbClr val="FFC000"/>
                  </a:solidFill>
                  <a:latin typeface="+mj-lt"/>
                  <a:cs typeface="Calibri" pitchFamily="34" charset="0"/>
                </a:defRPr>
              </a:lvl1pPr>
            </a:lstStyle>
            <a:p>
              <a:r>
                <a:rPr lang="pt-BR" dirty="0" smtClean="0">
                  <a:solidFill>
                    <a:schemeClr val="accent2"/>
                  </a:solidFill>
                </a:rPr>
                <a:t>C.</a:t>
              </a:r>
              <a:endParaRPr lang="es-ES_tradnl" dirty="0">
                <a:solidFill>
                  <a:schemeClr val="accent2"/>
                </a:solidFill>
              </a:endParaRPr>
            </a:p>
          </p:txBody>
        </p:sp>
      </p:grpSp>
      <p:sp>
        <p:nvSpPr>
          <p:cNvPr id="58" name="Retângulo de cantos arredondados 57"/>
          <p:cNvSpPr/>
          <p:nvPr/>
        </p:nvSpPr>
        <p:spPr>
          <a:xfrm>
            <a:off x="1115616" y="2132856"/>
            <a:ext cx="3816424" cy="4176464"/>
          </a:xfrm>
          <a:prstGeom prst="roundRect">
            <a:avLst>
              <a:gd name="adj" fmla="val 2600"/>
            </a:avLst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2000" b="1" cap="small" dirty="0" smtClean="0">
                <a:solidFill>
                  <a:schemeClr val="accent2"/>
                </a:solidFill>
              </a:rPr>
              <a:t>“Um choque de capitalismo ortodoxo”</a:t>
            </a:r>
            <a:endParaRPr lang="pt-BR" sz="2000" b="1" cap="small" dirty="0">
              <a:solidFill>
                <a:schemeClr val="accent2"/>
              </a:solidFill>
            </a:endParaRPr>
          </a:p>
          <a:p>
            <a:pPr marL="430213" lvl="1" indent="-2857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itchFamily="34" charset="0"/>
              <a:buChar char="•"/>
            </a:pPr>
            <a:r>
              <a:rPr lang="pt-BR" dirty="0">
                <a:solidFill>
                  <a:schemeClr val="tx1"/>
                </a:solidFill>
              </a:rPr>
              <a:t>Setor privado , nacional ou estrangeiro, lidera os investimentos</a:t>
            </a:r>
          </a:p>
          <a:p>
            <a:pPr marL="430213" lvl="1" indent="-2857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itchFamily="34" charset="0"/>
              <a:buChar char="•"/>
            </a:pPr>
            <a:r>
              <a:rPr lang="pt-BR" dirty="0">
                <a:solidFill>
                  <a:schemeClr val="tx1"/>
                </a:solidFill>
              </a:rPr>
              <a:t>Modernização e aumento da capacidade de inovação do parque produtivo</a:t>
            </a:r>
          </a:p>
          <a:p>
            <a:pPr marL="430213" lvl="1" indent="-2857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itchFamily="34" charset="0"/>
              <a:buChar char="•"/>
            </a:pPr>
            <a:r>
              <a:rPr lang="pt-BR" dirty="0">
                <a:solidFill>
                  <a:schemeClr val="tx1"/>
                </a:solidFill>
              </a:rPr>
              <a:t>Políticas sociais reorientadas para dar ênfase à inclusão produtiva </a:t>
            </a:r>
            <a:endParaRPr lang="pt-BR" sz="2000" b="1" cap="small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06083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Arredondar Retângulo no Mesmo Canto Lateral 25"/>
          <p:cNvSpPr/>
          <p:nvPr/>
        </p:nvSpPr>
        <p:spPr>
          <a:xfrm rot="10800000">
            <a:off x="-2" y="-1"/>
            <a:ext cx="9144001" cy="6858000"/>
          </a:xfrm>
          <a:prstGeom prst="round2SameRect">
            <a:avLst>
              <a:gd name="adj1" fmla="val 0"/>
              <a:gd name="adj2" fmla="val 0"/>
            </a:avLst>
          </a:prstGeom>
          <a:gradFill flip="none" rotWithShape="1">
            <a:gsLst>
              <a:gs pos="0">
                <a:srgbClr val="E6E6E6"/>
              </a:gs>
              <a:gs pos="52000">
                <a:srgbClr val="F7F7F7"/>
              </a:gs>
              <a:gs pos="100000">
                <a:srgbClr val="E6E6E6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2" name="Grupo 11"/>
          <p:cNvGrpSpPr/>
          <p:nvPr/>
        </p:nvGrpSpPr>
        <p:grpSpPr>
          <a:xfrm>
            <a:off x="4523904" y="1602219"/>
            <a:ext cx="2545202" cy="2127191"/>
            <a:chOff x="4523904" y="1602219"/>
            <a:chExt cx="2545202" cy="2127191"/>
          </a:xfrm>
        </p:grpSpPr>
        <p:grpSp>
          <p:nvGrpSpPr>
            <p:cNvPr id="3" name="Grupo 2"/>
            <p:cNvGrpSpPr/>
            <p:nvPr/>
          </p:nvGrpSpPr>
          <p:grpSpPr>
            <a:xfrm>
              <a:off x="4949934" y="1602219"/>
              <a:ext cx="2119172" cy="2127191"/>
              <a:chOff x="4949934" y="1602219"/>
              <a:chExt cx="2119172" cy="2127191"/>
            </a:xfrm>
          </p:grpSpPr>
          <p:pic>
            <p:nvPicPr>
              <p:cNvPr id="40" name="Imagem 39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8072" b="68333"/>
              <a:stretch/>
            </p:blipFill>
            <p:spPr>
              <a:xfrm rot="21067588">
                <a:off x="5009545" y="1631074"/>
                <a:ext cx="2059561" cy="2098336"/>
              </a:xfrm>
              <a:prstGeom prst="rect">
                <a:avLst/>
              </a:prstGeom>
            </p:spPr>
          </p:pic>
          <p:pic>
            <p:nvPicPr>
              <p:cNvPr id="44" name="Imagem 43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5182" t="-650" r="32213" b="82440"/>
              <a:stretch/>
            </p:blipFill>
            <p:spPr>
              <a:xfrm rot="268446">
                <a:off x="5615396" y="1602219"/>
                <a:ext cx="652489" cy="968302"/>
              </a:xfrm>
              <a:prstGeom prst="rect">
                <a:avLst/>
              </a:prstGeom>
            </p:spPr>
          </p:pic>
          <p:sp>
            <p:nvSpPr>
              <p:cNvPr id="48" name="Text Box 11"/>
              <p:cNvSpPr txBox="1">
                <a:spLocks noChangeArrowheads="1"/>
              </p:cNvSpPr>
              <p:nvPr/>
            </p:nvSpPr>
            <p:spPr bwMode="auto">
              <a:xfrm rot="20929994">
                <a:off x="5064124" y="2393007"/>
                <a:ext cx="1837531" cy="1182687"/>
              </a:xfrm>
              <a:prstGeom prst="rect">
                <a:avLst/>
              </a:prstGeom>
              <a:noFill/>
              <a:ln w="38100" algn="ctr">
                <a:noFill/>
                <a:miter lim="800000"/>
                <a:headEnd/>
                <a:tailEnd/>
              </a:ln>
              <a:effectLst/>
            </p:spPr>
            <p:txBody>
              <a:bodyPr lIns="91435" tIns="45718" rIns="91435" bIns="45718" anchor="ctr"/>
              <a:lstStyle>
                <a:defPPr>
                  <a:defRPr lang="pt-BR"/>
                </a:defPPr>
                <a:lvl1pPr algn="ctr" eaLnBrk="0" hangingPunct="0">
                  <a:lnSpc>
                    <a:spcPct val="85000"/>
                  </a:lnSpc>
                  <a:defRPr sz="2400" b="1" cap="small">
                    <a:solidFill>
                      <a:schemeClr val="bg1"/>
                    </a:solidFill>
                    <a:latin typeface="+mj-lt"/>
                    <a:cs typeface="Calibri" pitchFamily="34" charset="0"/>
                  </a:defRPr>
                </a:lvl1pPr>
              </a:lstStyle>
              <a:p>
                <a:r>
                  <a:rPr lang="pt-BR" sz="2000" b="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Capitalismo </a:t>
                </a:r>
                <a:r>
                  <a:rPr lang="pt-BR" sz="2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chinês à </a:t>
                </a:r>
                <a:r>
                  <a:rPr lang="pt-BR" sz="2000" b="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brasileira</a:t>
                </a:r>
                <a:endParaRPr lang="pt-BR" sz="2000" b="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7" name="Text Box 12"/>
              <p:cNvSpPr txBox="1">
                <a:spLocks noChangeArrowheads="1"/>
              </p:cNvSpPr>
              <p:nvPr/>
            </p:nvSpPr>
            <p:spPr bwMode="auto">
              <a:xfrm rot="264783">
                <a:off x="4949934" y="2734991"/>
                <a:ext cx="520151" cy="305902"/>
              </a:xfrm>
              <a:prstGeom prst="rect">
                <a:avLst/>
              </a:prstGeom>
              <a:noFill/>
              <a:ln w="38100" algn="ctr">
                <a:noFill/>
                <a:miter lim="800000"/>
                <a:headEnd/>
                <a:tailEnd/>
              </a:ln>
              <a:effectLst/>
            </p:spPr>
            <p:txBody>
              <a:bodyPr lIns="91435" tIns="45718" rIns="91435" bIns="45718" anchor="ctr"/>
              <a:lstStyle/>
              <a:p>
                <a:pPr algn="ctr" eaLnBrk="0" hangingPunct="0">
                  <a:lnSpc>
                    <a:spcPct val="85000"/>
                  </a:lnSpc>
                  <a:defRPr/>
                </a:pPr>
                <a:r>
                  <a:rPr lang="es-ES_tradnl" sz="4800" cap="small" dirty="0" smtClean="0">
                    <a:solidFill>
                      <a:srgbClr val="31859C"/>
                    </a:solidFill>
                    <a:latin typeface="+mj-lt"/>
                    <a:cs typeface="Calibri" pitchFamily="34" charset="0"/>
                  </a:rPr>
                  <a:t>“</a:t>
                </a:r>
                <a:endParaRPr lang="pt-BR" sz="3600" cap="small" dirty="0">
                  <a:solidFill>
                    <a:srgbClr val="31859C"/>
                  </a:solidFill>
                  <a:latin typeface="+mj-lt"/>
                  <a:cs typeface="Calibri" pitchFamily="34" charset="0"/>
                </a:endParaRPr>
              </a:p>
            </p:txBody>
          </p:sp>
          <p:sp>
            <p:nvSpPr>
              <p:cNvPr id="38" name="Text Box 12"/>
              <p:cNvSpPr txBox="1">
                <a:spLocks noChangeArrowheads="1"/>
              </p:cNvSpPr>
              <p:nvPr/>
            </p:nvSpPr>
            <p:spPr bwMode="auto">
              <a:xfrm rot="21083748">
                <a:off x="6464164" y="3232535"/>
                <a:ext cx="520151" cy="305902"/>
              </a:xfrm>
              <a:prstGeom prst="rect">
                <a:avLst/>
              </a:prstGeom>
              <a:noFill/>
              <a:ln w="38100" algn="ctr">
                <a:noFill/>
                <a:miter lim="800000"/>
                <a:headEnd/>
                <a:tailEnd/>
              </a:ln>
              <a:effectLst/>
            </p:spPr>
            <p:txBody>
              <a:bodyPr lIns="91435" tIns="45718" rIns="91435" bIns="45718" anchor="ctr"/>
              <a:lstStyle/>
              <a:p>
                <a:pPr algn="ctr" eaLnBrk="0" hangingPunct="0">
                  <a:lnSpc>
                    <a:spcPct val="85000"/>
                  </a:lnSpc>
                  <a:defRPr/>
                </a:pPr>
                <a:r>
                  <a:rPr lang="es-ES_tradnl" sz="4800" cap="small" dirty="0" smtClean="0">
                    <a:solidFill>
                      <a:srgbClr val="31859C"/>
                    </a:solidFill>
                    <a:latin typeface="+mj-lt"/>
                    <a:cs typeface="Calibri" pitchFamily="34" charset="0"/>
                  </a:rPr>
                  <a:t>”</a:t>
                </a:r>
                <a:endParaRPr lang="pt-BR" sz="3600" cap="small" dirty="0">
                  <a:solidFill>
                    <a:srgbClr val="31859C"/>
                  </a:solidFill>
                  <a:latin typeface="+mj-lt"/>
                  <a:cs typeface="Calibri" pitchFamily="34" charset="0"/>
                </a:endParaRPr>
              </a:p>
            </p:txBody>
          </p:sp>
        </p:grpSp>
        <p:sp>
          <p:nvSpPr>
            <p:cNvPr id="52" name="Text Box 12"/>
            <p:cNvSpPr txBox="1">
              <a:spLocks noChangeArrowheads="1"/>
            </p:cNvSpPr>
            <p:nvPr/>
          </p:nvSpPr>
          <p:spPr bwMode="auto">
            <a:xfrm>
              <a:off x="4523904" y="1874416"/>
              <a:ext cx="1512168" cy="720080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lIns="91435" tIns="45718" rIns="91435" bIns="45718" anchor="ctr"/>
            <a:lstStyle>
              <a:defPPr>
                <a:defRPr lang="pt-BR"/>
              </a:defPPr>
              <a:lvl1pPr algn="ctr" eaLnBrk="0" hangingPunct="0">
                <a:lnSpc>
                  <a:spcPct val="85000"/>
                </a:lnSpc>
                <a:defRPr sz="2800" b="1" cap="small">
                  <a:solidFill>
                    <a:srgbClr val="FFC000"/>
                  </a:solidFill>
                  <a:latin typeface="+mj-lt"/>
                  <a:cs typeface="Calibri" pitchFamily="34" charset="0"/>
                </a:defRPr>
              </a:lvl1pPr>
            </a:lstStyle>
            <a:p>
              <a:r>
                <a:rPr lang="pt-BR" dirty="0">
                  <a:solidFill>
                    <a:srgbClr val="31859C"/>
                  </a:solidFill>
                </a:rPr>
                <a:t>B</a:t>
              </a:r>
              <a:r>
                <a:rPr lang="pt-BR" dirty="0">
                  <a:solidFill>
                    <a:schemeClr val="accent5">
                      <a:lumMod val="75000"/>
                    </a:schemeClr>
                  </a:solidFill>
                </a:rPr>
                <a:t>.</a:t>
              </a:r>
              <a:endParaRPr lang="es-ES_tradnl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</p:grpSp>
      <p:grpSp>
        <p:nvGrpSpPr>
          <p:cNvPr id="13" name="Grupo 12"/>
          <p:cNvGrpSpPr/>
          <p:nvPr/>
        </p:nvGrpSpPr>
        <p:grpSpPr>
          <a:xfrm>
            <a:off x="4644008" y="4286934"/>
            <a:ext cx="2491609" cy="2104498"/>
            <a:chOff x="4644008" y="4286934"/>
            <a:chExt cx="2491609" cy="2104498"/>
          </a:xfrm>
        </p:grpSpPr>
        <p:grpSp>
          <p:nvGrpSpPr>
            <p:cNvPr id="4" name="Grupo 3"/>
            <p:cNvGrpSpPr/>
            <p:nvPr/>
          </p:nvGrpSpPr>
          <p:grpSpPr>
            <a:xfrm>
              <a:off x="5013434" y="4286934"/>
              <a:ext cx="2122183" cy="2104498"/>
              <a:chOff x="5013434" y="4286934"/>
              <a:chExt cx="2122183" cy="2104498"/>
            </a:xfrm>
          </p:grpSpPr>
          <p:pic>
            <p:nvPicPr>
              <p:cNvPr id="41" name="Imagem 40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8072" b="68333"/>
              <a:stretch/>
            </p:blipFill>
            <p:spPr>
              <a:xfrm>
                <a:off x="5076056" y="4293096"/>
                <a:ext cx="2059561" cy="2098336"/>
              </a:xfrm>
              <a:prstGeom prst="rect">
                <a:avLst/>
              </a:prstGeom>
            </p:spPr>
          </p:pic>
          <p:pic>
            <p:nvPicPr>
              <p:cNvPr id="46" name="Imagem 45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6650" t="1563" r="-1225" b="74617"/>
              <a:stretch/>
            </p:blipFill>
            <p:spPr>
              <a:xfrm rot="268446">
                <a:off x="5846396" y="4286934"/>
                <a:ext cx="608124" cy="1020971"/>
              </a:xfrm>
              <a:prstGeom prst="rect">
                <a:avLst/>
              </a:prstGeom>
            </p:spPr>
          </p:pic>
          <p:sp>
            <p:nvSpPr>
              <p:cNvPr id="50" name="Text Box 10"/>
              <p:cNvSpPr txBox="1">
                <a:spLocks noChangeArrowheads="1"/>
              </p:cNvSpPr>
              <p:nvPr/>
            </p:nvSpPr>
            <p:spPr bwMode="auto">
              <a:xfrm>
                <a:off x="5023644" y="5229200"/>
                <a:ext cx="1937320" cy="792088"/>
              </a:xfrm>
              <a:prstGeom prst="rect">
                <a:avLst/>
              </a:prstGeom>
              <a:noFill/>
              <a:ln w="38100" algn="ctr">
                <a:noFill/>
                <a:miter lim="800000"/>
                <a:headEnd/>
                <a:tailEnd/>
              </a:ln>
              <a:effectLst/>
            </p:spPr>
            <p:txBody>
              <a:bodyPr lIns="91435" tIns="45718" rIns="91435" bIns="45718" anchor="ctr"/>
              <a:lstStyle>
                <a:defPPr>
                  <a:defRPr lang="pt-BR"/>
                </a:defPPr>
                <a:lvl1pPr algn="ctr" eaLnBrk="0" hangingPunct="0">
                  <a:lnSpc>
                    <a:spcPct val="85000"/>
                  </a:lnSpc>
                  <a:defRPr sz="2400" b="1" cap="small">
                    <a:solidFill>
                      <a:schemeClr val="bg1"/>
                    </a:solidFill>
                    <a:latin typeface="+mj-lt"/>
                    <a:cs typeface="Calibri" pitchFamily="34" charset="0"/>
                  </a:defRPr>
                </a:lvl1pPr>
              </a:lstStyle>
              <a:p>
                <a:r>
                  <a:rPr lang="pt-BR" sz="2000" b="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Um choque                </a:t>
                </a:r>
                <a:r>
                  <a:rPr lang="pt-BR" sz="2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de capitalismo </a:t>
                </a:r>
                <a:r>
                  <a:rPr lang="pt-BR" sz="2000" b="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ortodoxo</a:t>
                </a:r>
                <a:endParaRPr lang="pt-BR" sz="2000" b="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9" name="Text Box 12"/>
              <p:cNvSpPr txBox="1">
                <a:spLocks noChangeArrowheads="1"/>
              </p:cNvSpPr>
              <p:nvPr/>
            </p:nvSpPr>
            <p:spPr bwMode="auto">
              <a:xfrm rot="264783">
                <a:off x="5013434" y="5249592"/>
                <a:ext cx="520151" cy="305902"/>
              </a:xfrm>
              <a:prstGeom prst="rect">
                <a:avLst/>
              </a:prstGeom>
              <a:noFill/>
              <a:ln w="38100" algn="ctr">
                <a:noFill/>
                <a:miter lim="800000"/>
                <a:headEnd/>
                <a:tailEnd/>
              </a:ln>
              <a:effectLst/>
            </p:spPr>
            <p:txBody>
              <a:bodyPr lIns="91435" tIns="45718" rIns="91435" bIns="45718" anchor="ctr"/>
              <a:lstStyle/>
              <a:p>
                <a:pPr algn="ctr" eaLnBrk="0" hangingPunct="0">
                  <a:lnSpc>
                    <a:spcPct val="85000"/>
                  </a:lnSpc>
                  <a:defRPr/>
                </a:pPr>
                <a:r>
                  <a:rPr lang="es-ES_tradnl" sz="4800" cap="small" dirty="0" smtClean="0">
                    <a:solidFill>
                      <a:srgbClr val="C00000"/>
                    </a:solidFill>
                    <a:latin typeface="+mj-lt"/>
                    <a:cs typeface="Calibri" pitchFamily="34" charset="0"/>
                  </a:rPr>
                  <a:t>“</a:t>
                </a:r>
                <a:endParaRPr lang="pt-BR" sz="3600" cap="small" dirty="0">
                  <a:solidFill>
                    <a:srgbClr val="C00000"/>
                  </a:solidFill>
                  <a:latin typeface="+mj-lt"/>
                  <a:cs typeface="Calibri" pitchFamily="34" charset="0"/>
                </a:endParaRPr>
              </a:p>
            </p:txBody>
          </p:sp>
          <p:sp>
            <p:nvSpPr>
              <p:cNvPr id="55" name="Text Box 12"/>
              <p:cNvSpPr txBox="1">
                <a:spLocks noChangeArrowheads="1"/>
              </p:cNvSpPr>
              <p:nvPr/>
            </p:nvSpPr>
            <p:spPr bwMode="auto">
              <a:xfrm rot="264783">
                <a:off x="6345107" y="5983859"/>
                <a:ext cx="520151" cy="305902"/>
              </a:xfrm>
              <a:prstGeom prst="rect">
                <a:avLst/>
              </a:prstGeom>
              <a:noFill/>
              <a:ln w="38100" algn="ctr">
                <a:noFill/>
                <a:miter lim="800000"/>
                <a:headEnd/>
                <a:tailEnd/>
              </a:ln>
              <a:effectLst/>
            </p:spPr>
            <p:txBody>
              <a:bodyPr lIns="91435" tIns="45718" rIns="91435" bIns="45718" anchor="ctr"/>
              <a:lstStyle/>
              <a:p>
                <a:pPr algn="ctr" eaLnBrk="0" hangingPunct="0">
                  <a:lnSpc>
                    <a:spcPct val="85000"/>
                  </a:lnSpc>
                  <a:defRPr/>
                </a:pPr>
                <a:r>
                  <a:rPr lang="es-ES_tradnl" sz="4800" cap="small" dirty="0" smtClean="0">
                    <a:solidFill>
                      <a:srgbClr val="C00000"/>
                    </a:solidFill>
                    <a:latin typeface="+mj-lt"/>
                    <a:cs typeface="Calibri" pitchFamily="34" charset="0"/>
                  </a:rPr>
                  <a:t>”</a:t>
                </a:r>
                <a:endParaRPr lang="pt-BR" sz="3600" cap="small" dirty="0">
                  <a:solidFill>
                    <a:srgbClr val="C00000"/>
                  </a:solidFill>
                  <a:latin typeface="+mj-lt"/>
                  <a:cs typeface="Calibri" pitchFamily="34" charset="0"/>
                </a:endParaRPr>
              </a:p>
            </p:txBody>
          </p:sp>
        </p:grpSp>
        <p:sp>
          <p:nvSpPr>
            <p:cNvPr id="53" name="Text Box 12"/>
            <p:cNvSpPr txBox="1">
              <a:spLocks noChangeArrowheads="1"/>
            </p:cNvSpPr>
            <p:nvPr/>
          </p:nvSpPr>
          <p:spPr bwMode="auto">
            <a:xfrm>
              <a:off x="4644008" y="4509120"/>
              <a:ext cx="1512168" cy="720080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lIns="91435" tIns="45718" rIns="91435" bIns="45718" anchor="ctr"/>
            <a:lstStyle>
              <a:defPPr>
                <a:defRPr lang="pt-BR"/>
              </a:defPPr>
              <a:lvl1pPr algn="ctr" eaLnBrk="0" hangingPunct="0">
                <a:lnSpc>
                  <a:spcPct val="85000"/>
                </a:lnSpc>
                <a:defRPr sz="2800" b="1" cap="small">
                  <a:solidFill>
                    <a:srgbClr val="FFC000"/>
                  </a:solidFill>
                  <a:latin typeface="+mj-lt"/>
                  <a:cs typeface="Calibri" pitchFamily="34" charset="0"/>
                </a:defRPr>
              </a:lvl1pPr>
            </a:lstStyle>
            <a:p>
              <a:r>
                <a:rPr lang="pt-BR" dirty="0" smtClean="0">
                  <a:solidFill>
                    <a:srgbClr val="C00000"/>
                  </a:solidFill>
                </a:rPr>
                <a:t>C.</a:t>
              </a:r>
              <a:endParaRPr lang="es-ES_tradnl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10" name="Grupo 9"/>
          <p:cNvGrpSpPr/>
          <p:nvPr/>
        </p:nvGrpSpPr>
        <p:grpSpPr>
          <a:xfrm>
            <a:off x="1907704" y="1538719"/>
            <a:ext cx="2347593" cy="2189773"/>
            <a:chOff x="1907704" y="1538719"/>
            <a:chExt cx="2347593" cy="2189773"/>
          </a:xfrm>
        </p:grpSpPr>
        <p:pic>
          <p:nvPicPr>
            <p:cNvPr id="57345" name="Imagem 5734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8072" b="68333"/>
            <a:stretch/>
          </p:blipFill>
          <p:spPr>
            <a:xfrm rot="268446">
              <a:off x="2195736" y="1630156"/>
              <a:ext cx="2059561" cy="2098336"/>
            </a:xfrm>
            <a:prstGeom prst="rect">
              <a:avLst/>
            </a:prstGeom>
          </p:spPr>
        </p:pic>
        <p:pic>
          <p:nvPicPr>
            <p:cNvPr id="43" name="Imagem 42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521" t="-514" r="52874" b="82304"/>
            <a:stretch/>
          </p:blipFill>
          <p:spPr>
            <a:xfrm rot="268446">
              <a:off x="3011897" y="1538719"/>
              <a:ext cx="652489" cy="968302"/>
            </a:xfrm>
            <a:prstGeom prst="rect">
              <a:avLst/>
            </a:prstGeom>
          </p:spPr>
        </p:pic>
        <p:sp>
          <p:nvSpPr>
            <p:cNvPr id="47" name="Text Box 12"/>
            <p:cNvSpPr txBox="1">
              <a:spLocks noChangeArrowheads="1"/>
            </p:cNvSpPr>
            <p:nvPr/>
          </p:nvSpPr>
          <p:spPr bwMode="auto">
            <a:xfrm rot="264783">
              <a:off x="2339752" y="2564904"/>
              <a:ext cx="1512168" cy="720080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lIns="91435" tIns="45718" rIns="91435" bIns="45718" anchor="ctr"/>
            <a:lstStyle/>
            <a:p>
              <a:pPr algn="ctr" eaLnBrk="0" hangingPunct="0">
                <a:lnSpc>
                  <a:spcPct val="85000"/>
                </a:lnSpc>
                <a:defRPr/>
              </a:pPr>
              <a:r>
                <a:rPr lang="es-ES_tradnl" sz="2000" cap="small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cs typeface="Calibri" pitchFamily="34" charset="0"/>
                </a:rPr>
                <a:t>De volta anos 70</a:t>
              </a:r>
              <a:endParaRPr lang="pt-BR" sz="1400" cap="small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Calibri" pitchFamily="34" charset="0"/>
              </a:endParaRPr>
            </a:p>
          </p:txBody>
        </p:sp>
        <p:sp>
          <p:nvSpPr>
            <p:cNvPr id="51" name="Text Box 12"/>
            <p:cNvSpPr txBox="1">
              <a:spLocks noChangeArrowheads="1"/>
            </p:cNvSpPr>
            <p:nvPr/>
          </p:nvSpPr>
          <p:spPr bwMode="auto">
            <a:xfrm>
              <a:off x="1907704" y="1772816"/>
              <a:ext cx="1512168" cy="720080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lIns="91435" tIns="45718" rIns="91435" bIns="45718" anchor="ctr"/>
            <a:lstStyle/>
            <a:p>
              <a:pPr algn="ctr" eaLnBrk="0" hangingPunct="0">
                <a:lnSpc>
                  <a:spcPct val="85000"/>
                </a:lnSpc>
                <a:defRPr/>
              </a:pPr>
              <a:r>
                <a:rPr lang="es-ES_tradnl" sz="2800" b="1" cap="small" dirty="0" smtClean="0">
                  <a:solidFill>
                    <a:srgbClr val="FFC000"/>
                  </a:solidFill>
                  <a:latin typeface="+mj-lt"/>
                  <a:cs typeface="Calibri" pitchFamily="34" charset="0"/>
                </a:rPr>
                <a:t>A.</a:t>
              </a:r>
              <a:endParaRPr lang="pt-BR" b="1" cap="small" dirty="0">
                <a:solidFill>
                  <a:srgbClr val="FFC000"/>
                </a:solidFill>
                <a:latin typeface="+mj-lt"/>
                <a:cs typeface="Calibri" pitchFamily="34" charset="0"/>
              </a:endParaRPr>
            </a:p>
          </p:txBody>
        </p:sp>
        <p:sp>
          <p:nvSpPr>
            <p:cNvPr id="35" name="Text Box 12"/>
            <p:cNvSpPr txBox="1">
              <a:spLocks noChangeArrowheads="1"/>
            </p:cNvSpPr>
            <p:nvPr/>
          </p:nvSpPr>
          <p:spPr bwMode="auto">
            <a:xfrm rot="264783">
              <a:off x="2232134" y="2671491"/>
              <a:ext cx="520151" cy="305902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lIns="91435" tIns="45718" rIns="91435" bIns="45718" anchor="ctr"/>
            <a:lstStyle/>
            <a:p>
              <a:pPr algn="ctr" eaLnBrk="0" hangingPunct="0">
                <a:lnSpc>
                  <a:spcPct val="85000"/>
                </a:lnSpc>
                <a:defRPr/>
              </a:pPr>
              <a:r>
                <a:rPr lang="es-ES_tradnl" sz="4800" cap="small" dirty="0" smtClean="0">
                  <a:solidFill>
                    <a:srgbClr val="FFC000"/>
                  </a:solidFill>
                  <a:latin typeface="+mj-lt"/>
                  <a:cs typeface="Calibri" pitchFamily="34" charset="0"/>
                </a:rPr>
                <a:t>“</a:t>
              </a:r>
              <a:endParaRPr lang="pt-BR" sz="3600" cap="small" dirty="0">
                <a:solidFill>
                  <a:srgbClr val="FFC000"/>
                </a:solidFill>
                <a:latin typeface="+mj-lt"/>
                <a:cs typeface="Calibri" pitchFamily="34" charset="0"/>
              </a:endParaRPr>
            </a:p>
          </p:txBody>
        </p:sp>
        <p:sp>
          <p:nvSpPr>
            <p:cNvPr id="36" name="Text Box 12"/>
            <p:cNvSpPr txBox="1">
              <a:spLocks noChangeArrowheads="1"/>
            </p:cNvSpPr>
            <p:nvPr/>
          </p:nvSpPr>
          <p:spPr bwMode="auto">
            <a:xfrm rot="264783">
              <a:off x="3371562" y="3219835"/>
              <a:ext cx="520151" cy="305902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lIns="91435" tIns="45718" rIns="91435" bIns="45718" anchor="ctr"/>
            <a:lstStyle/>
            <a:p>
              <a:pPr algn="ctr" eaLnBrk="0" hangingPunct="0">
                <a:lnSpc>
                  <a:spcPct val="85000"/>
                </a:lnSpc>
                <a:defRPr/>
              </a:pPr>
              <a:r>
                <a:rPr lang="es-ES_tradnl" sz="4800" cap="small" dirty="0" smtClean="0">
                  <a:solidFill>
                    <a:srgbClr val="FFC000"/>
                  </a:solidFill>
                  <a:latin typeface="+mj-lt"/>
                  <a:cs typeface="Calibri" pitchFamily="34" charset="0"/>
                </a:rPr>
                <a:t>”</a:t>
              </a:r>
              <a:endParaRPr lang="pt-BR" sz="3600" cap="small" dirty="0">
                <a:solidFill>
                  <a:srgbClr val="FFC000"/>
                </a:solidFill>
                <a:latin typeface="+mj-lt"/>
                <a:cs typeface="Calibri" pitchFamily="34" charset="0"/>
              </a:endParaRPr>
            </a:p>
          </p:txBody>
        </p:sp>
      </p:grpSp>
      <p:sp>
        <p:nvSpPr>
          <p:cNvPr id="5" name="Text Box 51"/>
          <p:cNvSpPr txBox="1">
            <a:spLocks noChangeArrowheads="1"/>
          </p:cNvSpPr>
          <p:nvPr/>
        </p:nvSpPr>
        <p:spPr bwMode="auto">
          <a:xfrm rot="-5400000">
            <a:off x="-772454" y="3948919"/>
            <a:ext cx="4191000" cy="270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 defTabSz="9096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096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096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096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096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fontAlgn="t">
              <a:lnSpc>
                <a:spcPct val="110000"/>
              </a:lnSpc>
            </a:pPr>
            <a:r>
              <a:rPr lang="pt-B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itchFamily="34" charset="0"/>
              </a:rPr>
              <a:t>INSERÇÃO DO BRASIL NO MUNDO</a:t>
            </a:r>
            <a:endParaRPr lang="pt-BR" sz="16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Calibri" pitchFamily="34" charset="0"/>
            </a:endParaRPr>
          </a:p>
        </p:txBody>
      </p:sp>
      <p:sp>
        <p:nvSpPr>
          <p:cNvPr id="6" name="Text Box 49"/>
          <p:cNvSpPr txBox="1">
            <a:spLocks noChangeArrowheads="1"/>
          </p:cNvSpPr>
          <p:nvPr/>
        </p:nvSpPr>
        <p:spPr bwMode="auto">
          <a:xfrm>
            <a:off x="135970" y="1052736"/>
            <a:ext cx="8856984" cy="2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defTabSz="9096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096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096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096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096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pt-B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itchFamily="34" charset="0"/>
              </a:rPr>
              <a:t>PRESENÇA DO ESTADO NA ECONOMIA</a:t>
            </a:r>
            <a:endParaRPr lang="pt-BR" sz="16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Calibri" pitchFamily="34" charset="0"/>
            </a:endParaRPr>
          </a:p>
        </p:txBody>
      </p:sp>
      <p:grpSp>
        <p:nvGrpSpPr>
          <p:cNvPr id="11" name="Grupo 10"/>
          <p:cNvGrpSpPr/>
          <p:nvPr/>
        </p:nvGrpSpPr>
        <p:grpSpPr>
          <a:xfrm>
            <a:off x="2064420" y="1675408"/>
            <a:ext cx="5014491" cy="4849936"/>
            <a:chOff x="2064420" y="1675408"/>
            <a:chExt cx="5014491" cy="4849936"/>
          </a:xfrm>
        </p:grpSpPr>
        <p:grpSp>
          <p:nvGrpSpPr>
            <p:cNvPr id="9" name="Grupo 8"/>
            <p:cNvGrpSpPr/>
            <p:nvPr/>
          </p:nvGrpSpPr>
          <p:grpSpPr>
            <a:xfrm>
              <a:off x="2064420" y="1675408"/>
              <a:ext cx="4849936" cy="4849936"/>
              <a:chOff x="2064420" y="1675408"/>
              <a:chExt cx="4849936" cy="4849936"/>
            </a:xfrm>
          </p:grpSpPr>
          <p:sp>
            <p:nvSpPr>
              <p:cNvPr id="15" name="Text Box 6"/>
              <p:cNvSpPr txBox="1">
                <a:spLocks noChangeArrowheads="1"/>
              </p:cNvSpPr>
              <p:nvPr/>
            </p:nvSpPr>
            <p:spPr bwMode="auto">
              <a:xfrm rot="-5400000">
                <a:off x="3670205" y="2712712"/>
                <a:ext cx="1516063" cy="2885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1435" tIns="45718" rIns="91435" bIns="45718">
                <a:spAutoFit/>
              </a:bodyPr>
              <a:lstStyle>
                <a:lvl1pPr defTabSz="909638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defTabSz="909638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defTabSz="909638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defTabSz="909638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defTabSz="909638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defTabSz="9096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defTabSz="9096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defTabSz="9096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defTabSz="9096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r">
                  <a:lnSpc>
                    <a:spcPct val="85000"/>
                  </a:lnSpc>
                </a:pPr>
                <a:r>
                  <a:rPr lang="pt-BR" sz="1500" cap="small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  <a:cs typeface="Calibri" pitchFamily="34" charset="0"/>
                  </a:rPr>
                  <a:t>Intensa e ampla</a:t>
                </a:r>
                <a:endParaRPr lang="pt-BR" sz="1500" cap="small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cs typeface="Calibri" pitchFamily="34" charset="0"/>
                </a:endParaRPr>
              </a:p>
            </p:txBody>
          </p:sp>
          <p:sp>
            <p:nvSpPr>
              <p:cNvPr id="16" name="Text Box 6"/>
              <p:cNvSpPr txBox="1">
                <a:spLocks noChangeArrowheads="1"/>
              </p:cNvSpPr>
              <p:nvPr/>
            </p:nvSpPr>
            <p:spPr bwMode="auto">
              <a:xfrm rot="-5400000">
                <a:off x="3821567" y="5028960"/>
                <a:ext cx="1889993" cy="2885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35" tIns="45718" rIns="91435" bIns="45718">
                <a:spAutoFit/>
              </a:bodyPr>
              <a:lstStyle>
                <a:lvl1pPr defTabSz="909638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defTabSz="909638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defTabSz="909638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defTabSz="909638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defTabSz="909638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defTabSz="9096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defTabSz="9096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defTabSz="9096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defTabSz="9096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>
                  <a:lnSpc>
                    <a:spcPct val="85000"/>
                  </a:lnSpc>
                </a:pPr>
                <a:r>
                  <a:rPr lang="pt-BR" sz="1500" cap="small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  <a:cs typeface="Calibri" pitchFamily="34" charset="0"/>
                  </a:rPr>
                  <a:t>Moderada e seletiva</a:t>
                </a:r>
                <a:endParaRPr lang="pt-BR" sz="1500" cap="small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cs typeface="Calibri" pitchFamily="34" charset="0"/>
                </a:endParaRPr>
              </a:p>
            </p:txBody>
          </p:sp>
          <p:sp>
            <p:nvSpPr>
              <p:cNvPr id="17" name="Text Box 7"/>
              <p:cNvSpPr txBox="1">
                <a:spLocks noChangeArrowheads="1"/>
              </p:cNvSpPr>
              <p:nvPr/>
            </p:nvSpPr>
            <p:spPr bwMode="auto">
              <a:xfrm>
                <a:off x="2496468" y="3729732"/>
                <a:ext cx="2052638" cy="2885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1435" tIns="45718" rIns="91435" bIns="45718">
                <a:spAutoFit/>
              </a:bodyPr>
              <a:lstStyle>
                <a:lvl1pPr defTabSz="909638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defTabSz="909638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defTabSz="909638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defTabSz="909638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defTabSz="909638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defTabSz="9096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defTabSz="9096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defTabSz="9096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defTabSz="90963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>
                  <a:lnSpc>
                    <a:spcPct val="85000"/>
                  </a:lnSpc>
                </a:pPr>
                <a:r>
                  <a:rPr lang="pt-BR" sz="1500" cap="small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  <a:cs typeface="Calibri" pitchFamily="34" charset="0"/>
                  </a:rPr>
                  <a:t>Restrita, moderada</a:t>
                </a:r>
                <a:endParaRPr lang="pt-BR" sz="1500" cap="small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cs typeface="Calibri" pitchFamily="34" charset="0"/>
                </a:endParaRPr>
              </a:p>
            </p:txBody>
          </p:sp>
          <p:pic>
            <p:nvPicPr>
              <p:cNvPr id="20" name="Imagem 19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9595" t="52257" r="42664" b="37557"/>
              <a:stretch/>
            </p:blipFill>
            <p:spPr>
              <a:xfrm rot="10800000">
                <a:off x="4371466" y="1675408"/>
                <a:ext cx="374650" cy="491232"/>
              </a:xfrm>
              <a:prstGeom prst="rect">
                <a:avLst/>
              </a:prstGeom>
              <a:noFill/>
            </p:spPr>
          </p:pic>
          <p:pic>
            <p:nvPicPr>
              <p:cNvPr id="28" name="Imagem 27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9595" t="52257" r="42664" b="37557"/>
              <a:stretch/>
            </p:blipFill>
            <p:spPr>
              <a:xfrm>
                <a:off x="4384166" y="6034112"/>
                <a:ext cx="374650" cy="491232"/>
              </a:xfrm>
              <a:prstGeom prst="rect">
                <a:avLst/>
              </a:prstGeom>
              <a:noFill/>
            </p:spPr>
          </p:pic>
          <p:cxnSp>
            <p:nvCxnSpPr>
              <p:cNvPr id="25" name="Conector reto 24"/>
              <p:cNvCxnSpPr/>
              <p:nvPr/>
            </p:nvCxnSpPr>
            <p:spPr>
              <a:xfrm>
                <a:off x="4559300" y="2039640"/>
                <a:ext cx="0" cy="4068000"/>
              </a:xfrm>
              <a:prstGeom prst="line">
                <a:avLst/>
              </a:prstGeom>
              <a:ln w="38100" cap="rnd">
                <a:solidFill>
                  <a:schemeClr val="bg1">
                    <a:lumMod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32" name="Imagem 31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9595" t="52257" r="42664" b="37557"/>
              <a:stretch/>
            </p:blipFill>
            <p:spPr>
              <a:xfrm rot="16200000">
                <a:off x="6481415" y="3777357"/>
                <a:ext cx="374650" cy="491232"/>
              </a:xfrm>
              <a:prstGeom prst="rect">
                <a:avLst/>
              </a:prstGeom>
              <a:noFill/>
            </p:spPr>
          </p:pic>
          <p:pic>
            <p:nvPicPr>
              <p:cNvPr id="33" name="Imagem 32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9595" t="52257" r="42664" b="37557"/>
              <a:stretch/>
            </p:blipFill>
            <p:spPr>
              <a:xfrm rot="5400000">
                <a:off x="2122711" y="3790057"/>
                <a:ext cx="374650" cy="491232"/>
              </a:xfrm>
              <a:prstGeom prst="rect">
                <a:avLst/>
              </a:prstGeom>
              <a:noFill/>
            </p:spPr>
          </p:pic>
          <p:cxnSp>
            <p:nvCxnSpPr>
              <p:cNvPr id="34" name="Conector reto 33"/>
              <p:cNvCxnSpPr/>
              <p:nvPr/>
            </p:nvCxnSpPr>
            <p:spPr>
              <a:xfrm rot="5400000">
                <a:off x="4516124" y="1989482"/>
                <a:ext cx="0" cy="4068000"/>
              </a:xfrm>
              <a:prstGeom prst="line">
                <a:avLst/>
              </a:prstGeom>
              <a:ln w="38100" cap="rnd">
                <a:solidFill>
                  <a:schemeClr val="bg1">
                    <a:lumMod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Text Box 7"/>
            <p:cNvSpPr txBox="1">
              <a:spLocks noChangeArrowheads="1"/>
            </p:cNvSpPr>
            <p:nvPr/>
          </p:nvSpPr>
          <p:spPr bwMode="auto">
            <a:xfrm>
              <a:off x="5042148" y="4081264"/>
              <a:ext cx="2036763" cy="288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35" tIns="45718" rIns="91435" bIns="45718">
              <a:spAutoFit/>
            </a:bodyPr>
            <a:lstStyle>
              <a:lvl1pPr defTabSz="909638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defTabSz="909638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defTabSz="909638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defTabSz="909638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defTabSz="909638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defTabSz="9096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defTabSz="9096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defTabSz="9096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defTabSz="9096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pt-BR" sz="1500" cap="small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cs typeface="Calibri" pitchFamily="34" charset="0"/>
                </a:rPr>
                <a:t>Ampla, crescente</a:t>
              </a:r>
              <a:endParaRPr lang="pt-BR" sz="1500" cap="small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itchFamily="34" charset="0"/>
              </a:endParaRPr>
            </a:p>
          </p:txBody>
        </p:sp>
      </p:grpSp>
      <p:sp>
        <p:nvSpPr>
          <p:cNvPr id="2" name="Retângulo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EAEAEA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734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Cenários para o Brasil em 2022</a:t>
            </a:r>
            <a:endParaRPr lang="pt-BR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8" name="Grupo 7"/>
          <p:cNvGrpSpPr/>
          <p:nvPr/>
        </p:nvGrpSpPr>
        <p:grpSpPr>
          <a:xfrm>
            <a:off x="2002408" y="4243818"/>
            <a:ext cx="2377309" cy="2147614"/>
            <a:chOff x="2002408" y="4243818"/>
            <a:chExt cx="2377309" cy="2147614"/>
          </a:xfrm>
        </p:grpSpPr>
        <p:pic>
          <p:nvPicPr>
            <p:cNvPr id="42" name="Imagem 4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8072" b="68333"/>
            <a:stretch/>
          </p:blipFill>
          <p:spPr>
            <a:xfrm rot="518609">
              <a:off x="2320156" y="4293096"/>
              <a:ext cx="2059561" cy="2098336"/>
            </a:xfrm>
            <a:prstGeom prst="rect">
              <a:avLst/>
            </a:prstGeom>
          </p:spPr>
        </p:pic>
        <p:grpSp>
          <p:nvGrpSpPr>
            <p:cNvPr id="7" name="Grupo 6"/>
            <p:cNvGrpSpPr/>
            <p:nvPr/>
          </p:nvGrpSpPr>
          <p:grpSpPr>
            <a:xfrm>
              <a:off x="2002408" y="4243818"/>
              <a:ext cx="2198554" cy="1901927"/>
              <a:chOff x="2002408" y="4243818"/>
              <a:chExt cx="2198554" cy="1901927"/>
            </a:xfrm>
          </p:grpSpPr>
          <p:pic>
            <p:nvPicPr>
              <p:cNvPr id="45" name="Imagem 44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865" t="-712" r="12530" b="82502"/>
              <a:stretch/>
            </p:blipFill>
            <p:spPr>
              <a:xfrm rot="268446">
                <a:off x="3215096" y="4243818"/>
                <a:ext cx="652489" cy="968302"/>
              </a:xfrm>
              <a:prstGeom prst="rect">
                <a:avLst/>
              </a:prstGeom>
            </p:spPr>
          </p:pic>
          <p:sp>
            <p:nvSpPr>
              <p:cNvPr id="49" name="Text Box 13"/>
              <p:cNvSpPr txBox="1">
                <a:spLocks noChangeArrowheads="1"/>
              </p:cNvSpPr>
              <p:nvPr/>
            </p:nvSpPr>
            <p:spPr bwMode="auto">
              <a:xfrm rot="379425">
                <a:off x="2267744" y="5148685"/>
                <a:ext cx="1865313" cy="720080"/>
              </a:xfrm>
              <a:prstGeom prst="rect">
                <a:avLst/>
              </a:prstGeom>
              <a:noFill/>
              <a:ln w="38100" algn="ctr">
                <a:noFill/>
                <a:miter lim="800000"/>
                <a:headEnd/>
                <a:tailEnd/>
              </a:ln>
              <a:effectLst/>
            </p:spPr>
            <p:txBody>
              <a:bodyPr lIns="91435" tIns="45718" rIns="91435" bIns="45718" anchor="ctr"/>
              <a:lstStyle>
                <a:defPPr>
                  <a:defRPr lang="pt-BR"/>
                </a:defPPr>
                <a:lvl1pPr algn="ctr" eaLnBrk="0" hangingPunct="0">
                  <a:lnSpc>
                    <a:spcPct val="85000"/>
                  </a:lnSpc>
                  <a:defRPr sz="2400" b="1" cap="small">
                    <a:solidFill>
                      <a:schemeClr val="bg1"/>
                    </a:solidFill>
                    <a:latin typeface="+mj-lt"/>
                    <a:cs typeface="Calibri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</a:defRPr>
                </a:lvl2pPr>
                <a:lvl3pPr>
                  <a:defRPr>
                    <a:solidFill>
                      <a:schemeClr val="tx1"/>
                    </a:solidFill>
                  </a:defRPr>
                </a:lvl3pPr>
                <a:lvl4pPr>
                  <a:defRPr>
                    <a:solidFill>
                      <a:schemeClr val="tx1"/>
                    </a:solidFill>
                  </a:defRPr>
                </a:lvl4pPr>
                <a:lvl5pPr>
                  <a:defRPr>
                    <a:solidFill>
                      <a:schemeClr val="tx1"/>
                    </a:solidFill>
                  </a:defRPr>
                </a:lvl5pPr>
                <a:lvl6pPr>
                  <a:defRPr>
                    <a:solidFill>
                      <a:schemeClr val="tx1"/>
                    </a:solidFill>
                  </a:defRPr>
                </a:lvl6pPr>
                <a:lvl7pPr>
                  <a:defRPr>
                    <a:solidFill>
                      <a:schemeClr val="tx1"/>
                    </a:solidFill>
                  </a:defRPr>
                </a:lvl7pPr>
                <a:lvl8pPr>
                  <a:defRPr>
                    <a:solidFill>
                      <a:schemeClr val="tx1"/>
                    </a:solidFill>
                  </a:defRPr>
                </a:lvl8pPr>
                <a:lvl9pPr>
                  <a:defRPr>
                    <a:solidFill>
                      <a:schemeClr val="tx1"/>
                    </a:solidFill>
                  </a:defRPr>
                </a:lvl9pPr>
              </a:lstStyle>
              <a:p>
                <a:r>
                  <a:rPr lang="pt-BR" sz="2000" b="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Um </a:t>
                </a:r>
                <a:r>
                  <a:rPr lang="pt-BR" sz="2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novo </a:t>
                </a:r>
                <a:r>
                  <a:rPr lang="pt-BR" sz="2000" b="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recolhimento</a:t>
                </a:r>
                <a:endParaRPr lang="pt-BR" sz="2000" b="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54" name="Text Box 12"/>
              <p:cNvSpPr txBox="1">
                <a:spLocks noChangeArrowheads="1"/>
              </p:cNvSpPr>
              <p:nvPr/>
            </p:nvSpPr>
            <p:spPr bwMode="auto">
              <a:xfrm>
                <a:off x="2002408" y="4293220"/>
                <a:ext cx="1512168" cy="720080"/>
              </a:xfrm>
              <a:prstGeom prst="rect">
                <a:avLst/>
              </a:prstGeom>
              <a:noFill/>
              <a:ln w="38100" algn="ctr">
                <a:noFill/>
                <a:miter lim="800000"/>
                <a:headEnd/>
                <a:tailEnd/>
              </a:ln>
              <a:effectLst/>
            </p:spPr>
            <p:txBody>
              <a:bodyPr lIns="91435" tIns="45718" rIns="91435" bIns="45718" anchor="ctr"/>
              <a:lstStyle>
                <a:defPPr>
                  <a:defRPr lang="pt-BR"/>
                </a:defPPr>
                <a:lvl1pPr algn="ctr" eaLnBrk="0" hangingPunct="0">
                  <a:lnSpc>
                    <a:spcPct val="85000"/>
                  </a:lnSpc>
                  <a:defRPr sz="2800" b="1" cap="small">
                    <a:solidFill>
                      <a:srgbClr val="FFC000"/>
                    </a:solidFill>
                    <a:latin typeface="+mj-lt"/>
                    <a:cs typeface="Calibri" pitchFamily="34" charset="0"/>
                  </a:defRPr>
                </a:lvl1pPr>
              </a:lstStyle>
              <a:p>
                <a:r>
                  <a:rPr lang="pt-BR" dirty="0" smtClean="0">
                    <a:solidFill>
                      <a:schemeClr val="accent5"/>
                    </a:solidFill>
                  </a:rPr>
                  <a:t>D.</a:t>
                </a:r>
                <a:endParaRPr lang="es-ES_tradnl" dirty="0">
                  <a:solidFill>
                    <a:schemeClr val="accent5"/>
                  </a:solidFill>
                </a:endParaRPr>
              </a:p>
            </p:txBody>
          </p:sp>
          <p:sp>
            <p:nvSpPr>
              <p:cNvPr id="56" name="Text Box 12"/>
              <p:cNvSpPr txBox="1">
                <a:spLocks noChangeArrowheads="1"/>
              </p:cNvSpPr>
              <p:nvPr/>
            </p:nvSpPr>
            <p:spPr bwMode="auto">
              <a:xfrm rot="264783">
                <a:off x="2371833" y="5211492"/>
                <a:ext cx="520151" cy="305902"/>
              </a:xfrm>
              <a:prstGeom prst="rect">
                <a:avLst/>
              </a:prstGeom>
              <a:noFill/>
              <a:ln w="38100" algn="ctr">
                <a:noFill/>
                <a:miter lim="800000"/>
                <a:headEnd/>
                <a:tailEnd/>
              </a:ln>
              <a:effectLst/>
            </p:spPr>
            <p:txBody>
              <a:bodyPr lIns="91435" tIns="45718" rIns="91435" bIns="45718" anchor="ctr"/>
              <a:lstStyle/>
              <a:p>
                <a:pPr algn="ctr" eaLnBrk="0" hangingPunct="0">
                  <a:lnSpc>
                    <a:spcPct val="85000"/>
                  </a:lnSpc>
                  <a:defRPr/>
                </a:pPr>
                <a:r>
                  <a:rPr lang="es-ES_tradnl" sz="4800" cap="small" dirty="0" smtClean="0">
                    <a:solidFill>
                      <a:schemeClr val="accent5"/>
                    </a:solidFill>
                    <a:latin typeface="+mj-lt"/>
                    <a:cs typeface="Calibri" pitchFamily="34" charset="0"/>
                  </a:rPr>
                  <a:t>“</a:t>
                </a:r>
                <a:endParaRPr lang="pt-BR" sz="3600" cap="small" dirty="0">
                  <a:solidFill>
                    <a:schemeClr val="accent5"/>
                  </a:solidFill>
                  <a:latin typeface="+mj-lt"/>
                  <a:cs typeface="Calibri" pitchFamily="34" charset="0"/>
                </a:endParaRPr>
              </a:p>
            </p:txBody>
          </p:sp>
          <p:sp>
            <p:nvSpPr>
              <p:cNvPr id="57" name="Text Box 12"/>
              <p:cNvSpPr txBox="1">
                <a:spLocks noChangeArrowheads="1"/>
              </p:cNvSpPr>
              <p:nvPr/>
            </p:nvSpPr>
            <p:spPr bwMode="auto">
              <a:xfrm rot="264783">
                <a:off x="3680811" y="5839843"/>
                <a:ext cx="520151" cy="305902"/>
              </a:xfrm>
              <a:prstGeom prst="rect">
                <a:avLst/>
              </a:prstGeom>
              <a:noFill/>
              <a:ln w="38100" algn="ctr">
                <a:noFill/>
                <a:miter lim="800000"/>
                <a:headEnd/>
                <a:tailEnd/>
              </a:ln>
              <a:effectLst/>
            </p:spPr>
            <p:txBody>
              <a:bodyPr lIns="91435" tIns="45718" rIns="91435" bIns="45718" anchor="ctr"/>
              <a:lstStyle/>
              <a:p>
                <a:pPr algn="ctr" eaLnBrk="0" hangingPunct="0">
                  <a:lnSpc>
                    <a:spcPct val="85000"/>
                  </a:lnSpc>
                  <a:defRPr/>
                </a:pPr>
                <a:r>
                  <a:rPr lang="es-ES_tradnl" sz="4800" cap="small" dirty="0" smtClean="0">
                    <a:solidFill>
                      <a:schemeClr val="accent5"/>
                    </a:solidFill>
                    <a:latin typeface="+mj-lt"/>
                    <a:cs typeface="Calibri" pitchFamily="34" charset="0"/>
                  </a:rPr>
                  <a:t>”</a:t>
                </a:r>
                <a:endParaRPr lang="pt-BR" sz="3600" cap="small" dirty="0">
                  <a:solidFill>
                    <a:schemeClr val="accent5"/>
                  </a:solidFill>
                  <a:latin typeface="+mj-lt"/>
                  <a:cs typeface="Calibri" pitchFamily="34" charset="0"/>
                </a:endParaRPr>
              </a:p>
            </p:txBody>
          </p:sp>
        </p:grpSp>
      </p:grpSp>
      <p:sp>
        <p:nvSpPr>
          <p:cNvPr id="58" name="Retângulo de cantos arredondados 57"/>
          <p:cNvSpPr/>
          <p:nvPr/>
        </p:nvSpPr>
        <p:spPr>
          <a:xfrm>
            <a:off x="4427984" y="2564904"/>
            <a:ext cx="3672408" cy="3816424"/>
          </a:xfrm>
          <a:prstGeom prst="roundRect">
            <a:avLst>
              <a:gd name="adj" fmla="val 2600"/>
            </a:avLst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2000" b="1" cap="small" dirty="0" smtClean="0">
                <a:solidFill>
                  <a:schemeClr val="accent5"/>
                </a:solidFill>
              </a:rPr>
              <a:t>“Um novo recolhimento”</a:t>
            </a:r>
            <a:endParaRPr lang="pt-BR" sz="2000" b="1" cap="small" dirty="0">
              <a:solidFill>
                <a:schemeClr val="accent5"/>
              </a:solidFill>
            </a:endParaRPr>
          </a:p>
          <a:p>
            <a:pPr marL="430213" lvl="1" indent="-2857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5"/>
              </a:buClr>
              <a:buFont typeface="Arial" pitchFamily="34" charset="0"/>
              <a:buChar char="•"/>
            </a:pPr>
            <a:r>
              <a:rPr lang="pt-BR" dirty="0">
                <a:solidFill>
                  <a:schemeClr val="tx1"/>
                </a:solidFill>
              </a:rPr>
              <a:t>Fracasso dos ajustes fiscais e econômicos e juros mantidos altos</a:t>
            </a:r>
          </a:p>
          <a:p>
            <a:pPr marL="430213" lvl="1" indent="-2857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5"/>
              </a:buClr>
              <a:buFont typeface="Arial" pitchFamily="34" charset="0"/>
              <a:buChar char="•"/>
            </a:pPr>
            <a:r>
              <a:rPr lang="pt-BR" dirty="0">
                <a:solidFill>
                  <a:schemeClr val="tx1"/>
                </a:solidFill>
              </a:rPr>
              <a:t>Prioridade ao mercado interno, que dá sinais de enfraquecimento</a:t>
            </a:r>
          </a:p>
          <a:p>
            <a:pPr marL="430213" lvl="1" indent="-2857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5"/>
              </a:buClr>
              <a:buFont typeface="Arial" pitchFamily="34" charset="0"/>
              <a:buChar char="•"/>
            </a:pPr>
            <a:r>
              <a:rPr lang="pt-BR" dirty="0">
                <a:solidFill>
                  <a:schemeClr val="tx1"/>
                </a:solidFill>
              </a:rPr>
              <a:t> Com fôlego curto, Estado se limita a desonerações </a:t>
            </a:r>
            <a:r>
              <a:rPr lang="pt-BR" dirty="0" smtClean="0">
                <a:solidFill>
                  <a:schemeClr val="tx1"/>
                </a:solidFill>
              </a:rPr>
              <a:t>fiscais</a:t>
            </a:r>
            <a:endParaRPr lang="pt-BR" sz="2000" b="1" cap="small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87354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Arredondar Retângulo no Mesmo Canto Lateral 25"/>
          <p:cNvSpPr/>
          <p:nvPr/>
        </p:nvSpPr>
        <p:spPr>
          <a:xfrm rot="10800000">
            <a:off x="-2" y="-1"/>
            <a:ext cx="9144001" cy="6858000"/>
          </a:xfrm>
          <a:prstGeom prst="round2SameRect">
            <a:avLst>
              <a:gd name="adj1" fmla="val 0"/>
              <a:gd name="adj2" fmla="val 0"/>
            </a:avLst>
          </a:prstGeom>
          <a:gradFill flip="none" rotWithShape="1">
            <a:gsLst>
              <a:gs pos="0">
                <a:srgbClr val="E6E6E6"/>
              </a:gs>
              <a:gs pos="52000">
                <a:srgbClr val="F7F7F7"/>
              </a:gs>
              <a:gs pos="100000">
                <a:srgbClr val="E6E6E6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8" name="Grupo 7"/>
          <p:cNvGrpSpPr/>
          <p:nvPr/>
        </p:nvGrpSpPr>
        <p:grpSpPr>
          <a:xfrm>
            <a:off x="2002408" y="4243818"/>
            <a:ext cx="2377309" cy="2147614"/>
            <a:chOff x="2002408" y="4243818"/>
            <a:chExt cx="2377309" cy="2147614"/>
          </a:xfrm>
        </p:grpSpPr>
        <p:pic>
          <p:nvPicPr>
            <p:cNvPr id="42" name="Imagem 4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8072" b="68333"/>
            <a:stretch/>
          </p:blipFill>
          <p:spPr>
            <a:xfrm rot="518609">
              <a:off x="2320156" y="4293096"/>
              <a:ext cx="2059561" cy="2098336"/>
            </a:xfrm>
            <a:prstGeom prst="rect">
              <a:avLst/>
            </a:prstGeom>
          </p:spPr>
        </p:pic>
        <p:grpSp>
          <p:nvGrpSpPr>
            <p:cNvPr id="7" name="Grupo 6"/>
            <p:cNvGrpSpPr/>
            <p:nvPr/>
          </p:nvGrpSpPr>
          <p:grpSpPr>
            <a:xfrm>
              <a:off x="2002408" y="4243818"/>
              <a:ext cx="2198554" cy="1901927"/>
              <a:chOff x="2002408" y="4243818"/>
              <a:chExt cx="2198554" cy="1901927"/>
            </a:xfrm>
          </p:grpSpPr>
          <p:pic>
            <p:nvPicPr>
              <p:cNvPr id="45" name="Imagem 44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865" t="-712" r="12530" b="82502"/>
              <a:stretch/>
            </p:blipFill>
            <p:spPr>
              <a:xfrm rot="268446">
                <a:off x="3215096" y="4243818"/>
                <a:ext cx="652489" cy="968302"/>
              </a:xfrm>
              <a:prstGeom prst="rect">
                <a:avLst/>
              </a:prstGeom>
            </p:spPr>
          </p:pic>
          <p:sp>
            <p:nvSpPr>
              <p:cNvPr id="49" name="Text Box 13"/>
              <p:cNvSpPr txBox="1">
                <a:spLocks noChangeArrowheads="1"/>
              </p:cNvSpPr>
              <p:nvPr/>
            </p:nvSpPr>
            <p:spPr bwMode="auto">
              <a:xfrm rot="379425">
                <a:off x="2267744" y="5148685"/>
                <a:ext cx="1865313" cy="720080"/>
              </a:xfrm>
              <a:prstGeom prst="rect">
                <a:avLst/>
              </a:prstGeom>
              <a:noFill/>
              <a:ln w="38100" algn="ctr">
                <a:noFill/>
                <a:miter lim="800000"/>
                <a:headEnd/>
                <a:tailEnd/>
              </a:ln>
              <a:effectLst/>
            </p:spPr>
            <p:txBody>
              <a:bodyPr lIns="91435" tIns="45718" rIns="91435" bIns="45718" anchor="ctr"/>
              <a:lstStyle>
                <a:defPPr>
                  <a:defRPr lang="pt-BR"/>
                </a:defPPr>
                <a:lvl1pPr algn="ctr" eaLnBrk="0" hangingPunct="0">
                  <a:lnSpc>
                    <a:spcPct val="85000"/>
                  </a:lnSpc>
                  <a:defRPr sz="2400" b="1" cap="small">
                    <a:solidFill>
                      <a:schemeClr val="bg1"/>
                    </a:solidFill>
                    <a:latin typeface="+mj-lt"/>
                    <a:cs typeface="Calibri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</a:defRPr>
                </a:lvl2pPr>
                <a:lvl3pPr>
                  <a:defRPr>
                    <a:solidFill>
                      <a:schemeClr val="tx1"/>
                    </a:solidFill>
                  </a:defRPr>
                </a:lvl3pPr>
                <a:lvl4pPr>
                  <a:defRPr>
                    <a:solidFill>
                      <a:schemeClr val="tx1"/>
                    </a:solidFill>
                  </a:defRPr>
                </a:lvl4pPr>
                <a:lvl5pPr>
                  <a:defRPr>
                    <a:solidFill>
                      <a:schemeClr val="tx1"/>
                    </a:solidFill>
                  </a:defRPr>
                </a:lvl5pPr>
                <a:lvl6pPr>
                  <a:defRPr>
                    <a:solidFill>
                      <a:schemeClr val="tx1"/>
                    </a:solidFill>
                  </a:defRPr>
                </a:lvl6pPr>
                <a:lvl7pPr>
                  <a:defRPr>
                    <a:solidFill>
                      <a:schemeClr val="tx1"/>
                    </a:solidFill>
                  </a:defRPr>
                </a:lvl7pPr>
                <a:lvl8pPr>
                  <a:defRPr>
                    <a:solidFill>
                      <a:schemeClr val="tx1"/>
                    </a:solidFill>
                  </a:defRPr>
                </a:lvl8pPr>
                <a:lvl9pPr>
                  <a:defRPr>
                    <a:solidFill>
                      <a:schemeClr val="tx1"/>
                    </a:solidFill>
                  </a:defRPr>
                </a:lvl9pPr>
              </a:lstStyle>
              <a:p>
                <a:r>
                  <a:rPr lang="pt-BR" sz="2000" b="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Um </a:t>
                </a:r>
                <a:r>
                  <a:rPr lang="pt-BR" sz="2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novo </a:t>
                </a:r>
                <a:r>
                  <a:rPr lang="pt-BR" sz="2000" b="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recolhimento</a:t>
                </a:r>
                <a:endParaRPr lang="pt-BR" sz="2000" b="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54" name="Text Box 12"/>
              <p:cNvSpPr txBox="1">
                <a:spLocks noChangeArrowheads="1"/>
              </p:cNvSpPr>
              <p:nvPr/>
            </p:nvSpPr>
            <p:spPr bwMode="auto">
              <a:xfrm>
                <a:off x="2002408" y="4293220"/>
                <a:ext cx="1512168" cy="720080"/>
              </a:xfrm>
              <a:prstGeom prst="rect">
                <a:avLst/>
              </a:prstGeom>
              <a:noFill/>
              <a:ln w="38100" algn="ctr">
                <a:noFill/>
                <a:miter lim="800000"/>
                <a:headEnd/>
                <a:tailEnd/>
              </a:ln>
              <a:effectLst/>
            </p:spPr>
            <p:txBody>
              <a:bodyPr lIns="91435" tIns="45718" rIns="91435" bIns="45718" anchor="ctr"/>
              <a:lstStyle>
                <a:defPPr>
                  <a:defRPr lang="pt-BR"/>
                </a:defPPr>
                <a:lvl1pPr algn="ctr" eaLnBrk="0" hangingPunct="0">
                  <a:lnSpc>
                    <a:spcPct val="85000"/>
                  </a:lnSpc>
                  <a:defRPr sz="2800" b="1" cap="small">
                    <a:solidFill>
                      <a:srgbClr val="FFC000"/>
                    </a:solidFill>
                    <a:latin typeface="+mj-lt"/>
                    <a:cs typeface="Calibri" pitchFamily="34" charset="0"/>
                  </a:defRPr>
                </a:lvl1pPr>
              </a:lstStyle>
              <a:p>
                <a:r>
                  <a:rPr lang="pt-BR" dirty="0" smtClean="0">
                    <a:solidFill>
                      <a:schemeClr val="accent5"/>
                    </a:solidFill>
                  </a:rPr>
                  <a:t>D.</a:t>
                </a:r>
                <a:endParaRPr lang="es-ES_tradnl" dirty="0">
                  <a:solidFill>
                    <a:schemeClr val="accent5"/>
                  </a:solidFill>
                </a:endParaRPr>
              </a:p>
            </p:txBody>
          </p:sp>
          <p:sp>
            <p:nvSpPr>
              <p:cNvPr id="56" name="Text Box 12"/>
              <p:cNvSpPr txBox="1">
                <a:spLocks noChangeArrowheads="1"/>
              </p:cNvSpPr>
              <p:nvPr/>
            </p:nvSpPr>
            <p:spPr bwMode="auto">
              <a:xfrm rot="264783">
                <a:off x="2371833" y="5211492"/>
                <a:ext cx="520151" cy="305902"/>
              </a:xfrm>
              <a:prstGeom prst="rect">
                <a:avLst/>
              </a:prstGeom>
              <a:noFill/>
              <a:ln w="38100" algn="ctr">
                <a:noFill/>
                <a:miter lim="800000"/>
                <a:headEnd/>
                <a:tailEnd/>
              </a:ln>
              <a:effectLst/>
            </p:spPr>
            <p:txBody>
              <a:bodyPr lIns="91435" tIns="45718" rIns="91435" bIns="45718" anchor="ctr"/>
              <a:lstStyle/>
              <a:p>
                <a:pPr algn="ctr" eaLnBrk="0" hangingPunct="0">
                  <a:lnSpc>
                    <a:spcPct val="85000"/>
                  </a:lnSpc>
                  <a:defRPr/>
                </a:pPr>
                <a:r>
                  <a:rPr lang="es-ES_tradnl" sz="4800" cap="small" dirty="0" smtClean="0">
                    <a:solidFill>
                      <a:schemeClr val="accent5"/>
                    </a:solidFill>
                    <a:latin typeface="+mj-lt"/>
                    <a:cs typeface="Calibri" pitchFamily="34" charset="0"/>
                  </a:rPr>
                  <a:t>“</a:t>
                </a:r>
                <a:endParaRPr lang="pt-BR" sz="3600" cap="small" dirty="0">
                  <a:solidFill>
                    <a:schemeClr val="accent5"/>
                  </a:solidFill>
                  <a:latin typeface="+mj-lt"/>
                  <a:cs typeface="Calibri" pitchFamily="34" charset="0"/>
                </a:endParaRPr>
              </a:p>
            </p:txBody>
          </p:sp>
          <p:sp>
            <p:nvSpPr>
              <p:cNvPr id="57" name="Text Box 12"/>
              <p:cNvSpPr txBox="1">
                <a:spLocks noChangeArrowheads="1"/>
              </p:cNvSpPr>
              <p:nvPr/>
            </p:nvSpPr>
            <p:spPr bwMode="auto">
              <a:xfrm rot="264783">
                <a:off x="3680811" y="5839843"/>
                <a:ext cx="520151" cy="305902"/>
              </a:xfrm>
              <a:prstGeom prst="rect">
                <a:avLst/>
              </a:prstGeom>
              <a:noFill/>
              <a:ln w="38100" algn="ctr">
                <a:noFill/>
                <a:miter lim="800000"/>
                <a:headEnd/>
                <a:tailEnd/>
              </a:ln>
              <a:effectLst/>
            </p:spPr>
            <p:txBody>
              <a:bodyPr lIns="91435" tIns="45718" rIns="91435" bIns="45718" anchor="ctr"/>
              <a:lstStyle/>
              <a:p>
                <a:pPr algn="ctr" eaLnBrk="0" hangingPunct="0">
                  <a:lnSpc>
                    <a:spcPct val="85000"/>
                  </a:lnSpc>
                  <a:defRPr/>
                </a:pPr>
                <a:r>
                  <a:rPr lang="es-ES_tradnl" sz="4800" cap="small" dirty="0" smtClean="0">
                    <a:solidFill>
                      <a:schemeClr val="accent5"/>
                    </a:solidFill>
                    <a:latin typeface="+mj-lt"/>
                    <a:cs typeface="Calibri" pitchFamily="34" charset="0"/>
                  </a:rPr>
                  <a:t>”</a:t>
                </a:r>
                <a:endParaRPr lang="pt-BR" sz="3600" cap="small" dirty="0">
                  <a:solidFill>
                    <a:schemeClr val="accent5"/>
                  </a:solidFill>
                  <a:latin typeface="+mj-lt"/>
                  <a:cs typeface="Calibri" pitchFamily="34" charset="0"/>
                </a:endParaRPr>
              </a:p>
            </p:txBody>
          </p:sp>
        </p:grpSp>
      </p:grpSp>
      <p:grpSp>
        <p:nvGrpSpPr>
          <p:cNvPr id="12" name="Grupo 11"/>
          <p:cNvGrpSpPr/>
          <p:nvPr/>
        </p:nvGrpSpPr>
        <p:grpSpPr>
          <a:xfrm>
            <a:off x="4523904" y="1602219"/>
            <a:ext cx="2545202" cy="2127191"/>
            <a:chOff x="4523904" y="1602219"/>
            <a:chExt cx="2545202" cy="2127191"/>
          </a:xfrm>
        </p:grpSpPr>
        <p:grpSp>
          <p:nvGrpSpPr>
            <p:cNvPr id="3" name="Grupo 2"/>
            <p:cNvGrpSpPr/>
            <p:nvPr/>
          </p:nvGrpSpPr>
          <p:grpSpPr>
            <a:xfrm>
              <a:off x="4949934" y="1602219"/>
              <a:ext cx="2119172" cy="2127191"/>
              <a:chOff x="4949934" y="1602219"/>
              <a:chExt cx="2119172" cy="2127191"/>
            </a:xfrm>
          </p:grpSpPr>
          <p:pic>
            <p:nvPicPr>
              <p:cNvPr id="40" name="Imagem 39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8072" b="68333"/>
              <a:stretch/>
            </p:blipFill>
            <p:spPr>
              <a:xfrm rot="21067588">
                <a:off x="5009545" y="1631074"/>
                <a:ext cx="2059561" cy="2098336"/>
              </a:xfrm>
              <a:prstGeom prst="rect">
                <a:avLst/>
              </a:prstGeom>
            </p:spPr>
          </p:pic>
          <p:pic>
            <p:nvPicPr>
              <p:cNvPr id="44" name="Imagem 43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5182" t="-650" r="32213" b="82440"/>
              <a:stretch/>
            </p:blipFill>
            <p:spPr>
              <a:xfrm rot="268446">
                <a:off x="5615396" y="1602219"/>
                <a:ext cx="652489" cy="968302"/>
              </a:xfrm>
              <a:prstGeom prst="rect">
                <a:avLst/>
              </a:prstGeom>
            </p:spPr>
          </p:pic>
          <p:sp>
            <p:nvSpPr>
              <p:cNvPr id="48" name="Text Box 11"/>
              <p:cNvSpPr txBox="1">
                <a:spLocks noChangeArrowheads="1"/>
              </p:cNvSpPr>
              <p:nvPr/>
            </p:nvSpPr>
            <p:spPr bwMode="auto">
              <a:xfrm rot="20929994">
                <a:off x="5064124" y="2393007"/>
                <a:ext cx="1837531" cy="1182687"/>
              </a:xfrm>
              <a:prstGeom prst="rect">
                <a:avLst/>
              </a:prstGeom>
              <a:noFill/>
              <a:ln w="38100" algn="ctr">
                <a:noFill/>
                <a:miter lim="800000"/>
                <a:headEnd/>
                <a:tailEnd/>
              </a:ln>
              <a:effectLst/>
            </p:spPr>
            <p:txBody>
              <a:bodyPr lIns="91435" tIns="45718" rIns="91435" bIns="45718" anchor="ctr"/>
              <a:lstStyle>
                <a:defPPr>
                  <a:defRPr lang="pt-BR"/>
                </a:defPPr>
                <a:lvl1pPr algn="ctr" eaLnBrk="0" hangingPunct="0">
                  <a:lnSpc>
                    <a:spcPct val="85000"/>
                  </a:lnSpc>
                  <a:defRPr sz="2400" b="1" cap="small">
                    <a:solidFill>
                      <a:schemeClr val="bg1"/>
                    </a:solidFill>
                    <a:latin typeface="+mj-lt"/>
                    <a:cs typeface="Calibri" pitchFamily="34" charset="0"/>
                  </a:defRPr>
                </a:lvl1pPr>
              </a:lstStyle>
              <a:p>
                <a:r>
                  <a:rPr lang="pt-BR" sz="2000" b="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Capitalismo </a:t>
                </a:r>
                <a:r>
                  <a:rPr lang="pt-BR" sz="2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chinês à </a:t>
                </a:r>
                <a:r>
                  <a:rPr lang="pt-BR" sz="2000" b="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brasileira</a:t>
                </a:r>
                <a:endParaRPr lang="pt-BR" sz="2000" b="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7" name="Text Box 12"/>
              <p:cNvSpPr txBox="1">
                <a:spLocks noChangeArrowheads="1"/>
              </p:cNvSpPr>
              <p:nvPr/>
            </p:nvSpPr>
            <p:spPr bwMode="auto">
              <a:xfrm rot="264783">
                <a:off x="4949934" y="2734991"/>
                <a:ext cx="520151" cy="305902"/>
              </a:xfrm>
              <a:prstGeom prst="rect">
                <a:avLst/>
              </a:prstGeom>
              <a:noFill/>
              <a:ln w="38100" algn="ctr">
                <a:noFill/>
                <a:miter lim="800000"/>
                <a:headEnd/>
                <a:tailEnd/>
              </a:ln>
              <a:effectLst/>
            </p:spPr>
            <p:txBody>
              <a:bodyPr lIns="91435" tIns="45718" rIns="91435" bIns="45718" anchor="ctr"/>
              <a:lstStyle/>
              <a:p>
                <a:pPr algn="ctr" eaLnBrk="0" hangingPunct="0">
                  <a:lnSpc>
                    <a:spcPct val="85000"/>
                  </a:lnSpc>
                  <a:defRPr/>
                </a:pPr>
                <a:r>
                  <a:rPr lang="es-ES_tradnl" sz="4800" cap="small" dirty="0" smtClean="0">
                    <a:solidFill>
                      <a:srgbClr val="31859C"/>
                    </a:solidFill>
                    <a:latin typeface="+mj-lt"/>
                    <a:cs typeface="Calibri" pitchFamily="34" charset="0"/>
                  </a:rPr>
                  <a:t>“</a:t>
                </a:r>
                <a:endParaRPr lang="pt-BR" sz="3600" cap="small" dirty="0">
                  <a:solidFill>
                    <a:srgbClr val="31859C"/>
                  </a:solidFill>
                  <a:latin typeface="+mj-lt"/>
                  <a:cs typeface="Calibri" pitchFamily="34" charset="0"/>
                </a:endParaRPr>
              </a:p>
            </p:txBody>
          </p:sp>
          <p:sp>
            <p:nvSpPr>
              <p:cNvPr id="38" name="Text Box 12"/>
              <p:cNvSpPr txBox="1">
                <a:spLocks noChangeArrowheads="1"/>
              </p:cNvSpPr>
              <p:nvPr/>
            </p:nvSpPr>
            <p:spPr bwMode="auto">
              <a:xfrm rot="21083748">
                <a:off x="6464164" y="3232535"/>
                <a:ext cx="520151" cy="305902"/>
              </a:xfrm>
              <a:prstGeom prst="rect">
                <a:avLst/>
              </a:prstGeom>
              <a:noFill/>
              <a:ln w="38100" algn="ctr">
                <a:noFill/>
                <a:miter lim="800000"/>
                <a:headEnd/>
                <a:tailEnd/>
              </a:ln>
              <a:effectLst/>
            </p:spPr>
            <p:txBody>
              <a:bodyPr lIns="91435" tIns="45718" rIns="91435" bIns="45718" anchor="ctr"/>
              <a:lstStyle/>
              <a:p>
                <a:pPr algn="ctr" eaLnBrk="0" hangingPunct="0">
                  <a:lnSpc>
                    <a:spcPct val="85000"/>
                  </a:lnSpc>
                  <a:defRPr/>
                </a:pPr>
                <a:r>
                  <a:rPr lang="es-ES_tradnl" sz="4800" cap="small" dirty="0" smtClean="0">
                    <a:solidFill>
                      <a:srgbClr val="31859C"/>
                    </a:solidFill>
                    <a:latin typeface="+mj-lt"/>
                    <a:cs typeface="Calibri" pitchFamily="34" charset="0"/>
                  </a:rPr>
                  <a:t>”</a:t>
                </a:r>
                <a:endParaRPr lang="pt-BR" sz="3600" cap="small" dirty="0">
                  <a:solidFill>
                    <a:srgbClr val="31859C"/>
                  </a:solidFill>
                  <a:latin typeface="+mj-lt"/>
                  <a:cs typeface="Calibri" pitchFamily="34" charset="0"/>
                </a:endParaRPr>
              </a:p>
            </p:txBody>
          </p:sp>
        </p:grpSp>
        <p:sp>
          <p:nvSpPr>
            <p:cNvPr id="52" name="Text Box 12"/>
            <p:cNvSpPr txBox="1">
              <a:spLocks noChangeArrowheads="1"/>
            </p:cNvSpPr>
            <p:nvPr/>
          </p:nvSpPr>
          <p:spPr bwMode="auto">
            <a:xfrm>
              <a:off x="4523904" y="1874416"/>
              <a:ext cx="1512168" cy="720080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lIns="91435" tIns="45718" rIns="91435" bIns="45718" anchor="ctr"/>
            <a:lstStyle>
              <a:defPPr>
                <a:defRPr lang="pt-BR"/>
              </a:defPPr>
              <a:lvl1pPr algn="ctr" eaLnBrk="0" hangingPunct="0">
                <a:lnSpc>
                  <a:spcPct val="85000"/>
                </a:lnSpc>
                <a:defRPr sz="2800" b="1" cap="small">
                  <a:solidFill>
                    <a:srgbClr val="FFC000"/>
                  </a:solidFill>
                  <a:latin typeface="+mj-lt"/>
                  <a:cs typeface="Calibri" pitchFamily="34" charset="0"/>
                </a:defRPr>
              </a:lvl1pPr>
            </a:lstStyle>
            <a:p>
              <a:r>
                <a:rPr lang="pt-BR" dirty="0">
                  <a:solidFill>
                    <a:srgbClr val="31859C"/>
                  </a:solidFill>
                </a:rPr>
                <a:t>B</a:t>
              </a:r>
              <a:r>
                <a:rPr lang="pt-BR" dirty="0">
                  <a:solidFill>
                    <a:schemeClr val="accent5">
                      <a:lumMod val="75000"/>
                    </a:schemeClr>
                  </a:solidFill>
                </a:rPr>
                <a:t>.</a:t>
              </a:r>
              <a:endParaRPr lang="es-ES_tradnl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</p:grpSp>
      <p:grpSp>
        <p:nvGrpSpPr>
          <p:cNvPr id="13" name="Grupo 12"/>
          <p:cNvGrpSpPr/>
          <p:nvPr/>
        </p:nvGrpSpPr>
        <p:grpSpPr>
          <a:xfrm>
            <a:off x="4644008" y="4286934"/>
            <a:ext cx="2491609" cy="2104498"/>
            <a:chOff x="4644008" y="4286934"/>
            <a:chExt cx="2491609" cy="2104498"/>
          </a:xfrm>
        </p:grpSpPr>
        <p:grpSp>
          <p:nvGrpSpPr>
            <p:cNvPr id="4" name="Grupo 3"/>
            <p:cNvGrpSpPr/>
            <p:nvPr/>
          </p:nvGrpSpPr>
          <p:grpSpPr>
            <a:xfrm>
              <a:off x="5013434" y="4286934"/>
              <a:ext cx="2122183" cy="2104498"/>
              <a:chOff x="5013434" y="4286934"/>
              <a:chExt cx="2122183" cy="2104498"/>
            </a:xfrm>
          </p:grpSpPr>
          <p:pic>
            <p:nvPicPr>
              <p:cNvPr id="41" name="Imagem 40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8072" b="68333"/>
              <a:stretch/>
            </p:blipFill>
            <p:spPr>
              <a:xfrm>
                <a:off x="5076056" y="4293096"/>
                <a:ext cx="2059561" cy="2098336"/>
              </a:xfrm>
              <a:prstGeom prst="rect">
                <a:avLst/>
              </a:prstGeom>
            </p:spPr>
          </p:pic>
          <p:pic>
            <p:nvPicPr>
              <p:cNvPr id="46" name="Imagem 45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6650" t="1563" r="-1225" b="74617"/>
              <a:stretch/>
            </p:blipFill>
            <p:spPr>
              <a:xfrm rot="268446">
                <a:off x="5846396" y="4286934"/>
                <a:ext cx="608124" cy="1020971"/>
              </a:xfrm>
              <a:prstGeom prst="rect">
                <a:avLst/>
              </a:prstGeom>
            </p:spPr>
          </p:pic>
          <p:sp>
            <p:nvSpPr>
              <p:cNvPr id="50" name="Text Box 10"/>
              <p:cNvSpPr txBox="1">
                <a:spLocks noChangeArrowheads="1"/>
              </p:cNvSpPr>
              <p:nvPr/>
            </p:nvSpPr>
            <p:spPr bwMode="auto">
              <a:xfrm>
                <a:off x="5023644" y="5229200"/>
                <a:ext cx="1937320" cy="792088"/>
              </a:xfrm>
              <a:prstGeom prst="rect">
                <a:avLst/>
              </a:prstGeom>
              <a:noFill/>
              <a:ln w="38100" algn="ctr">
                <a:noFill/>
                <a:miter lim="800000"/>
                <a:headEnd/>
                <a:tailEnd/>
              </a:ln>
              <a:effectLst/>
            </p:spPr>
            <p:txBody>
              <a:bodyPr lIns="91435" tIns="45718" rIns="91435" bIns="45718" anchor="ctr"/>
              <a:lstStyle>
                <a:defPPr>
                  <a:defRPr lang="pt-BR"/>
                </a:defPPr>
                <a:lvl1pPr algn="ctr" eaLnBrk="0" hangingPunct="0">
                  <a:lnSpc>
                    <a:spcPct val="85000"/>
                  </a:lnSpc>
                  <a:defRPr sz="2400" b="1" cap="small">
                    <a:solidFill>
                      <a:schemeClr val="bg1"/>
                    </a:solidFill>
                    <a:latin typeface="+mj-lt"/>
                    <a:cs typeface="Calibri" pitchFamily="34" charset="0"/>
                  </a:defRPr>
                </a:lvl1pPr>
              </a:lstStyle>
              <a:p>
                <a:r>
                  <a:rPr lang="pt-BR" sz="2000" b="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Um choque                </a:t>
                </a:r>
                <a:r>
                  <a:rPr lang="pt-BR" sz="2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de capitalismo </a:t>
                </a:r>
                <a:r>
                  <a:rPr lang="pt-BR" sz="2000" b="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ortodoxo</a:t>
                </a:r>
                <a:endParaRPr lang="pt-BR" sz="2000" b="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9" name="Text Box 12"/>
              <p:cNvSpPr txBox="1">
                <a:spLocks noChangeArrowheads="1"/>
              </p:cNvSpPr>
              <p:nvPr/>
            </p:nvSpPr>
            <p:spPr bwMode="auto">
              <a:xfrm rot="264783">
                <a:off x="5013434" y="5249592"/>
                <a:ext cx="520151" cy="305902"/>
              </a:xfrm>
              <a:prstGeom prst="rect">
                <a:avLst/>
              </a:prstGeom>
              <a:noFill/>
              <a:ln w="38100" algn="ctr">
                <a:noFill/>
                <a:miter lim="800000"/>
                <a:headEnd/>
                <a:tailEnd/>
              </a:ln>
              <a:effectLst/>
            </p:spPr>
            <p:txBody>
              <a:bodyPr lIns="91435" tIns="45718" rIns="91435" bIns="45718" anchor="ctr"/>
              <a:lstStyle/>
              <a:p>
                <a:pPr algn="ctr" eaLnBrk="0" hangingPunct="0">
                  <a:lnSpc>
                    <a:spcPct val="85000"/>
                  </a:lnSpc>
                  <a:defRPr/>
                </a:pPr>
                <a:r>
                  <a:rPr lang="es-ES_tradnl" sz="4800" cap="small" dirty="0" smtClean="0">
                    <a:solidFill>
                      <a:schemeClr val="accent2"/>
                    </a:solidFill>
                    <a:latin typeface="+mj-lt"/>
                    <a:cs typeface="Calibri" pitchFamily="34" charset="0"/>
                  </a:rPr>
                  <a:t>“</a:t>
                </a:r>
                <a:endParaRPr lang="pt-BR" sz="3600" cap="small" dirty="0">
                  <a:solidFill>
                    <a:schemeClr val="accent2"/>
                  </a:solidFill>
                  <a:latin typeface="+mj-lt"/>
                  <a:cs typeface="Calibri" pitchFamily="34" charset="0"/>
                </a:endParaRPr>
              </a:p>
            </p:txBody>
          </p:sp>
          <p:sp>
            <p:nvSpPr>
              <p:cNvPr id="55" name="Text Box 12"/>
              <p:cNvSpPr txBox="1">
                <a:spLocks noChangeArrowheads="1"/>
              </p:cNvSpPr>
              <p:nvPr/>
            </p:nvSpPr>
            <p:spPr bwMode="auto">
              <a:xfrm rot="264783">
                <a:off x="6345107" y="5983859"/>
                <a:ext cx="520151" cy="305902"/>
              </a:xfrm>
              <a:prstGeom prst="rect">
                <a:avLst/>
              </a:prstGeom>
              <a:noFill/>
              <a:ln w="38100" algn="ctr">
                <a:noFill/>
                <a:miter lim="800000"/>
                <a:headEnd/>
                <a:tailEnd/>
              </a:ln>
              <a:effectLst/>
            </p:spPr>
            <p:txBody>
              <a:bodyPr lIns="91435" tIns="45718" rIns="91435" bIns="45718" anchor="ctr"/>
              <a:lstStyle/>
              <a:p>
                <a:pPr algn="ctr" eaLnBrk="0" hangingPunct="0">
                  <a:lnSpc>
                    <a:spcPct val="85000"/>
                  </a:lnSpc>
                  <a:defRPr/>
                </a:pPr>
                <a:r>
                  <a:rPr lang="es-ES_tradnl" sz="4800" cap="small" dirty="0" smtClean="0">
                    <a:solidFill>
                      <a:schemeClr val="accent2"/>
                    </a:solidFill>
                    <a:latin typeface="+mj-lt"/>
                    <a:cs typeface="Calibri" pitchFamily="34" charset="0"/>
                  </a:rPr>
                  <a:t>”</a:t>
                </a:r>
                <a:endParaRPr lang="pt-BR" sz="3600" cap="small" dirty="0">
                  <a:solidFill>
                    <a:schemeClr val="accent2"/>
                  </a:solidFill>
                  <a:latin typeface="+mj-lt"/>
                  <a:cs typeface="Calibri" pitchFamily="34" charset="0"/>
                </a:endParaRPr>
              </a:p>
            </p:txBody>
          </p:sp>
        </p:grpSp>
        <p:sp>
          <p:nvSpPr>
            <p:cNvPr id="53" name="Text Box 12"/>
            <p:cNvSpPr txBox="1">
              <a:spLocks noChangeArrowheads="1"/>
            </p:cNvSpPr>
            <p:nvPr/>
          </p:nvSpPr>
          <p:spPr bwMode="auto">
            <a:xfrm>
              <a:off x="4644008" y="4509120"/>
              <a:ext cx="1512168" cy="720080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lIns="91435" tIns="45718" rIns="91435" bIns="45718" anchor="ctr"/>
            <a:lstStyle>
              <a:defPPr>
                <a:defRPr lang="pt-BR"/>
              </a:defPPr>
              <a:lvl1pPr algn="ctr" eaLnBrk="0" hangingPunct="0">
                <a:lnSpc>
                  <a:spcPct val="85000"/>
                </a:lnSpc>
                <a:defRPr sz="2800" b="1" cap="small">
                  <a:solidFill>
                    <a:srgbClr val="FFC000"/>
                  </a:solidFill>
                  <a:latin typeface="+mj-lt"/>
                  <a:cs typeface="Calibri" pitchFamily="34" charset="0"/>
                </a:defRPr>
              </a:lvl1pPr>
            </a:lstStyle>
            <a:p>
              <a:r>
                <a:rPr lang="pt-BR" dirty="0" smtClean="0">
                  <a:solidFill>
                    <a:schemeClr val="accent2"/>
                  </a:solidFill>
                </a:rPr>
                <a:t>C.</a:t>
              </a:r>
              <a:endParaRPr lang="es-ES_tradnl" dirty="0">
                <a:solidFill>
                  <a:schemeClr val="accent2"/>
                </a:solidFill>
              </a:endParaRPr>
            </a:p>
          </p:txBody>
        </p:sp>
      </p:grpSp>
      <p:sp>
        <p:nvSpPr>
          <p:cNvPr id="5" name="Text Box 51"/>
          <p:cNvSpPr txBox="1">
            <a:spLocks noChangeArrowheads="1"/>
          </p:cNvSpPr>
          <p:nvPr/>
        </p:nvSpPr>
        <p:spPr bwMode="auto">
          <a:xfrm rot="-5400000">
            <a:off x="-772454" y="3948919"/>
            <a:ext cx="4191000" cy="270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 defTabSz="9096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096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096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096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096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fontAlgn="t">
              <a:lnSpc>
                <a:spcPct val="110000"/>
              </a:lnSpc>
            </a:pPr>
            <a:r>
              <a:rPr lang="pt-B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itchFamily="34" charset="0"/>
              </a:rPr>
              <a:t>INSERÇÃO DO BRASIL NO MUNDO</a:t>
            </a:r>
            <a:endParaRPr lang="pt-BR" sz="16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Calibri" pitchFamily="34" charset="0"/>
            </a:endParaRPr>
          </a:p>
        </p:txBody>
      </p:sp>
      <p:grpSp>
        <p:nvGrpSpPr>
          <p:cNvPr id="19" name="Grupo 18"/>
          <p:cNvGrpSpPr/>
          <p:nvPr/>
        </p:nvGrpSpPr>
        <p:grpSpPr>
          <a:xfrm>
            <a:off x="4283969" y="1675408"/>
            <a:ext cx="626863" cy="4849936"/>
            <a:chOff x="4283969" y="1675408"/>
            <a:chExt cx="626863" cy="4849936"/>
          </a:xfrm>
        </p:grpSpPr>
        <p:sp>
          <p:nvSpPr>
            <p:cNvPr id="15" name="Text Box 6"/>
            <p:cNvSpPr txBox="1">
              <a:spLocks noChangeArrowheads="1"/>
            </p:cNvSpPr>
            <p:nvPr/>
          </p:nvSpPr>
          <p:spPr bwMode="auto">
            <a:xfrm rot="16200000">
              <a:off x="3670205" y="2712712"/>
              <a:ext cx="1516063" cy="288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35" tIns="45718" rIns="91435" bIns="45718">
              <a:spAutoFit/>
            </a:bodyPr>
            <a:lstStyle>
              <a:lvl1pPr defTabSz="909638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defTabSz="909638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defTabSz="909638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defTabSz="909638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defTabSz="909638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defTabSz="9096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defTabSz="9096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defTabSz="9096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defTabSz="9096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r">
                <a:lnSpc>
                  <a:spcPct val="85000"/>
                </a:lnSpc>
              </a:pPr>
              <a:r>
                <a:rPr lang="pt-BR" sz="1500" cap="small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cs typeface="Calibri" pitchFamily="34" charset="0"/>
                </a:rPr>
                <a:t>Intensa e ampla</a:t>
              </a:r>
              <a:endParaRPr lang="pt-BR" sz="1500" cap="small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itchFamily="34" charset="0"/>
              </a:endParaRPr>
            </a:p>
          </p:txBody>
        </p:sp>
        <p:sp>
          <p:nvSpPr>
            <p:cNvPr id="16" name="Text Box 6"/>
            <p:cNvSpPr txBox="1">
              <a:spLocks noChangeArrowheads="1"/>
            </p:cNvSpPr>
            <p:nvPr/>
          </p:nvSpPr>
          <p:spPr bwMode="auto">
            <a:xfrm rot="16200000">
              <a:off x="3821567" y="5028960"/>
              <a:ext cx="1889993" cy="288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5" tIns="45718" rIns="91435" bIns="45718">
              <a:spAutoFit/>
            </a:bodyPr>
            <a:lstStyle>
              <a:lvl1pPr defTabSz="909638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defTabSz="909638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defTabSz="909638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defTabSz="909638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defTabSz="909638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defTabSz="9096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defTabSz="9096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defTabSz="9096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defTabSz="9096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pt-BR" sz="1500" cap="small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cs typeface="Calibri" pitchFamily="34" charset="0"/>
                </a:rPr>
                <a:t>Moderada e seletiva</a:t>
              </a:r>
              <a:endParaRPr lang="pt-BR" sz="1500" cap="small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itchFamily="34" charset="0"/>
              </a:endParaRPr>
            </a:p>
          </p:txBody>
        </p:sp>
        <p:pic>
          <p:nvPicPr>
            <p:cNvPr id="20" name="Imagem 19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595" t="52257" r="42664" b="37557"/>
            <a:stretch/>
          </p:blipFill>
          <p:spPr>
            <a:xfrm rot="10800000">
              <a:off x="4371466" y="1675408"/>
              <a:ext cx="374650" cy="491232"/>
            </a:xfrm>
            <a:prstGeom prst="rect">
              <a:avLst/>
            </a:prstGeom>
            <a:noFill/>
          </p:spPr>
        </p:pic>
        <p:pic>
          <p:nvPicPr>
            <p:cNvPr id="28" name="Imagem 27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595" t="52257" r="42664" b="37557"/>
            <a:stretch/>
          </p:blipFill>
          <p:spPr>
            <a:xfrm>
              <a:off x="4384166" y="6034112"/>
              <a:ext cx="374650" cy="491232"/>
            </a:xfrm>
            <a:prstGeom prst="rect">
              <a:avLst/>
            </a:prstGeom>
            <a:noFill/>
          </p:spPr>
        </p:pic>
        <p:cxnSp>
          <p:nvCxnSpPr>
            <p:cNvPr id="25" name="Conector reto 24"/>
            <p:cNvCxnSpPr/>
            <p:nvPr/>
          </p:nvCxnSpPr>
          <p:spPr>
            <a:xfrm>
              <a:off x="4559300" y="2039640"/>
              <a:ext cx="0" cy="4068000"/>
            </a:xfrm>
            <a:prstGeom prst="line">
              <a:avLst/>
            </a:prstGeom>
            <a:ln w="38100" cap="rnd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upo 13"/>
          <p:cNvGrpSpPr/>
          <p:nvPr/>
        </p:nvGrpSpPr>
        <p:grpSpPr>
          <a:xfrm>
            <a:off x="2064420" y="3729732"/>
            <a:ext cx="5014491" cy="640068"/>
            <a:chOff x="2064420" y="3729732"/>
            <a:chExt cx="5014491" cy="640068"/>
          </a:xfrm>
        </p:grpSpPr>
        <p:sp>
          <p:nvSpPr>
            <p:cNvPr id="17" name="Text Box 7"/>
            <p:cNvSpPr txBox="1">
              <a:spLocks noChangeArrowheads="1"/>
            </p:cNvSpPr>
            <p:nvPr/>
          </p:nvSpPr>
          <p:spPr bwMode="auto">
            <a:xfrm>
              <a:off x="2496468" y="3729732"/>
              <a:ext cx="2052638" cy="288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35" tIns="45718" rIns="91435" bIns="45718">
              <a:spAutoFit/>
            </a:bodyPr>
            <a:lstStyle>
              <a:lvl1pPr defTabSz="909638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defTabSz="909638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defTabSz="909638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defTabSz="909638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defTabSz="909638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defTabSz="9096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defTabSz="9096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defTabSz="9096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defTabSz="9096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pt-BR" sz="1500" cap="small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cs typeface="Calibri" pitchFamily="34" charset="0"/>
                </a:rPr>
                <a:t>Restrita, moderada</a:t>
              </a:r>
              <a:endParaRPr lang="pt-BR" sz="1500" cap="small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itchFamily="34" charset="0"/>
              </a:endParaRPr>
            </a:p>
          </p:txBody>
        </p:sp>
        <p:pic>
          <p:nvPicPr>
            <p:cNvPr id="32" name="Imagem 31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595" t="52257" r="42664" b="37557"/>
            <a:stretch/>
          </p:blipFill>
          <p:spPr>
            <a:xfrm rot="16200000">
              <a:off x="6481415" y="3777357"/>
              <a:ext cx="374650" cy="491232"/>
            </a:xfrm>
            <a:prstGeom prst="rect">
              <a:avLst/>
            </a:prstGeom>
            <a:noFill/>
          </p:spPr>
        </p:pic>
        <p:pic>
          <p:nvPicPr>
            <p:cNvPr id="33" name="Imagem 32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595" t="52257" r="42664" b="37557"/>
            <a:stretch/>
          </p:blipFill>
          <p:spPr>
            <a:xfrm rot="5400000">
              <a:off x="2122711" y="3790057"/>
              <a:ext cx="374650" cy="491232"/>
            </a:xfrm>
            <a:prstGeom prst="rect">
              <a:avLst/>
            </a:prstGeom>
            <a:noFill/>
          </p:spPr>
        </p:pic>
        <p:cxnSp>
          <p:nvCxnSpPr>
            <p:cNvPr id="34" name="Conector reto 33"/>
            <p:cNvCxnSpPr/>
            <p:nvPr/>
          </p:nvCxnSpPr>
          <p:spPr>
            <a:xfrm rot="5400000">
              <a:off x="4516124" y="1989482"/>
              <a:ext cx="0" cy="4068000"/>
            </a:xfrm>
            <a:prstGeom prst="line">
              <a:avLst/>
            </a:prstGeom>
            <a:ln w="38100" cap="rnd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 Box 7"/>
            <p:cNvSpPr txBox="1">
              <a:spLocks noChangeArrowheads="1"/>
            </p:cNvSpPr>
            <p:nvPr/>
          </p:nvSpPr>
          <p:spPr bwMode="auto">
            <a:xfrm>
              <a:off x="5042148" y="4081264"/>
              <a:ext cx="2036763" cy="288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35" tIns="45718" rIns="91435" bIns="45718">
              <a:spAutoFit/>
            </a:bodyPr>
            <a:lstStyle>
              <a:lvl1pPr defTabSz="909638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defTabSz="909638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defTabSz="909638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defTabSz="909638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defTabSz="909638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defTabSz="9096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defTabSz="9096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defTabSz="9096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defTabSz="9096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pt-BR" sz="1500" cap="small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cs typeface="Calibri" pitchFamily="34" charset="0"/>
                </a:rPr>
                <a:t>Ampla, crescente</a:t>
              </a:r>
              <a:endParaRPr lang="pt-BR" sz="1500" cap="small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itchFamily="34" charset="0"/>
              </a:endParaRPr>
            </a:p>
          </p:txBody>
        </p:sp>
      </p:grpSp>
      <p:sp>
        <p:nvSpPr>
          <p:cNvPr id="6" name="Text Box 49"/>
          <p:cNvSpPr txBox="1">
            <a:spLocks noChangeArrowheads="1"/>
          </p:cNvSpPr>
          <p:nvPr/>
        </p:nvSpPr>
        <p:spPr bwMode="auto">
          <a:xfrm>
            <a:off x="135970" y="1052736"/>
            <a:ext cx="8856984" cy="2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defTabSz="9096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096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096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096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096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pt-B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itchFamily="34" charset="0"/>
              </a:rPr>
              <a:t>PRESENÇA DO ESTADO NA ECONOMIA</a:t>
            </a:r>
            <a:endParaRPr lang="pt-BR" sz="16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Calibri" pitchFamily="34" charset="0"/>
            </a:endParaRPr>
          </a:p>
        </p:txBody>
      </p:sp>
      <p:sp>
        <p:nvSpPr>
          <p:cNvPr id="5734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Cenários para o Brasil em 2022</a:t>
            </a:r>
            <a:endParaRPr lang="pt-BR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0" name="Grupo 9"/>
          <p:cNvGrpSpPr/>
          <p:nvPr/>
        </p:nvGrpSpPr>
        <p:grpSpPr>
          <a:xfrm>
            <a:off x="1907704" y="1538719"/>
            <a:ext cx="2347593" cy="2189773"/>
            <a:chOff x="1907704" y="1538719"/>
            <a:chExt cx="2347593" cy="2189773"/>
          </a:xfrm>
        </p:grpSpPr>
        <p:pic>
          <p:nvPicPr>
            <p:cNvPr id="57345" name="Imagem 5734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8072" b="68333"/>
            <a:stretch/>
          </p:blipFill>
          <p:spPr>
            <a:xfrm rot="268446">
              <a:off x="2195736" y="1630156"/>
              <a:ext cx="2059561" cy="2098336"/>
            </a:xfrm>
            <a:prstGeom prst="rect">
              <a:avLst/>
            </a:prstGeom>
          </p:spPr>
        </p:pic>
        <p:pic>
          <p:nvPicPr>
            <p:cNvPr id="43" name="Imagem 42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521" t="-514" r="52874" b="82304"/>
            <a:stretch/>
          </p:blipFill>
          <p:spPr>
            <a:xfrm rot="268446">
              <a:off x="3011897" y="1538719"/>
              <a:ext cx="652489" cy="968302"/>
            </a:xfrm>
            <a:prstGeom prst="rect">
              <a:avLst/>
            </a:prstGeom>
          </p:spPr>
        </p:pic>
        <p:sp>
          <p:nvSpPr>
            <p:cNvPr id="47" name="Text Box 12"/>
            <p:cNvSpPr txBox="1">
              <a:spLocks noChangeArrowheads="1"/>
            </p:cNvSpPr>
            <p:nvPr/>
          </p:nvSpPr>
          <p:spPr bwMode="auto">
            <a:xfrm rot="264783">
              <a:off x="2339752" y="2564904"/>
              <a:ext cx="1512168" cy="720080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lIns="91435" tIns="45718" rIns="91435" bIns="45718" anchor="ctr"/>
            <a:lstStyle/>
            <a:p>
              <a:pPr algn="ctr" eaLnBrk="0" hangingPunct="0">
                <a:lnSpc>
                  <a:spcPct val="85000"/>
                </a:lnSpc>
                <a:defRPr/>
              </a:pPr>
              <a:r>
                <a:rPr lang="es-ES_tradnl" sz="2000" cap="small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cs typeface="Calibri" pitchFamily="34" charset="0"/>
                </a:rPr>
                <a:t>De volta anos 70</a:t>
              </a:r>
              <a:endParaRPr lang="pt-BR" sz="1400" cap="small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Calibri" pitchFamily="34" charset="0"/>
              </a:endParaRPr>
            </a:p>
          </p:txBody>
        </p:sp>
        <p:sp>
          <p:nvSpPr>
            <p:cNvPr id="51" name="Text Box 12"/>
            <p:cNvSpPr txBox="1">
              <a:spLocks noChangeArrowheads="1"/>
            </p:cNvSpPr>
            <p:nvPr/>
          </p:nvSpPr>
          <p:spPr bwMode="auto">
            <a:xfrm>
              <a:off x="1907704" y="1772816"/>
              <a:ext cx="1512168" cy="720080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lIns="91435" tIns="45718" rIns="91435" bIns="45718" anchor="ctr"/>
            <a:lstStyle/>
            <a:p>
              <a:pPr algn="ctr" eaLnBrk="0" hangingPunct="0">
                <a:lnSpc>
                  <a:spcPct val="85000"/>
                </a:lnSpc>
                <a:defRPr/>
              </a:pPr>
              <a:r>
                <a:rPr lang="es-ES_tradnl" sz="2800" b="1" cap="small" dirty="0" smtClean="0">
                  <a:solidFill>
                    <a:schemeClr val="accent1"/>
                  </a:solidFill>
                  <a:latin typeface="+mj-lt"/>
                  <a:cs typeface="Calibri" pitchFamily="34" charset="0"/>
                </a:rPr>
                <a:t>A.</a:t>
              </a:r>
              <a:endParaRPr lang="pt-BR" b="1" cap="small" dirty="0">
                <a:solidFill>
                  <a:schemeClr val="accent1"/>
                </a:solidFill>
                <a:latin typeface="+mj-lt"/>
                <a:cs typeface="Calibri" pitchFamily="34" charset="0"/>
              </a:endParaRPr>
            </a:p>
          </p:txBody>
        </p:sp>
        <p:sp>
          <p:nvSpPr>
            <p:cNvPr id="35" name="Text Box 12"/>
            <p:cNvSpPr txBox="1">
              <a:spLocks noChangeArrowheads="1"/>
            </p:cNvSpPr>
            <p:nvPr/>
          </p:nvSpPr>
          <p:spPr bwMode="auto">
            <a:xfrm rot="264783">
              <a:off x="2232134" y="2671491"/>
              <a:ext cx="520151" cy="305902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lIns="91435" tIns="45718" rIns="91435" bIns="45718" anchor="ctr"/>
            <a:lstStyle/>
            <a:p>
              <a:pPr algn="ctr" eaLnBrk="0" hangingPunct="0">
                <a:lnSpc>
                  <a:spcPct val="85000"/>
                </a:lnSpc>
                <a:defRPr/>
              </a:pPr>
              <a:r>
                <a:rPr lang="es-ES_tradnl" sz="4800" cap="small" dirty="0" smtClean="0">
                  <a:solidFill>
                    <a:schemeClr val="accent1"/>
                  </a:solidFill>
                  <a:latin typeface="+mj-lt"/>
                  <a:cs typeface="Calibri" pitchFamily="34" charset="0"/>
                </a:rPr>
                <a:t>“</a:t>
              </a:r>
              <a:endParaRPr lang="pt-BR" sz="3600" cap="small" dirty="0">
                <a:solidFill>
                  <a:schemeClr val="accent1"/>
                </a:solidFill>
                <a:latin typeface="+mj-lt"/>
                <a:cs typeface="Calibri" pitchFamily="34" charset="0"/>
              </a:endParaRPr>
            </a:p>
          </p:txBody>
        </p:sp>
        <p:sp>
          <p:nvSpPr>
            <p:cNvPr id="36" name="Text Box 12"/>
            <p:cNvSpPr txBox="1">
              <a:spLocks noChangeArrowheads="1"/>
            </p:cNvSpPr>
            <p:nvPr/>
          </p:nvSpPr>
          <p:spPr bwMode="auto">
            <a:xfrm rot="264783">
              <a:off x="3371562" y="3219835"/>
              <a:ext cx="520151" cy="305902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lIns="91435" tIns="45718" rIns="91435" bIns="45718" anchor="ctr"/>
            <a:lstStyle/>
            <a:p>
              <a:pPr algn="ctr" eaLnBrk="0" hangingPunct="0">
                <a:lnSpc>
                  <a:spcPct val="85000"/>
                </a:lnSpc>
                <a:defRPr/>
              </a:pPr>
              <a:r>
                <a:rPr lang="es-ES_tradnl" sz="4800" cap="small" dirty="0" smtClean="0">
                  <a:solidFill>
                    <a:schemeClr val="accent1"/>
                  </a:solidFill>
                  <a:latin typeface="+mj-lt"/>
                  <a:cs typeface="Calibri" pitchFamily="34" charset="0"/>
                </a:rPr>
                <a:t>”</a:t>
              </a:r>
              <a:endParaRPr lang="pt-BR" sz="3600" cap="small" dirty="0">
                <a:solidFill>
                  <a:schemeClr val="accent1"/>
                </a:solidFill>
                <a:latin typeface="+mj-lt"/>
                <a:cs typeface="Calibri" pitchFamily="34" charset="0"/>
              </a:endParaRPr>
            </a:p>
          </p:txBody>
        </p:sp>
      </p:grpSp>
      <p:pic>
        <p:nvPicPr>
          <p:cNvPr id="58" name="Picture 2" descr="http://www.imil.org.br/wp-content/uploads/2011/04/2022-2-181x263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0251" y="298228"/>
            <a:ext cx="1084753" cy="157618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7227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12769" y="1915886"/>
            <a:ext cx="8857060" cy="48071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pt-BR" dirty="0"/>
              <a:t>E o curto prazo?</a:t>
            </a:r>
            <a:br>
              <a:rPr lang="pt-BR" dirty="0"/>
            </a:br>
            <a:r>
              <a:rPr lang="pt-BR" dirty="0"/>
              <a:t>Perspectivas econômicas 2015-2018</a:t>
            </a:r>
          </a:p>
        </p:txBody>
      </p:sp>
      <p:sp>
        <p:nvSpPr>
          <p:cNvPr id="11" name="Espaço Reservado para Número de Slide 10"/>
          <p:cNvSpPr>
            <a:spLocks noGrp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/>
          <a:p>
            <a:fld id="{46475EE8-2CB2-4298-BF43-06B9F09B8D85}" type="slidenum">
              <a:rPr lang="pt-BR"/>
              <a:pPr/>
              <a:t>37</a:t>
            </a:fld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173377" y="2049991"/>
            <a:ext cx="4248000" cy="4463517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 anchorCtr="0"/>
          <a:lstStyle/>
          <a:p>
            <a:pPr marL="374650" lvl="1" indent="-285750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</a:pPr>
            <a:r>
              <a:rPr lang="pt-BR" sz="1500" dirty="0" smtClean="0">
                <a:solidFill>
                  <a:prstClr val="black"/>
                </a:solidFill>
                <a:cs typeface="Calibri" pitchFamily="34" charset="0"/>
              </a:rPr>
              <a:t>2015 e 2016: </a:t>
            </a:r>
            <a:r>
              <a:rPr lang="pt-BR" sz="1500" dirty="0">
                <a:solidFill>
                  <a:prstClr val="black"/>
                </a:solidFill>
                <a:cs typeface="Calibri" pitchFamily="34" charset="0"/>
              </a:rPr>
              <a:t>um ajuste econômico inevitável</a:t>
            </a:r>
          </a:p>
          <a:p>
            <a:pPr marL="374650" lvl="1" indent="-285750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</a:pPr>
            <a:r>
              <a:rPr lang="pt-BR" sz="1500" dirty="0">
                <a:solidFill>
                  <a:prstClr val="black"/>
                </a:solidFill>
                <a:cs typeface="Calibri" pitchFamily="34" charset="0"/>
              </a:rPr>
              <a:t>Cenário externo de crescimento </a:t>
            </a:r>
            <a:r>
              <a:rPr lang="pt-BR" sz="1500" dirty="0" smtClean="0">
                <a:solidFill>
                  <a:prstClr val="black"/>
                </a:solidFill>
                <a:cs typeface="Calibri" pitchFamily="34" charset="0"/>
              </a:rPr>
              <a:t>moderado</a:t>
            </a:r>
          </a:p>
          <a:p>
            <a:pPr marL="374650" lvl="1" indent="-285750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</a:pPr>
            <a:r>
              <a:rPr lang="pt-BR" sz="1500" dirty="0" smtClean="0">
                <a:solidFill>
                  <a:prstClr val="black"/>
                </a:solidFill>
                <a:cs typeface="Calibri" pitchFamily="34" charset="0"/>
              </a:rPr>
              <a:t>Cenário interno recessivo com impacto na renda das famílias</a:t>
            </a:r>
            <a:endParaRPr lang="pt-BR" sz="1500" dirty="0">
              <a:solidFill>
                <a:prstClr val="black"/>
              </a:solidFill>
              <a:cs typeface="Calibri" pitchFamily="34" charset="0"/>
            </a:endParaRPr>
          </a:p>
          <a:p>
            <a:pPr marL="374650" lvl="1" indent="-285750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</a:pPr>
            <a:r>
              <a:rPr lang="pt-BR" sz="1500" dirty="0">
                <a:solidFill>
                  <a:prstClr val="black"/>
                </a:solidFill>
                <a:cs typeface="Calibri" pitchFamily="34" charset="0"/>
              </a:rPr>
              <a:t>Continuidade de exigências de melhoria da qualidade dos serviços </a:t>
            </a:r>
            <a:r>
              <a:rPr lang="pt-BR" sz="1500" dirty="0" smtClean="0">
                <a:solidFill>
                  <a:prstClr val="black"/>
                </a:solidFill>
                <a:cs typeface="Calibri" pitchFamily="34" charset="0"/>
              </a:rPr>
              <a:t>públicos</a:t>
            </a:r>
          </a:p>
          <a:p>
            <a:pPr marL="374650" lvl="1" indent="-285750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</a:pPr>
            <a:r>
              <a:rPr lang="pt-BR" sz="1500" dirty="0" smtClean="0">
                <a:solidFill>
                  <a:prstClr val="black"/>
                </a:solidFill>
                <a:cs typeface="Calibri" pitchFamily="34" charset="0"/>
              </a:rPr>
              <a:t>Aumento do custo Brasil: impostos e acirramento da fiscalização</a:t>
            </a:r>
            <a:endParaRPr lang="pt-BR" sz="1500" dirty="0">
              <a:solidFill>
                <a:prstClr val="black"/>
              </a:solidFill>
              <a:cs typeface="Calibri" pitchFamily="34" charset="0"/>
            </a:endParaRPr>
          </a:p>
          <a:p>
            <a:pPr marL="374650" lvl="1" indent="-285750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</a:pPr>
            <a:r>
              <a:rPr lang="pt-BR" sz="1500" dirty="0">
                <a:solidFill>
                  <a:prstClr val="black"/>
                </a:solidFill>
                <a:cs typeface="Calibri" pitchFamily="34" charset="0"/>
              </a:rPr>
              <a:t>Fim do boom de preço das commodities</a:t>
            </a:r>
          </a:p>
          <a:p>
            <a:pPr marL="374650" lvl="1" indent="-285750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</a:pPr>
            <a:r>
              <a:rPr lang="pt-BR" sz="1500" dirty="0">
                <a:solidFill>
                  <a:prstClr val="black"/>
                </a:solidFill>
                <a:cs typeface="Calibri" pitchFamily="34" charset="0"/>
              </a:rPr>
              <a:t>Aumento dos juros </a:t>
            </a:r>
            <a:r>
              <a:rPr lang="pt-BR" sz="1500" dirty="0" smtClean="0">
                <a:solidFill>
                  <a:prstClr val="black"/>
                </a:solidFill>
                <a:cs typeface="Calibri" pitchFamily="34" charset="0"/>
              </a:rPr>
              <a:t>americanos com pressão cambial crescente</a:t>
            </a:r>
          </a:p>
          <a:p>
            <a:pPr marL="88900" lvl="1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Clr>
                <a:schemeClr val="tx2">
                  <a:lumMod val="50000"/>
                </a:schemeClr>
              </a:buClr>
            </a:pPr>
            <a:r>
              <a:rPr lang="pt-BR" sz="1500" dirty="0" smtClean="0">
                <a:solidFill>
                  <a:prstClr val="black"/>
                </a:solidFill>
                <a:cs typeface="Calibri" pitchFamily="34" charset="0"/>
              </a:rPr>
              <a:t> </a:t>
            </a:r>
            <a:endParaRPr lang="pt-BR" sz="1500" dirty="0">
              <a:solidFill>
                <a:prstClr val="black"/>
              </a:solidFill>
              <a:cs typeface="Calibri" pitchFamily="34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4786312" y="2019299"/>
            <a:ext cx="3976688" cy="4202109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 anchorCtr="0"/>
          <a:lstStyle/>
          <a:p>
            <a:pPr marL="374650" lvl="1" indent="-285750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Clr>
                <a:srgbClr val="A43134"/>
              </a:buClr>
              <a:buFont typeface="Arial" pitchFamily="34" charset="0"/>
              <a:buChar char="•"/>
            </a:pPr>
            <a:r>
              <a:rPr lang="pt-BR" sz="1500" dirty="0">
                <a:solidFill>
                  <a:prstClr val="black"/>
                </a:solidFill>
                <a:cs typeface="Calibri" pitchFamily="34" charset="0"/>
              </a:rPr>
              <a:t>Quais os desdobramentos políticos e institucionais </a:t>
            </a:r>
            <a:r>
              <a:rPr lang="pt-BR" sz="1500" dirty="0" smtClean="0">
                <a:solidFill>
                  <a:prstClr val="black"/>
                </a:solidFill>
                <a:cs typeface="Calibri" pitchFamily="34" charset="0"/>
              </a:rPr>
              <a:t>da operação “lava jato” </a:t>
            </a:r>
            <a:r>
              <a:rPr lang="pt-BR" sz="1500" dirty="0">
                <a:solidFill>
                  <a:prstClr val="black"/>
                </a:solidFill>
                <a:cs typeface="Calibri" pitchFamily="34" charset="0"/>
              </a:rPr>
              <a:t>?</a:t>
            </a:r>
          </a:p>
          <a:p>
            <a:pPr marL="374650" lvl="1" indent="-285750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Clr>
                <a:srgbClr val="A43134"/>
              </a:buClr>
              <a:buFont typeface="Arial" pitchFamily="34" charset="0"/>
              <a:buChar char="•"/>
            </a:pPr>
            <a:r>
              <a:rPr lang="pt-BR" sz="1500" dirty="0">
                <a:solidFill>
                  <a:prstClr val="black"/>
                </a:solidFill>
                <a:cs typeface="Calibri" pitchFamily="34" charset="0"/>
              </a:rPr>
              <a:t>A confiança dos principais agentes econômicos será reconquistada?</a:t>
            </a:r>
          </a:p>
          <a:p>
            <a:pPr marL="374650" lvl="1" indent="-285750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Clr>
                <a:srgbClr val="A43134"/>
              </a:buClr>
              <a:buFont typeface="Arial" pitchFamily="34" charset="0"/>
              <a:buChar char="•"/>
            </a:pPr>
            <a:r>
              <a:rPr lang="pt-BR" sz="1500" dirty="0">
                <a:solidFill>
                  <a:prstClr val="black"/>
                </a:solidFill>
                <a:cs typeface="Calibri" pitchFamily="34" charset="0"/>
              </a:rPr>
              <a:t>Como será o atendimento das  expectativas da sociedade em relação a emprego, renda, inflação e qualidade dos serviços públicos?</a:t>
            </a:r>
          </a:p>
          <a:p>
            <a:pPr marL="374650" lvl="1" indent="-285750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Clr>
                <a:srgbClr val="A43134"/>
              </a:buClr>
              <a:buFont typeface="Arial" pitchFamily="34" charset="0"/>
              <a:buChar char="•"/>
            </a:pPr>
            <a:r>
              <a:rPr lang="pt-BR" sz="1500" dirty="0">
                <a:solidFill>
                  <a:prstClr val="black"/>
                </a:solidFill>
                <a:cs typeface="Calibri" pitchFamily="34" charset="0"/>
              </a:rPr>
              <a:t>Como evoluirão as condições de governabilidade e o ambiente político do país?</a:t>
            </a:r>
          </a:p>
          <a:p>
            <a:pPr marL="374650" lvl="1" indent="-285750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Clr>
                <a:srgbClr val="A43134"/>
              </a:buClr>
              <a:buFont typeface="Arial" pitchFamily="34" charset="0"/>
              <a:buChar char="•"/>
            </a:pPr>
            <a:r>
              <a:rPr lang="pt-BR" sz="1500" dirty="0">
                <a:solidFill>
                  <a:prstClr val="black"/>
                </a:solidFill>
                <a:cs typeface="Calibri" pitchFamily="34" charset="0"/>
              </a:rPr>
              <a:t>Qual será a política econômica dominante? </a:t>
            </a:r>
          </a:p>
        </p:txBody>
      </p:sp>
      <p:sp>
        <p:nvSpPr>
          <p:cNvPr id="7" name="Retângulo 6"/>
          <p:cNvSpPr/>
          <p:nvPr/>
        </p:nvSpPr>
        <p:spPr>
          <a:xfrm>
            <a:off x="301420" y="1478571"/>
            <a:ext cx="3017877" cy="338554"/>
          </a:xfrm>
          <a:prstGeom prst="rect">
            <a:avLst/>
          </a:prstGeom>
          <a:solidFill>
            <a:schemeClr val="accent4">
              <a:lumMod val="90000"/>
              <a:lumOff val="10000"/>
            </a:schemeClr>
          </a:solidFill>
        </p:spPr>
        <p:txBody>
          <a:bodyPr wrap="none">
            <a:spAutoFit/>
          </a:bodyPr>
          <a:lstStyle/>
          <a:p>
            <a:r>
              <a:rPr lang="pt-BR" sz="1600" dirty="0" smtClean="0">
                <a:solidFill>
                  <a:schemeClr val="bg1"/>
                </a:solidFill>
              </a:rPr>
              <a:t>O QUE É CERTO OU QUASE CERTO</a:t>
            </a:r>
            <a:endParaRPr lang="pt-BR" sz="1600" dirty="0">
              <a:solidFill>
                <a:schemeClr val="bg1"/>
              </a:solidFill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4971824" y="1478571"/>
            <a:ext cx="2161169" cy="338554"/>
          </a:xfrm>
          <a:prstGeom prst="rect">
            <a:avLst/>
          </a:prstGeom>
          <a:solidFill>
            <a:schemeClr val="accent2"/>
          </a:solidFill>
        </p:spPr>
        <p:txBody>
          <a:bodyPr wrap="none">
            <a:spAutoFit/>
          </a:bodyPr>
          <a:lstStyle/>
          <a:p>
            <a:r>
              <a:rPr lang="pt-BR" sz="1600" dirty="0" smtClean="0">
                <a:solidFill>
                  <a:schemeClr val="bg1"/>
                </a:solidFill>
              </a:rPr>
              <a:t>PRINCIPAIS INCERTEZAS</a:t>
            </a:r>
            <a:endParaRPr lang="pt-BR" sz="1600" dirty="0">
              <a:solidFill>
                <a:schemeClr val="bg1"/>
              </a:solidFill>
            </a:endParaRPr>
          </a:p>
        </p:txBody>
      </p:sp>
      <p:sp>
        <p:nvSpPr>
          <p:cNvPr id="9" name="Triângulo isósceles 8"/>
          <p:cNvSpPr/>
          <p:nvPr/>
        </p:nvSpPr>
        <p:spPr>
          <a:xfrm rot="5400000">
            <a:off x="-48651" y="1579191"/>
            <a:ext cx="201774" cy="121065"/>
          </a:xfrm>
          <a:prstGeom prst="triangle">
            <a:avLst/>
          </a:prstGeom>
          <a:solidFill>
            <a:schemeClr val="accent4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Triângulo isósceles 11"/>
          <p:cNvSpPr/>
          <p:nvPr/>
        </p:nvSpPr>
        <p:spPr>
          <a:xfrm rot="5400000">
            <a:off x="4701151" y="1579191"/>
            <a:ext cx="201774" cy="121065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7943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pt-BR" dirty="0"/>
              <a:t>Três cenários econômicos para 2015-2018</a:t>
            </a:r>
          </a:p>
        </p:txBody>
      </p:sp>
      <p:sp>
        <p:nvSpPr>
          <p:cNvPr id="5" name="Retângulo 4"/>
          <p:cNvSpPr/>
          <p:nvPr/>
        </p:nvSpPr>
        <p:spPr>
          <a:xfrm>
            <a:off x="0" y="1552575"/>
            <a:ext cx="9144000" cy="53054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</a:endParaRPr>
          </a:p>
        </p:txBody>
      </p:sp>
      <p:sp>
        <p:nvSpPr>
          <p:cNvPr id="6" name="Retângulo de cantos arredondados 5"/>
          <p:cNvSpPr/>
          <p:nvPr/>
        </p:nvSpPr>
        <p:spPr>
          <a:xfrm>
            <a:off x="212724" y="1766933"/>
            <a:ext cx="2736000" cy="4927508"/>
          </a:xfrm>
          <a:prstGeom prst="roundRect">
            <a:avLst>
              <a:gd name="adj" fmla="val 5120"/>
            </a:avLst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808000" rIns="36000" rtlCol="0" anchor="t" anchorCtr="0"/>
          <a:lstStyle/>
          <a:p>
            <a:pPr algn="ctr">
              <a:lnSpc>
                <a:spcPct val="120000"/>
              </a:lnSpc>
            </a:pPr>
            <a:r>
              <a:rPr lang="pt-BR" sz="3200" cap="small" dirty="0">
                <a:solidFill>
                  <a:prstClr val="black"/>
                </a:solidFill>
              </a:rPr>
              <a:t>O retorno da racionalidade econômica</a:t>
            </a:r>
          </a:p>
        </p:txBody>
      </p:sp>
      <p:sp>
        <p:nvSpPr>
          <p:cNvPr id="10" name="Retângulo de cantos arredondados 9"/>
          <p:cNvSpPr/>
          <p:nvPr/>
        </p:nvSpPr>
        <p:spPr>
          <a:xfrm>
            <a:off x="3128962" y="1766933"/>
            <a:ext cx="2736000" cy="4927508"/>
          </a:xfrm>
          <a:prstGeom prst="roundRect">
            <a:avLst>
              <a:gd name="adj" fmla="val 5120"/>
            </a:avLst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808000" rIns="36000" rtlCol="0" anchor="t" anchorCtr="0"/>
          <a:lstStyle/>
          <a:p>
            <a:pPr algn="ctr">
              <a:lnSpc>
                <a:spcPct val="120000"/>
              </a:lnSpc>
            </a:pPr>
            <a:r>
              <a:rPr lang="pt-BR" sz="3200" cap="small" dirty="0">
                <a:solidFill>
                  <a:prstClr val="black"/>
                </a:solidFill>
              </a:rPr>
              <a:t>“Mais do mesmo”</a:t>
            </a:r>
          </a:p>
        </p:txBody>
      </p:sp>
      <p:sp>
        <p:nvSpPr>
          <p:cNvPr id="11" name="Retângulo de cantos arredondados 10"/>
          <p:cNvSpPr/>
          <p:nvPr/>
        </p:nvSpPr>
        <p:spPr>
          <a:xfrm>
            <a:off x="6049962" y="1766933"/>
            <a:ext cx="2880000" cy="4927508"/>
          </a:xfrm>
          <a:prstGeom prst="roundRect">
            <a:avLst>
              <a:gd name="adj" fmla="val 5120"/>
            </a:avLst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808000" rIns="36000" rtlCol="0" anchor="t" anchorCtr="0"/>
          <a:lstStyle/>
          <a:p>
            <a:pPr algn="ctr">
              <a:lnSpc>
                <a:spcPct val="120000"/>
              </a:lnSpc>
            </a:pPr>
            <a:r>
              <a:rPr lang="pt-BR" sz="3200" cap="small" dirty="0">
                <a:solidFill>
                  <a:prstClr val="black"/>
                </a:solidFill>
              </a:rPr>
              <a:t>Deterioração e “</a:t>
            </a:r>
            <a:r>
              <a:rPr lang="pt-BR" sz="3200" cap="small" dirty="0" err="1">
                <a:solidFill>
                  <a:prstClr val="black"/>
                </a:solidFill>
              </a:rPr>
              <a:t>argentinização</a:t>
            </a:r>
            <a:r>
              <a:rPr lang="pt-BR" sz="3200" cap="small" dirty="0">
                <a:solidFill>
                  <a:prstClr val="black"/>
                </a:solidFill>
              </a:rPr>
              <a:t>”</a:t>
            </a:r>
          </a:p>
        </p:txBody>
      </p:sp>
      <p:sp>
        <p:nvSpPr>
          <p:cNvPr id="13" name="Espaço Reservado para Número de Slide 12"/>
          <p:cNvSpPr>
            <a:spLocks noGrp="1"/>
          </p:cNvSpPr>
          <p:nvPr>
            <p:ph type="sldNum" sz="quarter" idx="4294967295"/>
          </p:nvPr>
        </p:nvSpPr>
        <p:spPr>
          <a:xfrm>
            <a:off x="8505825" y="6337301"/>
            <a:ext cx="495300" cy="365125"/>
          </a:xfrm>
          <a:prstGeom prst="rect">
            <a:avLst/>
          </a:prstGeom>
        </p:spPr>
        <p:txBody>
          <a:bodyPr/>
          <a:lstStyle/>
          <a:p>
            <a:fld id="{46475EE8-2CB2-4298-BF43-06B9F09B8D85}" type="slidenum">
              <a:rPr lang="pt-BR"/>
              <a:pPr/>
              <a:t>38</a:t>
            </a:fld>
            <a:endParaRPr lang="pt-BR"/>
          </a:p>
        </p:txBody>
      </p:sp>
      <p:pic>
        <p:nvPicPr>
          <p:cNvPr id="16" name="Imagem 15"/>
          <p:cNvPicPr>
            <a:picLocks noChangeAspect="1"/>
          </p:cNvPicPr>
          <p:nvPr/>
        </p:nvPicPr>
        <p:blipFill rotWithShape="1"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" r="70351" b="-355"/>
          <a:stretch/>
        </p:blipFill>
        <p:spPr>
          <a:xfrm>
            <a:off x="820137" y="2147888"/>
            <a:ext cx="1968363" cy="1797050"/>
          </a:xfrm>
          <a:prstGeom prst="rect">
            <a:avLst/>
          </a:prstGeom>
        </p:spPr>
      </p:pic>
      <p:pic>
        <p:nvPicPr>
          <p:cNvPr id="17" name="Imagem 16"/>
          <p:cNvPicPr>
            <a:picLocks noChangeAspect="1"/>
          </p:cNvPicPr>
          <p:nvPr/>
        </p:nvPicPr>
        <p:blipFill rotWithShape="1"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86" t="-1" r="34720" b="-1685"/>
          <a:stretch/>
        </p:blipFill>
        <p:spPr>
          <a:xfrm>
            <a:off x="3544461" y="2269219"/>
            <a:ext cx="1905001" cy="1820862"/>
          </a:xfrm>
          <a:prstGeom prst="rect">
            <a:avLst/>
          </a:prstGeom>
        </p:spPr>
      </p:pic>
      <p:pic>
        <p:nvPicPr>
          <p:cNvPr id="18" name="Imagem 17"/>
          <p:cNvPicPr>
            <a:picLocks noChangeAspect="1"/>
          </p:cNvPicPr>
          <p:nvPr/>
        </p:nvPicPr>
        <p:blipFill rotWithShape="1"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54" t="-1" r="-61" b="-5142"/>
          <a:stretch/>
        </p:blipFill>
        <p:spPr>
          <a:xfrm>
            <a:off x="6604000" y="2062163"/>
            <a:ext cx="2032000" cy="1882775"/>
          </a:xfrm>
          <a:prstGeom prst="rect">
            <a:avLst/>
          </a:prstGeom>
        </p:spPr>
      </p:pic>
      <p:sp>
        <p:nvSpPr>
          <p:cNvPr id="19" name="Forma livre 18"/>
          <p:cNvSpPr/>
          <p:nvPr/>
        </p:nvSpPr>
        <p:spPr>
          <a:xfrm>
            <a:off x="127000" y="4283726"/>
            <a:ext cx="390906" cy="424150"/>
          </a:xfrm>
          <a:custGeom>
            <a:avLst/>
            <a:gdLst>
              <a:gd name="connsiteX0" fmla="*/ 0 w 609600"/>
              <a:gd name="connsiteY0" fmla="*/ 0 h 863600"/>
              <a:gd name="connsiteX1" fmla="*/ 609600 w 609600"/>
              <a:gd name="connsiteY1" fmla="*/ 495300 h 863600"/>
              <a:gd name="connsiteX2" fmla="*/ 0 w 609600"/>
              <a:gd name="connsiteY2" fmla="*/ 863600 h 863600"/>
              <a:gd name="connsiteX3" fmla="*/ 127000 w 609600"/>
              <a:gd name="connsiteY3" fmla="*/ 520700 h 863600"/>
              <a:gd name="connsiteX4" fmla="*/ 0 w 609600"/>
              <a:gd name="connsiteY4" fmla="*/ 0 h 863600"/>
              <a:gd name="connsiteX0" fmla="*/ 0 w 609600"/>
              <a:gd name="connsiteY0" fmla="*/ 0 h 795020"/>
              <a:gd name="connsiteX1" fmla="*/ 609600 w 609600"/>
              <a:gd name="connsiteY1" fmla="*/ 426720 h 795020"/>
              <a:gd name="connsiteX2" fmla="*/ 0 w 609600"/>
              <a:gd name="connsiteY2" fmla="*/ 795020 h 795020"/>
              <a:gd name="connsiteX3" fmla="*/ 127000 w 609600"/>
              <a:gd name="connsiteY3" fmla="*/ 452120 h 795020"/>
              <a:gd name="connsiteX4" fmla="*/ 0 w 609600"/>
              <a:gd name="connsiteY4" fmla="*/ 0 h 795020"/>
              <a:gd name="connsiteX0" fmla="*/ 0 w 609600"/>
              <a:gd name="connsiteY0" fmla="*/ 0 h 795020"/>
              <a:gd name="connsiteX1" fmla="*/ 609600 w 609600"/>
              <a:gd name="connsiteY1" fmla="*/ 426720 h 795020"/>
              <a:gd name="connsiteX2" fmla="*/ 0 w 609600"/>
              <a:gd name="connsiteY2" fmla="*/ 795020 h 795020"/>
              <a:gd name="connsiteX3" fmla="*/ 111760 w 609600"/>
              <a:gd name="connsiteY3" fmla="*/ 421640 h 795020"/>
              <a:gd name="connsiteX4" fmla="*/ 0 w 609600"/>
              <a:gd name="connsiteY4" fmla="*/ 0 h 795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" h="795020">
                <a:moveTo>
                  <a:pt x="0" y="0"/>
                </a:moveTo>
                <a:lnTo>
                  <a:pt x="609600" y="426720"/>
                </a:lnTo>
                <a:lnTo>
                  <a:pt x="0" y="795020"/>
                </a:lnTo>
                <a:lnTo>
                  <a:pt x="111760" y="42164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</a:endParaRPr>
          </a:p>
        </p:txBody>
      </p:sp>
      <p:sp>
        <p:nvSpPr>
          <p:cNvPr id="20" name="Forma livre 19"/>
          <p:cNvSpPr/>
          <p:nvPr/>
        </p:nvSpPr>
        <p:spPr>
          <a:xfrm>
            <a:off x="3041268" y="4283726"/>
            <a:ext cx="390906" cy="424150"/>
          </a:xfrm>
          <a:custGeom>
            <a:avLst/>
            <a:gdLst>
              <a:gd name="connsiteX0" fmla="*/ 0 w 609600"/>
              <a:gd name="connsiteY0" fmla="*/ 0 h 863600"/>
              <a:gd name="connsiteX1" fmla="*/ 609600 w 609600"/>
              <a:gd name="connsiteY1" fmla="*/ 495300 h 863600"/>
              <a:gd name="connsiteX2" fmla="*/ 0 w 609600"/>
              <a:gd name="connsiteY2" fmla="*/ 863600 h 863600"/>
              <a:gd name="connsiteX3" fmla="*/ 127000 w 609600"/>
              <a:gd name="connsiteY3" fmla="*/ 520700 h 863600"/>
              <a:gd name="connsiteX4" fmla="*/ 0 w 609600"/>
              <a:gd name="connsiteY4" fmla="*/ 0 h 863600"/>
              <a:gd name="connsiteX0" fmla="*/ 0 w 609600"/>
              <a:gd name="connsiteY0" fmla="*/ 0 h 795020"/>
              <a:gd name="connsiteX1" fmla="*/ 609600 w 609600"/>
              <a:gd name="connsiteY1" fmla="*/ 426720 h 795020"/>
              <a:gd name="connsiteX2" fmla="*/ 0 w 609600"/>
              <a:gd name="connsiteY2" fmla="*/ 795020 h 795020"/>
              <a:gd name="connsiteX3" fmla="*/ 127000 w 609600"/>
              <a:gd name="connsiteY3" fmla="*/ 452120 h 795020"/>
              <a:gd name="connsiteX4" fmla="*/ 0 w 609600"/>
              <a:gd name="connsiteY4" fmla="*/ 0 h 795020"/>
              <a:gd name="connsiteX0" fmla="*/ 0 w 609600"/>
              <a:gd name="connsiteY0" fmla="*/ 0 h 795020"/>
              <a:gd name="connsiteX1" fmla="*/ 609600 w 609600"/>
              <a:gd name="connsiteY1" fmla="*/ 426720 h 795020"/>
              <a:gd name="connsiteX2" fmla="*/ 0 w 609600"/>
              <a:gd name="connsiteY2" fmla="*/ 795020 h 795020"/>
              <a:gd name="connsiteX3" fmla="*/ 111760 w 609600"/>
              <a:gd name="connsiteY3" fmla="*/ 421640 h 795020"/>
              <a:gd name="connsiteX4" fmla="*/ 0 w 609600"/>
              <a:gd name="connsiteY4" fmla="*/ 0 h 795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" h="795020">
                <a:moveTo>
                  <a:pt x="0" y="0"/>
                </a:moveTo>
                <a:lnTo>
                  <a:pt x="609600" y="426720"/>
                </a:lnTo>
                <a:lnTo>
                  <a:pt x="0" y="795020"/>
                </a:lnTo>
                <a:lnTo>
                  <a:pt x="111760" y="42164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</a:endParaRPr>
          </a:p>
        </p:txBody>
      </p:sp>
      <p:sp>
        <p:nvSpPr>
          <p:cNvPr id="21" name="Forma livre 20"/>
          <p:cNvSpPr/>
          <p:nvPr/>
        </p:nvSpPr>
        <p:spPr>
          <a:xfrm>
            <a:off x="5967825" y="4283726"/>
            <a:ext cx="390906" cy="424150"/>
          </a:xfrm>
          <a:custGeom>
            <a:avLst/>
            <a:gdLst>
              <a:gd name="connsiteX0" fmla="*/ 0 w 609600"/>
              <a:gd name="connsiteY0" fmla="*/ 0 h 863600"/>
              <a:gd name="connsiteX1" fmla="*/ 609600 w 609600"/>
              <a:gd name="connsiteY1" fmla="*/ 495300 h 863600"/>
              <a:gd name="connsiteX2" fmla="*/ 0 w 609600"/>
              <a:gd name="connsiteY2" fmla="*/ 863600 h 863600"/>
              <a:gd name="connsiteX3" fmla="*/ 127000 w 609600"/>
              <a:gd name="connsiteY3" fmla="*/ 520700 h 863600"/>
              <a:gd name="connsiteX4" fmla="*/ 0 w 609600"/>
              <a:gd name="connsiteY4" fmla="*/ 0 h 863600"/>
              <a:gd name="connsiteX0" fmla="*/ 0 w 609600"/>
              <a:gd name="connsiteY0" fmla="*/ 0 h 795020"/>
              <a:gd name="connsiteX1" fmla="*/ 609600 w 609600"/>
              <a:gd name="connsiteY1" fmla="*/ 426720 h 795020"/>
              <a:gd name="connsiteX2" fmla="*/ 0 w 609600"/>
              <a:gd name="connsiteY2" fmla="*/ 795020 h 795020"/>
              <a:gd name="connsiteX3" fmla="*/ 127000 w 609600"/>
              <a:gd name="connsiteY3" fmla="*/ 452120 h 795020"/>
              <a:gd name="connsiteX4" fmla="*/ 0 w 609600"/>
              <a:gd name="connsiteY4" fmla="*/ 0 h 795020"/>
              <a:gd name="connsiteX0" fmla="*/ 0 w 609600"/>
              <a:gd name="connsiteY0" fmla="*/ 0 h 795020"/>
              <a:gd name="connsiteX1" fmla="*/ 609600 w 609600"/>
              <a:gd name="connsiteY1" fmla="*/ 426720 h 795020"/>
              <a:gd name="connsiteX2" fmla="*/ 0 w 609600"/>
              <a:gd name="connsiteY2" fmla="*/ 795020 h 795020"/>
              <a:gd name="connsiteX3" fmla="*/ 111760 w 609600"/>
              <a:gd name="connsiteY3" fmla="*/ 421640 h 795020"/>
              <a:gd name="connsiteX4" fmla="*/ 0 w 609600"/>
              <a:gd name="connsiteY4" fmla="*/ 0 h 795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" h="795020">
                <a:moveTo>
                  <a:pt x="0" y="0"/>
                </a:moveTo>
                <a:lnTo>
                  <a:pt x="609600" y="426720"/>
                </a:lnTo>
                <a:lnTo>
                  <a:pt x="0" y="795020"/>
                </a:lnTo>
                <a:lnTo>
                  <a:pt x="111760" y="42164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9745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de cantos arredondados 5"/>
          <p:cNvSpPr/>
          <p:nvPr/>
        </p:nvSpPr>
        <p:spPr>
          <a:xfrm>
            <a:off x="2061026" y="1157329"/>
            <a:ext cx="2275805" cy="5664383"/>
          </a:xfrm>
          <a:prstGeom prst="roundRect">
            <a:avLst>
              <a:gd name="adj" fmla="val 5120"/>
            </a:avLst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808000" rIns="36000" rtlCol="0" anchor="t" anchorCtr="0"/>
          <a:lstStyle/>
          <a:p>
            <a:pPr algn="ctr">
              <a:lnSpc>
                <a:spcPct val="120000"/>
              </a:lnSpc>
            </a:pPr>
            <a:endParaRPr lang="pt-BR" sz="3200" cap="small" dirty="0">
              <a:solidFill>
                <a:prstClr val="black"/>
              </a:solidFill>
            </a:endParaRPr>
          </a:p>
        </p:txBody>
      </p:sp>
      <p:sp>
        <p:nvSpPr>
          <p:cNvPr id="7" name="Retângulo de cantos arredondados 6"/>
          <p:cNvSpPr/>
          <p:nvPr/>
        </p:nvSpPr>
        <p:spPr>
          <a:xfrm>
            <a:off x="4440235" y="1157329"/>
            <a:ext cx="2275805" cy="5664383"/>
          </a:xfrm>
          <a:prstGeom prst="roundRect">
            <a:avLst>
              <a:gd name="adj" fmla="val 5120"/>
            </a:avLst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808000" rIns="36000" rtlCol="0" anchor="t" anchorCtr="0"/>
          <a:lstStyle/>
          <a:p>
            <a:pPr algn="ctr">
              <a:lnSpc>
                <a:spcPct val="120000"/>
              </a:lnSpc>
            </a:pPr>
            <a:endParaRPr lang="pt-BR" sz="3200" cap="small" dirty="0">
              <a:solidFill>
                <a:prstClr val="black"/>
              </a:solidFill>
            </a:endParaRPr>
          </a:p>
        </p:txBody>
      </p:sp>
      <p:sp>
        <p:nvSpPr>
          <p:cNvPr id="8" name="Retângulo de cantos arredondados 7"/>
          <p:cNvSpPr/>
          <p:nvPr/>
        </p:nvSpPr>
        <p:spPr>
          <a:xfrm>
            <a:off x="6809693" y="1157329"/>
            <a:ext cx="2275805" cy="5664383"/>
          </a:xfrm>
          <a:prstGeom prst="roundRect">
            <a:avLst>
              <a:gd name="adj" fmla="val 5120"/>
            </a:avLst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808000" rIns="36000" rtlCol="0" anchor="t" anchorCtr="0"/>
          <a:lstStyle/>
          <a:p>
            <a:pPr algn="ctr">
              <a:lnSpc>
                <a:spcPct val="120000"/>
              </a:lnSpc>
            </a:pPr>
            <a:endParaRPr lang="pt-BR" sz="2800" cap="small" dirty="0">
              <a:solidFill>
                <a:prstClr val="black"/>
              </a:solidFill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2888339" y="1177757"/>
            <a:ext cx="1640115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pt-BR" sz="1100" dirty="0" smtClean="0"/>
              <a:t>O RETORNO DA RACIONALIDADE ECONÔMICA</a:t>
            </a:r>
            <a:endParaRPr lang="pt-BR" sz="1100" dirty="0"/>
          </a:p>
        </p:txBody>
      </p:sp>
      <p:sp>
        <p:nvSpPr>
          <p:cNvPr id="10" name="CaixaDeTexto 9"/>
          <p:cNvSpPr txBox="1"/>
          <p:nvPr/>
        </p:nvSpPr>
        <p:spPr>
          <a:xfrm>
            <a:off x="5168686" y="1215810"/>
            <a:ext cx="1635617" cy="281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lnSpc>
                <a:spcPct val="120000"/>
              </a:lnSpc>
              <a:defRPr sz="1100"/>
            </a:lvl1pPr>
          </a:lstStyle>
          <a:p>
            <a:r>
              <a:rPr lang="pt-BR" dirty="0" smtClean="0"/>
              <a:t>“MAIS DO MESMO”</a:t>
            </a:r>
            <a:endParaRPr lang="pt-BR" dirty="0"/>
          </a:p>
        </p:txBody>
      </p:sp>
      <p:sp>
        <p:nvSpPr>
          <p:cNvPr id="11" name="CaixaDeTexto 10"/>
          <p:cNvSpPr txBox="1"/>
          <p:nvPr/>
        </p:nvSpPr>
        <p:spPr>
          <a:xfrm>
            <a:off x="7588634" y="1216300"/>
            <a:ext cx="1635617" cy="49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lnSpc>
                <a:spcPct val="120000"/>
              </a:lnSpc>
              <a:defRPr sz="1100"/>
            </a:lvl1pPr>
          </a:lstStyle>
          <a:p>
            <a:r>
              <a:rPr lang="pt-BR" dirty="0" smtClean="0"/>
              <a:t>DETERIORAÇÃO E “ARGENTINIZAÇÃO”</a:t>
            </a:r>
            <a:endParaRPr lang="pt-BR" dirty="0"/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70351" b="-355"/>
          <a:stretch/>
        </p:blipFill>
        <p:spPr>
          <a:xfrm>
            <a:off x="2125251" y="1171278"/>
            <a:ext cx="636736" cy="581319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86" t="-1" r="34720" b="-1685"/>
          <a:stretch/>
        </p:blipFill>
        <p:spPr>
          <a:xfrm>
            <a:off x="4515266" y="1181627"/>
            <a:ext cx="562911" cy="538049"/>
          </a:xfrm>
          <a:prstGeom prst="rect">
            <a:avLst/>
          </a:prstGeom>
        </p:spPr>
      </p:pic>
      <p:pic>
        <p:nvPicPr>
          <p:cNvPr id="16" name="Imagem 15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54" t="-1" r="-61" b="-5142"/>
          <a:stretch/>
        </p:blipFill>
        <p:spPr>
          <a:xfrm>
            <a:off x="6926936" y="1211261"/>
            <a:ext cx="546100" cy="505996"/>
          </a:xfrm>
          <a:prstGeom prst="rect">
            <a:avLst/>
          </a:prstGeom>
        </p:spPr>
      </p:pic>
      <p:sp>
        <p:nvSpPr>
          <p:cNvPr id="17" name="Forma livre 16"/>
          <p:cNvSpPr/>
          <p:nvPr/>
        </p:nvSpPr>
        <p:spPr>
          <a:xfrm>
            <a:off x="2799849" y="1268835"/>
            <a:ext cx="115247" cy="125048"/>
          </a:xfrm>
          <a:custGeom>
            <a:avLst/>
            <a:gdLst>
              <a:gd name="connsiteX0" fmla="*/ 0 w 609600"/>
              <a:gd name="connsiteY0" fmla="*/ 0 h 863600"/>
              <a:gd name="connsiteX1" fmla="*/ 609600 w 609600"/>
              <a:gd name="connsiteY1" fmla="*/ 495300 h 863600"/>
              <a:gd name="connsiteX2" fmla="*/ 0 w 609600"/>
              <a:gd name="connsiteY2" fmla="*/ 863600 h 863600"/>
              <a:gd name="connsiteX3" fmla="*/ 127000 w 609600"/>
              <a:gd name="connsiteY3" fmla="*/ 520700 h 863600"/>
              <a:gd name="connsiteX4" fmla="*/ 0 w 609600"/>
              <a:gd name="connsiteY4" fmla="*/ 0 h 863600"/>
              <a:gd name="connsiteX0" fmla="*/ 0 w 609600"/>
              <a:gd name="connsiteY0" fmla="*/ 0 h 795020"/>
              <a:gd name="connsiteX1" fmla="*/ 609600 w 609600"/>
              <a:gd name="connsiteY1" fmla="*/ 426720 h 795020"/>
              <a:gd name="connsiteX2" fmla="*/ 0 w 609600"/>
              <a:gd name="connsiteY2" fmla="*/ 795020 h 795020"/>
              <a:gd name="connsiteX3" fmla="*/ 127000 w 609600"/>
              <a:gd name="connsiteY3" fmla="*/ 452120 h 795020"/>
              <a:gd name="connsiteX4" fmla="*/ 0 w 609600"/>
              <a:gd name="connsiteY4" fmla="*/ 0 h 795020"/>
              <a:gd name="connsiteX0" fmla="*/ 0 w 609600"/>
              <a:gd name="connsiteY0" fmla="*/ 0 h 795020"/>
              <a:gd name="connsiteX1" fmla="*/ 609600 w 609600"/>
              <a:gd name="connsiteY1" fmla="*/ 426720 h 795020"/>
              <a:gd name="connsiteX2" fmla="*/ 0 w 609600"/>
              <a:gd name="connsiteY2" fmla="*/ 795020 h 795020"/>
              <a:gd name="connsiteX3" fmla="*/ 111760 w 609600"/>
              <a:gd name="connsiteY3" fmla="*/ 421640 h 795020"/>
              <a:gd name="connsiteX4" fmla="*/ 0 w 609600"/>
              <a:gd name="connsiteY4" fmla="*/ 0 h 795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" h="795020">
                <a:moveTo>
                  <a:pt x="0" y="0"/>
                </a:moveTo>
                <a:lnTo>
                  <a:pt x="609600" y="426720"/>
                </a:lnTo>
                <a:lnTo>
                  <a:pt x="0" y="795020"/>
                </a:lnTo>
                <a:lnTo>
                  <a:pt x="111760" y="421640"/>
                </a:lnTo>
                <a:lnTo>
                  <a:pt x="0" y="0"/>
                </a:lnTo>
                <a:close/>
              </a:path>
            </a:pathLst>
          </a:custGeom>
          <a:solidFill>
            <a:srgbClr val="A43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</a:endParaRPr>
          </a:p>
        </p:txBody>
      </p:sp>
      <p:sp>
        <p:nvSpPr>
          <p:cNvPr id="18" name="Forma livre 17"/>
          <p:cNvSpPr/>
          <p:nvPr/>
        </p:nvSpPr>
        <p:spPr>
          <a:xfrm>
            <a:off x="5096280" y="1306935"/>
            <a:ext cx="115247" cy="125048"/>
          </a:xfrm>
          <a:custGeom>
            <a:avLst/>
            <a:gdLst>
              <a:gd name="connsiteX0" fmla="*/ 0 w 609600"/>
              <a:gd name="connsiteY0" fmla="*/ 0 h 863600"/>
              <a:gd name="connsiteX1" fmla="*/ 609600 w 609600"/>
              <a:gd name="connsiteY1" fmla="*/ 495300 h 863600"/>
              <a:gd name="connsiteX2" fmla="*/ 0 w 609600"/>
              <a:gd name="connsiteY2" fmla="*/ 863600 h 863600"/>
              <a:gd name="connsiteX3" fmla="*/ 127000 w 609600"/>
              <a:gd name="connsiteY3" fmla="*/ 520700 h 863600"/>
              <a:gd name="connsiteX4" fmla="*/ 0 w 609600"/>
              <a:gd name="connsiteY4" fmla="*/ 0 h 863600"/>
              <a:gd name="connsiteX0" fmla="*/ 0 w 609600"/>
              <a:gd name="connsiteY0" fmla="*/ 0 h 795020"/>
              <a:gd name="connsiteX1" fmla="*/ 609600 w 609600"/>
              <a:gd name="connsiteY1" fmla="*/ 426720 h 795020"/>
              <a:gd name="connsiteX2" fmla="*/ 0 w 609600"/>
              <a:gd name="connsiteY2" fmla="*/ 795020 h 795020"/>
              <a:gd name="connsiteX3" fmla="*/ 127000 w 609600"/>
              <a:gd name="connsiteY3" fmla="*/ 452120 h 795020"/>
              <a:gd name="connsiteX4" fmla="*/ 0 w 609600"/>
              <a:gd name="connsiteY4" fmla="*/ 0 h 795020"/>
              <a:gd name="connsiteX0" fmla="*/ 0 w 609600"/>
              <a:gd name="connsiteY0" fmla="*/ 0 h 795020"/>
              <a:gd name="connsiteX1" fmla="*/ 609600 w 609600"/>
              <a:gd name="connsiteY1" fmla="*/ 426720 h 795020"/>
              <a:gd name="connsiteX2" fmla="*/ 0 w 609600"/>
              <a:gd name="connsiteY2" fmla="*/ 795020 h 795020"/>
              <a:gd name="connsiteX3" fmla="*/ 111760 w 609600"/>
              <a:gd name="connsiteY3" fmla="*/ 421640 h 795020"/>
              <a:gd name="connsiteX4" fmla="*/ 0 w 609600"/>
              <a:gd name="connsiteY4" fmla="*/ 0 h 795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" h="795020">
                <a:moveTo>
                  <a:pt x="0" y="0"/>
                </a:moveTo>
                <a:lnTo>
                  <a:pt x="609600" y="426720"/>
                </a:lnTo>
                <a:lnTo>
                  <a:pt x="0" y="795020"/>
                </a:lnTo>
                <a:lnTo>
                  <a:pt x="111760" y="421640"/>
                </a:lnTo>
                <a:lnTo>
                  <a:pt x="0" y="0"/>
                </a:lnTo>
                <a:close/>
              </a:path>
            </a:pathLst>
          </a:custGeom>
          <a:solidFill>
            <a:srgbClr val="A43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</a:endParaRPr>
          </a:p>
        </p:txBody>
      </p:sp>
      <p:sp>
        <p:nvSpPr>
          <p:cNvPr id="19" name="Forma livre 18"/>
          <p:cNvSpPr/>
          <p:nvPr/>
        </p:nvSpPr>
        <p:spPr>
          <a:xfrm>
            <a:off x="7478438" y="1306935"/>
            <a:ext cx="115247" cy="125048"/>
          </a:xfrm>
          <a:custGeom>
            <a:avLst/>
            <a:gdLst>
              <a:gd name="connsiteX0" fmla="*/ 0 w 609600"/>
              <a:gd name="connsiteY0" fmla="*/ 0 h 863600"/>
              <a:gd name="connsiteX1" fmla="*/ 609600 w 609600"/>
              <a:gd name="connsiteY1" fmla="*/ 495300 h 863600"/>
              <a:gd name="connsiteX2" fmla="*/ 0 w 609600"/>
              <a:gd name="connsiteY2" fmla="*/ 863600 h 863600"/>
              <a:gd name="connsiteX3" fmla="*/ 127000 w 609600"/>
              <a:gd name="connsiteY3" fmla="*/ 520700 h 863600"/>
              <a:gd name="connsiteX4" fmla="*/ 0 w 609600"/>
              <a:gd name="connsiteY4" fmla="*/ 0 h 863600"/>
              <a:gd name="connsiteX0" fmla="*/ 0 w 609600"/>
              <a:gd name="connsiteY0" fmla="*/ 0 h 795020"/>
              <a:gd name="connsiteX1" fmla="*/ 609600 w 609600"/>
              <a:gd name="connsiteY1" fmla="*/ 426720 h 795020"/>
              <a:gd name="connsiteX2" fmla="*/ 0 w 609600"/>
              <a:gd name="connsiteY2" fmla="*/ 795020 h 795020"/>
              <a:gd name="connsiteX3" fmla="*/ 127000 w 609600"/>
              <a:gd name="connsiteY3" fmla="*/ 452120 h 795020"/>
              <a:gd name="connsiteX4" fmla="*/ 0 w 609600"/>
              <a:gd name="connsiteY4" fmla="*/ 0 h 795020"/>
              <a:gd name="connsiteX0" fmla="*/ 0 w 609600"/>
              <a:gd name="connsiteY0" fmla="*/ 0 h 795020"/>
              <a:gd name="connsiteX1" fmla="*/ 609600 w 609600"/>
              <a:gd name="connsiteY1" fmla="*/ 426720 h 795020"/>
              <a:gd name="connsiteX2" fmla="*/ 0 w 609600"/>
              <a:gd name="connsiteY2" fmla="*/ 795020 h 795020"/>
              <a:gd name="connsiteX3" fmla="*/ 111760 w 609600"/>
              <a:gd name="connsiteY3" fmla="*/ 421640 h 795020"/>
              <a:gd name="connsiteX4" fmla="*/ 0 w 609600"/>
              <a:gd name="connsiteY4" fmla="*/ 0 h 795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" h="795020">
                <a:moveTo>
                  <a:pt x="0" y="0"/>
                </a:moveTo>
                <a:lnTo>
                  <a:pt x="609600" y="426720"/>
                </a:lnTo>
                <a:lnTo>
                  <a:pt x="0" y="795020"/>
                </a:lnTo>
                <a:lnTo>
                  <a:pt x="111760" y="421640"/>
                </a:lnTo>
                <a:lnTo>
                  <a:pt x="0" y="0"/>
                </a:lnTo>
                <a:close/>
              </a:path>
            </a:pathLst>
          </a:custGeom>
          <a:solidFill>
            <a:srgbClr val="A43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pt-BR" dirty="0"/>
              <a:t>Três cenários econômicos para 2015-2018</a:t>
            </a:r>
          </a:p>
        </p:txBody>
      </p:sp>
      <p:graphicFrame>
        <p:nvGraphicFramePr>
          <p:cNvPr id="12" name="Espaço Reservado para Conteúdo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59356539"/>
              </p:ext>
            </p:extLst>
          </p:nvPr>
        </p:nvGraphicFramePr>
        <p:xfrm>
          <a:off x="69166" y="1393883"/>
          <a:ext cx="9074834" cy="54138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49920"/>
                <a:gridCol w="2380342"/>
                <a:gridCol w="2380343"/>
                <a:gridCol w="2264229"/>
              </a:tblGrid>
              <a:tr h="473780">
                <a:tc>
                  <a:txBody>
                    <a:bodyPr/>
                    <a:lstStyle/>
                    <a:p>
                      <a:pPr marL="73025" indent="0" algn="l" fontAlgn="ctr">
                        <a:buClr>
                          <a:srgbClr val="000000"/>
                        </a:buClr>
                        <a:buSzPts val="1100"/>
                        <a:buFont typeface="Calibri" panose="020F0502020204030204" pitchFamily="34" charset="0"/>
                        <a:buNone/>
                      </a:pPr>
                      <a:r>
                        <a:rPr lang="pt-B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Variáveis Relevantes/Cenários</a:t>
                      </a:r>
                      <a:endParaRPr lang="pt-BR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3025" indent="0" algn="l" fontAlgn="b"/>
                      <a:endParaRPr lang="pt-BR" sz="14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3025" indent="0" algn="l" fontAlgn="b"/>
                      <a:endParaRPr lang="pt-BR" sz="14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3025" indent="0" algn="l" fontAlgn="b"/>
                      <a:endParaRPr lang="pt-BR" sz="14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58165">
                <a:tc>
                  <a:txBody>
                    <a:bodyPr/>
                    <a:lstStyle/>
                    <a:p>
                      <a:pPr marL="73025" indent="0" algn="l" fontAlgn="ctr">
                        <a:buClr>
                          <a:srgbClr val="000000"/>
                        </a:buClr>
                        <a:buSzPts val="1100"/>
                        <a:buFont typeface="Calibri" panose="020F0502020204030204" pitchFamily="34" charset="0"/>
                        <a:buNone/>
                      </a:pPr>
                      <a:r>
                        <a:rPr lang="pt-BR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Política</a:t>
                      </a:r>
                      <a:r>
                        <a:rPr lang="pt-BR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econômica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3025" indent="0" algn="l" fontAlgn="b"/>
                      <a:r>
                        <a:rPr lang="pt-BR" sz="1400" u="none" strike="noStrike" dirty="0">
                          <a:effectLst/>
                          <a:latin typeface="+mn-lt"/>
                        </a:rPr>
                        <a:t>"Pró-mercado"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3025" indent="0" algn="l" fontAlgn="b"/>
                      <a:r>
                        <a:rPr lang="pt-BR" sz="1400" u="none" strike="noStrike" dirty="0">
                          <a:effectLst/>
                          <a:latin typeface="+mn-lt"/>
                        </a:rPr>
                        <a:t> “Pró-setores”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3025" indent="0" algn="l" fontAlgn="b"/>
                      <a:r>
                        <a:rPr lang="pt-BR" sz="1400" u="none" strike="noStrike" dirty="0">
                          <a:effectLst/>
                          <a:latin typeface="+mn-lt"/>
                        </a:rPr>
                        <a:t>"Pró-setores" e protecionista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58165">
                <a:tc>
                  <a:txBody>
                    <a:bodyPr/>
                    <a:lstStyle/>
                    <a:p>
                      <a:pPr marL="73025" indent="0" algn="l" fontAlgn="ctr">
                        <a:buClr>
                          <a:srgbClr val="000000"/>
                        </a:buClr>
                        <a:buSzPts val="1100"/>
                        <a:buFont typeface="Calibri" panose="020F0502020204030204" pitchFamily="34" charset="0"/>
                        <a:buNone/>
                      </a:pPr>
                      <a:r>
                        <a:rPr lang="pt-BR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Motor</a:t>
                      </a:r>
                      <a:r>
                        <a:rPr lang="pt-BR" sz="16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do crescimento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3025" indent="0" algn="l" fontAlgn="b"/>
                      <a:r>
                        <a:rPr lang="pt-BR" sz="1400" u="none" strike="noStrike" dirty="0">
                          <a:effectLst/>
                          <a:latin typeface="+mn-lt"/>
                        </a:rPr>
                        <a:t>Setor privado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3025" indent="0" algn="l" fontAlgn="b"/>
                      <a:r>
                        <a:rPr lang="pt-BR" sz="1400" u="none" strike="noStrike" dirty="0">
                          <a:effectLst/>
                          <a:latin typeface="+mn-lt"/>
                        </a:rPr>
                        <a:t>Estado e setor privado, nesta ordem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3025" indent="0" algn="l" fontAlgn="b"/>
                      <a:r>
                        <a:rPr lang="pt-BR" sz="1400" u="none" strike="noStrike" dirty="0" smtClean="0">
                          <a:effectLst/>
                          <a:latin typeface="+mn-lt"/>
                        </a:rPr>
                        <a:t>Estado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58165">
                <a:tc>
                  <a:txBody>
                    <a:bodyPr/>
                    <a:lstStyle/>
                    <a:p>
                      <a:pPr marL="73025" indent="0" algn="l" fontAlgn="ctr">
                        <a:buClr>
                          <a:srgbClr val="000000"/>
                        </a:buClr>
                        <a:buSzPts val="1100"/>
                        <a:buFont typeface="Calibri" panose="020F0502020204030204" pitchFamily="34" charset="0"/>
                        <a:buNone/>
                      </a:pPr>
                      <a:r>
                        <a:rPr lang="pt-BR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Tripé</a:t>
                      </a:r>
                      <a:r>
                        <a:rPr lang="pt-BR" sz="16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econômico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3025" indent="0" algn="l" fontAlgn="b">
                        <a:buClr>
                          <a:srgbClr val="000000"/>
                        </a:buClr>
                        <a:buSzPts val="1100"/>
                        <a:buFont typeface="Calibri" panose="020F0502020204030204" pitchFamily="34" charset="0"/>
                        <a:buNone/>
                      </a:pPr>
                      <a:r>
                        <a:rPr lang="pt-B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Fortalecido: responsabilidade</a:t>
                      </a:r>
                      <a:r>
                        <a:rPr lang="pt-BR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fiscal, inflação convergente ao centro da meta e câmbio flutuante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3025" indent="0" algn="l" fontAlgn="b"/>
                      <a:r>
                        <a:rPr lang="pt-BR" sz="1200" u="none" strike="noStrike" dirty="0">
                          <a:effectLst/>
                          <a:latin typeface="+mn-lt"/>
                        </a:rPr>
                        <a:t>Enfraquecido: complacência fiscal, inflação no limite superior da “banda” e câmbio administrado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3025" indent="0" algn="l" fontAlgn="b"/>
                      <a:r>
                        <a:rPr lang="pt-BR" sz="1200" u="none" strike="noStrike" dirty="0">
                          <a:effectLst/>
                          <a:latin typeface="+mn-lt"/>
                        </a:rPr>
                        <a:t>Abandonado: relaxamento fiscal, inflação crescente, câmbio e preços “controlados"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58165">
                <a:tc>
                  <a:txBody>
                    <a:bodyPr/>
                    <a:lstStyle/>
                    <a:p>
                      <a:pPr marL="73025" indent="0" algn="l" fontAlgn="ctr">
                        <a:buClr>
                          <a:srgbClr val="000000"/>
                        </a:buClr>
                        <a:buSzPts val="1100"/>
                        <a:buFont typeface="Calibri" panose="020F0502020204030204" pitchFamily="34" charset="0"/>
                        <a:buNone/>
                      </a:pPr>
                      <a:r>
                        <a:rPr lang="pt-BR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Confiança dos agentes econômicos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3025" indent="0" algn="l" fontAlgn="b"/>
                      <a:r>
                        <a:rPr lang="pt-BR" sz="1400" u="none" strike="noStrike" dirty="0">
                          <a:effectLst/>
                          <a:latin typeface="+mn-lt"/>
                        </a:rPr>
                        <a:t>Reconquista progressiva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3025" indent="0" algn="l" fontAlgn="b"/>
                      <a:r>
                        <a:rPr lang="pt-BR" sz="1400" u="none" strike="noStrike" dirty="0">
                          <a:effectLst/>
                          <a:latin typeface="+mn-lt"/>
                        </a:rPr>
                        <a:t>Reduzida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3025" indent="0" algn="l" fontAlgn="b"/>
                      <a:r>
                        <a:rPr lang="pt-BR" sz="1400" u="none" strike="noStrike" dirty="0">
                          <a:effectLst/>
                          <a:latin typeface="+mn-lt"/>
                        </a:rPr>
                        <a:t>Grande desconfiança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58165">
                <a:tc>
                  <a:txBody>
                    <a:bodyPr/>
                    <a:lstStyle/>
                    <a:p>
                      <a:pPr marL="73025" indent="0" algn="l" fontAlgn="ctr">
                        <a:buClr>
                          <a:srgbClr val="000000"/>
                        </a:buClr>
                        <a:buSzPts val="1100"/>
                        <a:buFont typeface="Calibri" panose="020F0502020204030204" pitchFamily="34" charset="0"/>
                        <a:buNone/>
                      </a:pPr>
                      <a:r>
                        <a:rPr lang="pt-BR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Grau de abertura da economia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3025" indent="0" algn="l" fontAlgn="b"/>
                      <a:r>
                        <a:rPr lang="pt-BR" sz="1400" u="none" strike="noStrike" dirty="0">
                          <a:effectLst/>
                          <a:latin typeface="+mn-lt"/>
                        </a:rPr>
                        <a:t>Abertura progressiva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3025" indent="0" algn="l" fontAlgn="b"/>
                      <a:r>
                        <a:rPr lang="pt-BR" sz="1400" u="none" strike="noStrike" dirty="0">
                          <a:effectLst/>
                          <a:latin typeface="+mn-lt"/>
                        </a:rPr>
                        <a:t>Protecionismo seletivo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3025" indent="0" algn="l" fontAlgn="b"/>
                      <a:r>
                        <a:rPr lang="pt-BR" sz="1400" u="none" strike="noStrike" dirty="0">
                          <a:effectLst/>
                          <a:latin typeface="+mn-lt"/>
                        </a:rPr>
                        <a:t>Fechada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58165">
                <a:tc>
                  <a:txBody>
                    <a:bodyPr/>
                    <a:lstStyle/>
                    <a:p>
                      <a:pPr marL="73025" indent="0" algn="l" fontAlgn="ctr">
                        <a:buClr>
                          <a:srgbClr val="000000"/>
                        </a:buClr>
                        <a:buSzPts val="1100"/>
                        <a:buFont typeface="Calibri" panose="020F0502020204030204" pitchFamily="34" charset="0"/>
                        <a:buNone/>
                      </a:pPr>
                      <a:r>
                        <a:rPr lang="pt-BR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Mercado de trabalho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3025" indent="0" algn="l" fontAlgn="b"/>
                      <a:r>
                        <a:rPr lang="pt-BR" sz="1400" u="none" strike="noStrike" dirty="0">
                          <a:effectLst/>
                          <a:latin typeface="+mn-lt"/>
                        </a:rPr>
                        <a:t>Aumento temporário do desemprego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3025" indent="0" algn="l" fontAlgn="b"/>
                      <a:r>
                        <a:rPr lang="pt-BR" sz="1400" u="none" strike="noStrike" dirty="0">
                          <a:effectLst/>
                          <a:latin typeface="+mn-lt"/>
                        </a:rPr>
                        <a:t>Manutenção do emprego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3025" indent="0" algn="l" fontAlgn="b"/>
                      <a:r>
                        <a:rPr lang="pt-BR" sz="1400" u="none" strike="noStrike" dirty="0">
                          <a:effectLst/>
                          <a:latin typeface="+mn-lt"/>
                        </a:rPr>
                        <a:t>Aumento do desemprego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58165">
                <a:tc>
                  <a:txBody>
                    <a:bodyPr/>
                    <a:lstStyle/>
                    <a:p>
                      <a:pPr marL="73025" indent="0" algn="l" fontAlgn="ctr">
                        <a:buClr>
                          <a:srgbClr val="000000"/>
                        </a:buClr>
                        <a:buSzPts val="1100"/>
                        <a:buFont typeface="Calibri" panose="020F0502020204030204" pitchFamily="34" charset="0"/>
                        <a:buChar char="“"/>
                      </a:pPr>
                      <a:r>
                        <a:rPr lang="pt-BR" sz="1600" i="1" u="none" strike="noStrike" dirty="0" err="1">
                          <a:effectLst/>
                          <a:latin typeface="+mn-lt"/>
                        </a:rPr>
                        <a:t>Investment</a:t>
                      </a:r>
                      <a:r>
                        <a:rPr lang="pt-BR" sz="1600" i="1" u="none" strike="noStrike" dirty="0">
                          <a:effectLst/>
                          <a:latin typeface="+mn-lt"/>
                        </a:rPr>
                        <a:t> grade</a:t>
                      </a:r>
                      <a:r>
                        <a:rPr lang="pt-BR" sz="1600" u="none" strike="noStrike" dirty="0">
                          <a:effectLst/>
                          <a:latin typeface="+mn-lt"/>
                        </a:rPr>
                        <a:t>” do Brasil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3025" indent="0" algn="l" fontAlgn="b"/>
                      <a:r>
                        <a:rPr lang="pt-BR" sz="1600" u="none" strike="noStrike" dirty="0">
                          <a:effectLst/>
                          <a:latin typeface="+mn-lt"/>
                        </a:rPr>
                        <a:t>Mantido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3025" indent="0" algn="l" fontAlgn="b"/>
                      <a:r>
                        <a:rPr lang="pt-BR" sz="1600" u="none" strike="noStrike" dirty="0">
                          <a:effectLst/>
                          <a:latin typeface="+mn-lt"/>
                        </a:rPr>
                        <a:t>Perdido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3025" indent="0" algn="l" fontAlgn="b"/>
                      <a:r>
                        <a:rPr lang="pt-BR" sz="1600" u="none" strike="noStrike" dirty="0">
                          <a:effectLst/>
                          <a:latin typeface="+mn-lt"/>
                        </a:rPr>
                        <a:t>Acentuado “</a:t>
                      </a:r>
                      <a:r>
                        <a:rPr lang="pt-BR" sz="1600" u="none" strike="noStrike" dirty="0" err="1">
                          <a:effectLst/>
                          <a:latin typeface="+mn-lt"/>
                        </a:rPr>
                        <a:t>downgrade</a:t>
                      </a:r>
                      <a:r>
                        <a:rPr lang="pt-BR" sz="1600" u="none" strike="noStrike" dirty="0">
                          <a:effectLst/>
                          <a:latin typeface="+mn-lt"/>
                        </a:rPr>
                        <a:t>” nas agências de “rating”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58165">
                <a:tc>
                  <a:txBody>
                    <a:bodyPr/>
                    <a:lstStyle/>
                    <a:p>
                      <a:pPr marL="73025" indent="0" algn="l" fontAlgn="ctr">
                        <a:buClr>
                          <a:srgbClr val="000000"/>
                        </a:buClr>
                        <a:buSzPts val="1100"/>
                        <a:buFont typeface="Calibri" panose="020F0502020204030204" pitchFamily="34" charset="0"/>
                        <a:buNone/>
                      </a:pPr>
                      <a:r>
                        <a:rPr lang="pt-BR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Crescimento econômico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3025" indent="0" algn="l" fontAlgn="b"/>
                      <a:r>
                        <a:rPr lang="pt-BR" sz="1600" u="none" strike="noStrike" dirty="0">
                          <a:effectLst/>
                          <a:latin typeface="+mn-lt"/>
                        </a:rPr>
                        <a:t>Retomada progressiva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3025" indent="0" algn="l" fontAlgn="b"/>
                      <a:r>
                        <a:rPr lang="pt-BR" sz="1600" u="none" strike="noStrike" dirty="0">
                          <a:effectLst/>
                          <a:latin typeface="+mn-lt"/>
                        </a:rPr>
                        <a:t>Semelhante ao período 2011-2014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3025" indent="0" algn="l" fontAlgn="b"/>
                      <a:r>
                        <a:rPr lang="pt-BR" sz="1600" u="none" strike="noStrike" dirty="0">
                          <a:effectLst/>
                          <a:latin typeface="+mn-lt"/>
                        </a:rPr>
                        <a:t>Estagnação ou recessão econômica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74730">
                <a:tc>
                  <a:txBody>
                    <a:bodyPr/>
                    <a:lstStyle/>
                    <a:p>
                      <a:pPr marL="73025" indent="0" algn="l" fontAlgn="ctr"/>
                      <a:r>
                        <a:rPr lang="pt-BR" sz="1600" u="none" strike="noStrike" dirty="0">
                          <a:effectLst/>
                          <a:latin typeface="+mn-lt"/>
                        </a:rPr>
                        <a:t>Ambiente político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3025" indent="0" algn="l" fontAlgn="b"/>
                      <a:r>
                        <a:rPr lang="pt-BR" sz="1600" u="none" strike="noStrike" dirty="0">
                          <a:effectLst/>
                          <a:latin typeface="+mn-lt"/>
                        </a:rPr>
                        <a:t>Distensão política, diálogo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3025" indent="0" algn="l" fontAlgn="b"/>
                      <a:r>
                        <a:rPr lang="pt-BR" sz="1600" u="none" strike="noStrike" dirty="0">
                          <a:effectLst/>
                          <a:latin typeface="+mn-lt"/>
                        </a:rPr>
                        <a:t>Tensão política permanente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3025" indent="0" algn="l" fontAlgn="b"/>
                      <a:r>
                        <a:rPr lang="pt-BR" sz="1600" u="none" strike="noStrike" dirty="0">
                          <a:effectLst/>
                          <a:latin typeface="+mn-lt"/>
                        </a:rPr>
                        <a:t>Radicalização política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8007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de cantos arredondados 5"/>
          <p:cNvSpPr/>
          <p:nvPr/>
        </p:nvSpPr>
        <p:spPr>
          <a:xfrm>
            <a:off x="2061026" y="1157329"/>
            <a:ext cx="2275805" cy="5664383"/>
          </a:xfrm>
          <a:prstGeom prst="roundRect">
            <a:avLst>
              <a:gd name="adj" fmla="val 5120"/>
            </a:avLst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808000" rIns="36000" rtlCol="0" anchor="t" anchorCtr="0"/>
          <a:lstStyle/>
          <a:p>
            <a:pPr algn="ctr">
              <a:lnSpc>
                <a:spcPct val="120000"/>
              </a:lnSpc>
            </a:pPr>
            <a:endParaRPr lang="pt-BR" sz="3200" cap="small" dirty="0">
              <a:solidFill>
                <a:prstClr val="black"/>
              </a:solidFill>
            </a:endParaRPr>
          </a:p>
        </p:txBody>
      </p:sp>
      <p:sp>
        <p:nvSpPr>
          <p:cNvPr id="7" name="Retângulo de cantos arredondados 6"/>
          <p:cNvSpPr/>
          <p:nvPr/>
        </p:nvSpPr>
        <p:spPr>
          <a:xfrm>
            <a:off x="4440235" y="1157329"/>
            <a:ext cx="2275805" cy="5664383"/>
          </a:xfrm>
          <a:prstGeom prst="roundRect">
            <a:avLst>
              <a:gd name="adj" fmla="val 5120"/>
            </a:avLst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808000" rIns="36000" rtlCol="0" anchor="t" anchorCtr="0"/>
          <a:lstStyle/>
          <a:p>
            <a:pPr algn="ctr">
              <a:lnSpc>
                <a:spcPct val="120000"/>
              </a:lnSpc>
            </a:pPr>
            <a:endParaRPr lang="pt-BR" sz="3200" cap="small" dirty="0">
              <a:solidFill>
                <a:prstClr val="black"/>
              </a:solidFill>
            </a:endParaRPr>
          </a:p>
        </p:txBody>
      </p:sp>
      <p:sp>
        <p:nvSpPr>
          <p:cNvPr id="8" name="Retângulo de cantos arredondados 7"/>
          <p:cNvSpPr/>
          <p:nvPr/>
        </p:nvSpPr>
        <p:spPr>
          <a:xfrm>
            <a:off x="6809693" y="1157329"/>
            <a:ext cx="2275805" cy="5664383"/>
          </a:xfrm>
          <a:prstGeom prst="roundRect">
            <a:avLst>
              <a:gd name="adj" fmla="val 5120"/>
            </a:avLst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808000" rIns="36000" rtlCol="0" anchor="t" anchorCtr="0"/>
          <a:lstStyle/>
          <a:p>
            <a:pPr algn="ctr">
              <a:lnSpc>
                <a:spcPct val="120000"/>
              </a:lnSpc>
            </a:pPr>
            <a:endParaRPr lang="pt-BR" sz="2800" cap="small" dirty="0">
              <a:solidFill>
                <a:prstClr val="black"/>
              </a:solidFill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2888339" y="1177757"/>
            <a:ext cx="1640115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pt-BR" sz="1100" dirty="0" smtClean="0"/>
              <a:t>O RETORNO DA RACIONALIDADE ECONÔMICA</a:t>
            </a:r>
            <a:endParaRPr lang="pt-BR" sz="1100" dirty="0"/>
          </a:p>
        </p:txBody>
      </p:sp>
      <p:sp>
        <p:nvSpPr>
          <p:cNvPr id="10" name="CaixaDeTexto 9"/>
          <p:cNvSpPr txBox="1"/>
          <p:nvPr/>
        </p:nvSpPr>
        <p:spPr>
          <a:xfrm>
            <a:off x="5168686" y="1215810"/>
            <a:ext cx="1635617" cy="281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lnSpc>
                <a:spcPct val="120000"/>
              </a:lnSpc>
              <a:defRPr sz="1100"/>
            </a:lvl1pPr>
          </a:lstStyle>
          <a:p>
            <a:r>
              <a:rPr lang="pt-BR" dirty="0" smtClean="0"/>
              <a:t>“MAIS DO MESMO”</a:t>
            </a:r>
            <a:endParaRPr lang="pt-BR" dirty="0"/>
          </a:p>
        </p:txBody>
      </p:sp>
      <p:sp>
        <p:nvSpPr>
          <p:cNvPr id="11" name="CaixaDeTexto 10"/>
          <p:cNvSpPr txBox="1"/>
          <p:nvPr/>
        </p:nvSpPr>
        <p:spPr>
          <a:xfrm>
            <a:off x="7588634" y="1216300"/>
            <a:ext cx="1635617" cy="49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lnSpc>
                <a:spcPct val="120000"/>
              </a:lnSpc>
              <a:defRPr sz="1100"/>
            </a:lvl1pPr>
          </a:lstStyle>
          <a:p>
            <a:r>
              <a:rPr lang="pt-BR" dirty="0" smtClean="0"/>
              <a:t>DETERIORAÇÃO E “ARGENTINIZAÇÃO”</a:t>
            </a:r>
            <a:endParaRPr lang="pt-BR" dirty="0"/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70351" b="-355"/>
          <a:stretch/>
        </p:blipFill>
        <p:spPr>
          <a:xfrm>
            <a:off x="2125251" y="1171278"/>
            <a:ext cx="636736" cy="581319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86" t="-1" r="34720" b="-1685"/>
          <a:stretch/>
        </p:blipFill>
        <p:spPr>
          <a:xfrm>
            <a:off x="4515266" y="1181627"/>
            <a:ext cx="562911" cy="538049"/>
          </a:xfrm>
          <a:prstGeom prst="rect">
            <a:avLst/>
          </a:prstGeom>
        </p:spPr>
      </p:pic>
      <p:pic>
        <p:nvPicPr>
          <p:cNvPr id="16" name="Imagem 15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54" t="-1" r="-61" b="-5142"/>
          <a:stretch/>
        </p:blipFill>
        <p:spPr>
          <a:xfrm>
            <a:off x="6926936" y="1211261"/>
            <a:ext cx="546100" cy="505996"/>
          </a:xfrm>
          <a:prstGeom prst="rect">
            <a:avLst/>
          </a:prstGeom>
        </p:spPr>
      </p:pic>
      <p:sp>
        <p:nvSpPr>
          <p:cNvPr id="17" name="Forma livre 16"/>
          <p:cNvSpPr/>
          <p:nvPr/>
        </p:nvSpPr>
        <p:spPr>
          <a:xfrm>
            <a:off x="2799849" y="1268835"/>
            <a:ext cx="115247" cy="125048"/>
          </a:xfrm>
          <a:custGeom>
            <a:avLst/>
            <a:gdLst>
              <a:gd name="connsiteX0" fmla="*/ 0 w 609600"/>
              <a:gd name="connsiteY0" fmla="*/ 0 h 863600"/>
              <a:gd name="connsiteX1" fmla="*/ 609600 w 609600"/>
              <a:gd name="connsiteY1" fmla="*/ 495300 h 863600"/>
              <a:gd name="connsiteX2" fmla="*/ 0 w 609600"/>
              <a:gd name="connsiteY2" fmla="*/ 863600 h 863600"/>
              <a:gd name="connsiteX3" fmla="*/ 127000 w 609600"/>
              <a:gd name="connsiteY3" fmla="*/ 520700 h 863600"/>
              <a:gd name="connsiteX4" fmla="*/ 0 w 609600"/>
              <a:gd name="connsiteY4" fmla="*/ 0 h 863600"/>
              <a:gd name="connsiteX0" fmla="*/ 0 w 609600"/>
              <a:gd name="connsiteY0" fmla="*/ 0 h 795020"/>
              <a:gd name="connsiteX1" fmla="*/ 609600 w 609600"/>
              <a:gd name="connsiteY1" fmla="*/ 426720 h 795020"/>
              <a:gd name="connsiteX2" fmla="*/ 0 w 609600"/>
              <a:gd name="connsiteY2" fmla="*/ 795020 h 795020"/>
              <a:gd name="connsiteX3" fmla="*/ 127000 w 609600"/>
              <a:gd name="connsiteY3" fmla="*/ 452120 h 795020"/>
              <a:gd name="connsiteX4" fmla="*/ 0 w 609600"/>
              <a:gd name="connsiteY4" fmla="*/ 0 h 795020"/>
              <a:gd name="connsiteX0" fmla="*/ 0 w 609600"/>
              <a:gd name="connsiteY0" fmla="*/ 0 h 795020"/>
              <a:gd name="connsiteX1" fmla="*/ 609600 w 609600"/>
              <a:gd name="connsiteY1" fmla="*/ 426720 h 795020"/>
              <a:gd name="connsiteX2" fmla="*/ 0 w 609600"/>
              <a:gd name="connsiteY2" fmla="*/ 795020 h 795020"/>
              <a:gd name="connsiteX3" fmla="*/ 111760 w 609600"/>
              <a:gd name="connsiteY3" fmla="*/ 421640 h 795020"/>
              <a:gd name="connsiteX4" fmla="*/ 0 w 609600"/>
              <a:gd name="connsiteY4" fmla="*/ 0 h 795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" h="795020">
                <a:moveTo>
                  <a:pt x="0" y="0"/>
                </a:moveTo>
                <a:lnTo>
                  <a:pt x="609600" y="426720"/>
                </a:lnTo>
                <a:lnTo>
                  <a:pt x="0" y="795020"/>
                </a:lnTo>
                <a:lnTo>
                  <a:pt x="111760" y="421640"/>
                </a:lnTo>
                <a:lnTo>
                  <a:pt x="0" y="0"/>
                </a:lnTo>
                <a:close/>
              </a:path>
            </a:pathLst>
          </a:custGeom>
          <a:solidFill>
            <a:srgbClr val="A43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</a:endParaRPr>
          </a:p>
        </p:txBody>
      </p:sp>
      <p:sp>
        <p:nvSpPr>
          <p:cNvPr id="18" name="Forma livre 17"/>
          <p:cNvSpPr/>
          <p:nvPr/>
        </p:nvSpPr>
        <p:spPr>
          <a:xfrm>
            <a:off x="5096280" y="1306935"/>
            <a:ext cx="115247" cy="125048"/>
          </a:xfrm>
          <a:custGeom>
            <a:avLst/>
            <a:gdLst>
              <a:gd name="connsiteX0" fmla="*/ 0 w 609600"/>
              <a:gd name="connsiteY0" fmla="*/ 0 h 863600"/>
              <a:gd name="connsiteX1" fmla="*/ 609600 w 609600"/>
              <a:gd name="connsiteY1" fmla="*/ 495300 h 863600"/>
              <a:gd name="connsiteX2" fmla="*/ 0 w 609600"/>
              <a:gd name="connsiteY2" fmla="*/ 863600 h 863600"/>
              <a:gd name="connsiteX3" fmla="*/ 127000 w 609600"/>
              <a:gd name="connsiteY3" fmla="*/ 520700 h 863600"/>
              <a:gd name="connsiteX4" fmla="*/ 0 w 609600"/>
              <a:gd name="connsiteY4" fmla="*/ 0 h 863600"/>
              <a:gd name="connsiteX0" fmla="*/ 0 w 609600"/>
              <a:gd name="connsiteY0" fmla="*/ 0 h 795020"/>
              <a:gd name="connsiteX1" fmla="*/ 609600 w 609600"/>
              <a:gd name="connsiteY1" fmla="*/ 426720 h 795020"/>
              <a:gd name="connsiteX2" fmla="*/ 0 w 609600"/>
              <a:gd name="connsiteY2" fmla="*/ 795020 h 795020"/>
              <a:gd name="connsiteX3" fmla="*/ 127000 w 609600"/>
              <a:gd name="connsiteY3" fmla="*/ 452120 h 795020"/>
              <a:gd name="connsiteX4" fmla="*/ 0 w 609600"/>
              <a:gd name="connsiteY4" fmla="*/ 0 h 795020"/>
              <a:gd name="connsiteX0" fmla="*/ 0 w 609600"/>
              <a:gd name="connsiteY0" fmla="*/ 0 h 795020"/>
              <a:gd name="connsiteX1" fmla="*/ 609600 w 609600"/>
              <a:gd name="connsiteY1" fmla="*/ 426720 h 795020"/>
              <a:gd name="connsiteX2" fmla="*/ 0 w 609600"/>
              <a:gd name="connsiteY2" fmla="*/ 795020 h 795020"/>
              <a:gd name="connsiteX3" fmla="*/ 111760 w 609600"/>
              <a:gd name="connsiteY3" fmla="*/ 421640 h 795020"/>
              <a:gd name="connsiteX4" fmla="*/ 0 w 609600"/>
              <a:gd name="connsiteY4" fmla="*/ 0 h 795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" h="795020">
                <a:moveTo>
                  <a:pt x="0" y="0"/>
                </a:moveTo>
                <a:lnTo>
                  <a:pt x="609600" y="426720"/>
                </a:lnTo>
                <a:lnTo>
                  <a:pt x="0" y="795020"/>
                </a:lnTo>
                <a:lnTo>
                  <a:pt x="111760" y="421640"/>
                </a:lnTo>
                <a:lnTo>
                  <a:pt x="0" y="0"/>
                </a:lnTo>
                <a:close/>
              </a:path>
            </a:pathLst>
          </a:custGeom>
          <a:solidFill>
            <a:srgbClr val="A43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</a:endParaRPr>
          </a:p>
        </p:txBody>
      </p:sp>
      <p:sp>
        <p:nvSpPr>
          <p:cNvPr id="19" name="Forma livre 18"/>
          <p:cNvSpPr/>
          <p:nvPr/>
        </p:nvSpPr>
        <p:spPr>
          <a:xfrm>
            <a:off x="7478438" y="1306935"/>
            <a:ext cx="115247" cy="125048"/>
          </a:xfrm>
          <a:custGeom>
            <a:avLst/>
            <a:gdLst>
              <a:gd name="connsiteX0" fmla="*/ 0 w 609600"/>
              <a:gd name="connsiteY0" fmla="*/ 0 h 863600"/>
              <a:gd name="connsiteX1" fmla="*/ 609600 w 609600"/>
              <a:gd name="connsiteY1" fmla="*/ 495300 h 863600"/>
              <a:gd name="connsiteX2" fmla="*/ 0 w 609600"/>
              <a:gd name="connsiteY2" fmla="*/ 863600 h 863600"/>
              <a:gd name="connsiteX3" fmla="*/ 127000 w 609600"/>
              <a:gd name="connsiteY3" fmla="*/ 520700 h 863600"/>
              <a:gd name="connsiteX4" fmla="*/ 0 w 609600"/>
              <a:gd name="connsiteY4" fmla="*/ 0 h 863600"/>
              <a:gd name="connsiteX0" fmla="*/ 0 w 609600"/>
              <a:gd name="connsiteY0" fmla="*/ 0 h 795020"/>
              <a:gd name="connsiteX1" fmla="*/ 609600 w 609600"/>
              <a:gd name="connsiteY1" fmla="*/ 426720 h 795020"/>
              <a:gd name="connsiteX2" fmla="*/ 0 w 609600"/>
              <a:gd name="connsiteY2" fmla="*/ 795020 h 795020"/>
              <a:gd name="connsiteX3" fmla="*/ 127000 w 609600"/>
              <a:gd name="connsiteY3" fmla="*/ 452120 h 795020"/>
              <a:gd name="connsiteX4" fmla="*/ 0 w 609600"/>
              <a:gd name="connsiteY4" fmla="*/ 0 h 795020"/>
              <a:gd name="connsiteX0" fmla="*/ 0 w 609600"/>
              <a:gd name="connsiteY0" fmla="*/ 0 h 795020"/>
              <a:gd name="connsiteX1" fmla="*/ 609600 w 609600"/>
              <a:gd name="connsiteY1" fmla="*/ 426720 h 795020"/>
              <a:gd name="connsiteX2" fmla="*/ 0 w 609600"/>
              <a:gd name="connsiteY2" fmla="*/ 795020 h 795020"/>
              <a:gd name="connsiteX3" fmla="*/ 111760 w 609600"/>
              <a:gd name="connsiteY3" fmla="*/ 421640 h 795020"/>
              <a:gd name="connsiteX4" fmla="*/ 0 w 609600"/>
              <a:gd name="connsiteY4" fmla="*/ 0 h 795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" h="795020">
                <a:moveTo>
                  <a:pt x="0" y="0"/>
                </a:moveTo>
                <a:lnTo>
                  <a:pt x="609600" y="426720"/>
                </a:lnTo>
                <a:lnTo>
                  <a:pt x="0" y="795020"/>
                </a:lnTo>
                <a:lnTo>
                  <a:pt x="111760" y="421640"/>
                </a:lnTo>
                <a:lnTo>
                  <a:pt x="0" y="0"/>
                </a:lnTo>
                <a:close/>
              </a:path>
            </a:pathLst>
          </a:custGeom>
          <a:solidFill>
            <a:srgbClr val="A43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pt-BR" dirty="0"/>
              <a:t>Três cenários econômicos para 2015-2018</a:t>
            </a:r>
          </a:p>
        </p:txBody>
      </p:sp>
      <p:graphicFrame>
        <p:nvGraphicFramePr>
          <p:cNvPr id="12" name="Espaço Reservado para Conteúdo 11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649699863"/>
              </p:ext>
            </p:extLst>
          </p:nvPr>
        </p:nvGraphicFramePr>
        <p:xfrm>
          <a:off x="0" y="1498600"/>
          <a:ext cx="9074834" cy="527910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49920"/>
                <a:gridCol w="2380342"/>
                <a:gridCol w="2380343"/>
                <a:gridCol w="2264229"/>
              </a:tblGrid>
              <a:tr h="444549">
                <a:tc>
                  <a:txBody>
                    <a:bodyPr/>
                    <a:lstStyle/>
                    <a:p>
                      <a:pPr marL="73025" indent="0" algn="l" fontAlgn="ctr">
                        <a:buClr>
                          <a:srgbClr val="000000"/>
                        </a:buClr>
                        <a:buSzPts val="1100"/>
                        <a:buFont typeface="Calibri" panose="020F0502020204030204" pitchFamily="34" charset="0"/>
                        <a:buNone/>
                      </a:pPr>
                      <a:r>
                        <a:rPr lang="pt-B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Variáveis Relevantes/Cenários</a:t>
                      </a:r>
                      <a:endParaRPr lang="pt-BR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3025" indent="0" algn="l" fontAlgn="b"/>
                      <a:endParaRPr lang="pt-BR" sz="14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3025" indent="0" algn="l" fontAlgn="b"/>
                      <a:endParaRPr lang="pt-BR" sz="14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3025" indent="0" algn="l" fontAlgn="b"/>
                      <a:endParaRPr lang="pt-BR" sz="14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23727">
                <a:tc>
                  <a:txBody>
                    <a:bodyPr/>
                    <a:lstStyle/>
                    <a:p>
                      <a:pPr marL="73025" indent="0" algn="l" fontAlgn="ctr">
                        <a:buClr>
                          <a:srgbClr val="000000"/>
                        </a:buClr>
                        <a:buSzPts val="1100"/>
                        <a:buFont typeface="Calibri" panose="020F0502020204030204" pitchFamily="34" charset="0"/>
                        <a:buNone/>
                      </a:pPr>
                      <a:r>
                        <a:rPr lang="pt-BR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Política</a:t>
                      </a:r>
                      <a:r>
                        <a:rPr lang="pt-BR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econômica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3025" indent="0" algn="l" fontAlgn="b"/>
                      <a:r>
                        <a:rPr lang="pt-BR" sz="1400" u="none" strike="noStrike" dirty="0">
                          <a:effectLst/>
                          <a:latin typeface="+mn-lt"/>
                        </a:rPr>
                        <a:t>"</a:t>
                      </a:r>
                      <a:r>
                        <a:rPr lang="pt-BR" sz="1400" u="none" strike="noStrike" dirty="0" smtClean="0">
                          <a:effectLst/>
                          <a:latin typeface="+mn-lt"/>
                        </a:rPr>
                        <a:t>Pró-mercado“ 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3025" indent="0" algn="l" fontAlgn="b"/>
                      <a:r>
                        <a:rPr lang="pt-BR" sz="1400" u="none" strike="noStrike" dirty="0">
                          <a:effectLst/>
                          <a:latin typeface="+mn-lt"/>
                        </a:rPr>
                        <a:t> “Pró-setores</a:t>
                      </a:r>
                      <a:r>
                        <a:rPr lang="pt-BR" sz="1400" u="none" strike="noStrike" dirty="0" smtClean="0">
                          <a:effectLst/>
                          <a:latin typeface="+mn-lt"/>
                        </a:rPr>
                        <a:t>”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3025" indent="0" algn="l" fontAlgn="b"/>
                      <a:r>
                        <a:rPr lang="pt-BR" sz="1400" u="none" strike="noStrike" dirty="0">
                          <a:effectLst/>
                          <a:latin typeface="+mn-lt"/>
                        </a:rPr>
                        <a:t>"Pró-setores" e </a:t>
                      </a:r>
                      <a:r>
                        <a:rPr lang="pt-BR" sz="1400" u="none" strike="noStrike" dirty="0" smtClean="0">
                          <a:effectLst/>
                          <a:latin typeface="+mn-lt"/>
                        </a:rPr>
                        <a:t>protecionista 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</a:tr>
              <a:tr h="523727">
                <a:tc>
                  <a:txBody>
                    <a:bodyPr/>
                    <a:lstStyle/>
                    <a:p>
                      <a:pPr marL="73025" indent="0" algn="l" fontAlgn="ctr">
                        <a:buClr>
                          <a:srgbClr val="000000"/>
                        </a:buClr>
                        <a:buSzPts val="1100"/>
                        <a:buFont typeface="Calibri" panose="020F0502020204030204" pitchFamily="34" charset="0"/>
                        <a:buNone/>
                      </a:pPr>
                      <a:r>
                        <a:rPr lang="pt-BR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Motor</a:t>
                      </a:r>
                      <a:r>
                        <a:rPr lang="pt-BR" sz="16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do crescimento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3025" indent="0" algn="l" fontAlgn="b"/>
                      <a:r>
                        <a:rPr lang="pt-BR" sz="1400" u="none" strike="noStrike" dirty="0">
                          <a:effectLst/>
                          <a:latin typeface="+mn-lt"/>
                        </a:rPr>
                        <a:t>Setor </a:t>
                      </a:r>
                      <a:r>
                        <a:rPr lang="pt-BR" sz="1400" u="none" strike="noStrike" dirty="0" smtClean="0">
                          <a:effectLst/>
                          <a:latin typeface="+mn-lt"/>
                        </a:rPr>
                        <a:t>privado 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3025" indent="0" algn="l" fontAlgn="b"/>
                      <a:r>
                        <a:rPr lang="pt-BR" sz="1400" u="none" strike="noStrike" dirty="0">
                          <a:effectLst/>
                          <a:latin typeface="+mn-lt"/>
                        </a:rPr>
                        <a:t>Estado e setor privado, nesta </a:t>
                      </a:r>
                      <a:r>
                        <a:rPr lang="pt-BR" sz="1400" u="none" strike="noStrike" dirty="0" smtClean="0">
                          <a:effectLst/>
                          <a:latin typeface="+mn-lt"/>
                        </a:rPr>
                        <a:t>ordem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73025" indent="0" algn="l" fontAlgn="b"/>
                      <a:r>
                        <a:rPr lang="pt-BR" sz="1400" u="none" strike="noStrike" dirty="0" smtClean="0">
                          <a:effectLst/>
                          <a:latin typeface="+mn-lt"/>
                        </a:rPr>
                        <a:t>Estado 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23029">
                <a:tc>
                  <a:txBody>
                    <a:bodyPr/>
                    <a:lstStyle/>
                    <a:p>
                      <a:pPr marL="73025" indent="0" algn="l" fontAlgn="ctr">
                        <a:buClr>
                          <a:srgbClr val="000000"/>
                        </a:buClr>
                        <a:buSzPts val="1100"/>
                        <a:buFont typeface="Calibri" panose="020F0502020204030204" pitchFamily="34" charset="0"/>
                        <a:buNone/>
                      </a:pPr>
                      <a:r>
                        <a:rPr lang="pt-BR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Tripé</a:t>
                      </a:r>
                      <a:r>
                        <a:rPr lang="pt-BR" sz="16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econômico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3025" indent="0" algn="l" fontAlgn="b">
                        <a:buClr>
                          <a:srgbClr val="000000"/>
                        </a:buClr>
                        <a:buSzPts val="1100"/>
                        <a:buFont typeface="Calibri" panose="020F0502020204030204" pitchFamily="34" charset="0"/>
                        <a:buNone/>
                      </a:pPr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Mantido</a:t>
                      </a:r>
                      <a:r>
                        <a:rPr lang="pt-BR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3025" indent="0" algn="l" fontAlgn="b"/>
                      <a:r>
                        <a:rPr lang="pt-BR" sz="1200" u="none" strike="noStrike" dirty="0">
                          <a:effectLst/>
                          <a:latin typeface="+mn-lt"/>
                        </a:rPr>
                        <a:t>Enfraquecido: complacência fiscal, inflação no limite superior da “banda” e câmbio </a:t>
                      </a:r>
                      <a:r>
                        <a:rPr lang="pt-BR" sz="1200" u="none" strike="noStrike" dirty="0" smtClean="0">
                          <a:effectLst/>
                          <a:latin typeface="+mn-lt"/>
                        </a:rPr>
                        <a:t>administrado 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73025" indent="0" algn="l" fontAlgn="b"/>
                      <a:r>
                        <a:rPr lang="pt-BR" sz="1200" u="none" strike="noStrike" dirty="0">
                          <a:effectLst/>
                          <a:latin typeface="+mn-lt"/>
                        </a:rPr>
                        <a:t>Abandonado: relaxamento fiscal, inflação crescente, câmbio e preços “</a:t>
                      </a:r>
                      <a:r>
                        <a:rPr lang="pt-BR" sz="1200" u="none" strike="noStrike" dirty="0" smtClean="0">
                          <a:effectLst/>
                          <a:latin typeface="+mn-lt"/>
                        </a:rPr>
                        <a:t>controlados“ 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23727">
                <a:tc>
                  <a:txBody>
                    <a:bodyPr/>
                    <a:lstStyle/>
                    <a:p>
                      <a:pPr marL="73025" indent="0" algn="l" fontAlgn="ctr">
                        <a:buClr>
                          <a:srgbClr val="000000"/>
                        </a:buClr>
                        <a:buSzPts val="1100"/>
                        <a:buFont typeface="Calibri" panose="020F0502020204030204" pitchFamily="34" charset="0"/>
                        <a:buNone/>
                      </a:pPr>
                      <a:r>
                        <a:rPr lang="pt-BR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Confiança dos agentes econômicos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3025" indent="0" algn="l" fontAlgn="b"/>
                      <a:r>
                        <a:rPr lang="pt-BR" sz="1400" u="none" strike="noStrike" dirty="0">
                          <a:effectLst/>
                          <a:latin typeface="+mn-lt"/>
                        </a:rPr>
                        <a:t>Reconquista </a:t>
                      </a:r>
                      <a:r>
                        <a:rPr lang="pt-BR" sz="1400" u="none" strike="noStrike" dirty="0" smtClean="0">
                          <a:effectLst/>
                          <a:latin typeface="+mn-lt"/>
                        </a:rPr>
                        <a:t>progressiva 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3025" indent="0" algn="l" fontAlgn="b"/>
                      <a:r>
                        <a:rPr lang="pt-BR" sz="1400" u="none" strike="noStrike" dirty="0" smtClean="0">
                          <a:effectLst/>
                          <a:latin typeface="+mn-lt"/>
                        </a:rPr>
                        <a:t>Reduzida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3025" indent="0" algn="l" fontAlgn="b"/>
                      <a:r>
                        <a:rPr lang="pt-BR" sz="1400" u="none" strike="noStrike" dirty="0">
                          <a:effectLst/>
                          <a:latin typeface="+mn-lt"/>
                        </a:rPr>
                        <a:t>Grande </a:t>
                      </a:r>
                      <a:r>
                        <a:rPr lang="pt-BR" sz="1400" u="none" strike="noStrike" dirty="0" smtClean="0">
                          <a:effectLst/>
                          <a:latin typeface="+mn-lt"/>
                        </a:rPr>
                        <a:t>desconfiança 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</a:tr>
              <a:tr h="523727">
                <a:tc>
                  <a:txBody>
                    <a:bodyPr/>
                    <a:lstStyle/>
                    <a:p>
                      <a:pPr marL="73025" indent="0" algn="l" fontAlgn="ctr">
                        <a:buClr>
                          <a:srgbClr val="000000"/>
                        </a:buClr>
                        <a:buSzPts val="1100"/>
                        <a:buFont typeface="Calibri" panose="020F0502020204030204" pitchFamily="34" charset="0"/>
                        <a:buNone/>
                      </a:pPr>
                      <a:r>
                        <a:rPr lang="pt-BR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Grau de abertura da economia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3025" indent="0" algn="l" fontAlgn="b"/>
                      <a:r>
                        <a:rPr lang="pt-BR" sz="1400" u="none" strike="noStrike" dirty="0">
                          <a:effectLst/>
                          <a:latin typeface="+mn-lt"/>
                        </a:rPr>
                        <a:t>Abertura </a:t>
                      </a:r>
                      <a:r>
                        <a:rPr lang="pt-BR" sz="1400" u="none" strike="noStrike" dirty="0" smtClean="0">
                          <a:effectLst/>
                          <a:latin typeface="+mn-lt"/>
                        </a:rPr>
                        <a:t>progressiva 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3025" indent="0" algn="l" fontAlgn="b"/>
                      <a:r>
                        <a:rPr lang="pt-BR" sz="1400" u="none" strike="noStrike" dirty="0">
                          <a:effectLst/>
                          <a:latin typeface="+mn-lt"/>
                        </a:rPr>
                        <a:t>Protecionismo </a:t>
                      </a:r>
                      <a:r>
                        <a:rPr lang="pt-BR" sz="1400" u="none" strike="noStrike" dirty="0" smtClean="0">
                          <a:effectLst/>
                          <a:latin typeface="+mn-lt"/>
                        </a:rPr>
                        <a:t>seletivo 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73025" indent="0" algn="l" fontAlgn="b"/>
                      <a:r>
                        <a:rPr lang="pt-BR" sz="1400" u="none" strike="noStrike" dirty="0" smtClean="0">
                          <a:effectLst/>
                          <a:latin typeface="+mn-lt"/>
                        </a:rPr>
                        <a:t>Fechada 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23727">
                <a:tc>
                  <a:txBody>
                    <a:bodyPr/>
                    <a:lstStyle/>
                    <a:p>
                      <a:pPr marL="73025" indent="0" algn="l" fontAlgn="ctr">
                        <a:buClr>
                          <a:srgbClr val="000000"/>
                        </a:buClr>
                        <a:buSzPts val="1100"/>
                        <a:buFont typeface="Calibri" panose="020F0502020204030204" pitchFamily="34" charset="0"/>
                        <a:buNone/>
                      </a:pPr>
                      <a:r>
                        <a:rPr lang="pt-BR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Mercado de trabalho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3025" indent="0" algn="l" fontAlgn="b"/>
                      <a:r>
                        <a:rPr lang="pt-BR" sz="1400" u="none" strike="noStrike" dirty="0">
                          <a:effectLst/>
                          <a:latin typeface="+mn-lt"/>
                        </a:rPr>
                        <a:t>Aumento temporário do </a:t>
                      </a:r>
                      <a:r>
                        <a:rPr lang="pt-BR" sz="1400" u="none" strike="noStrike" dirty="0" smtClean="0">
                          <a:effectLst/>
                          <a:latin typeface="+mn-lt"/>
                        </a:rPr>
                        <a:t>desemprego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3025" indent="0" algn="l" fontAlgn="b"/>
                      <a:r>
                        <a:rPr lang="pt-BR" sz="1400" u="none" strike="noStrike" dirty="0">
                          <a:effectLst/>
                          <a:latin typeface="+mn-lt"/>
                        </a:rPr>
                        <a:t>Manutenção do </a:t>
                      </a:r>
                      <a:r>
                        <a:rPr lang="pt-BR" sz="1400" u="none" strike="noStrike" dirty="0" smtClean="0">
                          <a:effectLst/>
                          <a:latin typeface="+mn-lt"/>
                        </a:rPr>
                        <a:t>emprego 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3025" indent="0" algn="l" fontAlgn="b"/>
                      <a:r>
                        <a:rPr lang="pt-BR" sz="1400" u="none" strike="noStrike" dirty="0">
                          <a:effectLst/>
                          <a:latin typeface="+mn-lt"/>
                        </a:rPr>
                        <a:t>Aumento do </a:t>
                      </a:r>
                      <a:r>
                        <a:rPr lang="pt-BR" sz="1400" u="none" strike="noStrike" dirty="0" smtClean="0">
                          <a:effectLst/>
                          <a:latin typeface="+mn-lt"/>
                        </a:rPr>
                        <a:t>desemprego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</a:tr>
              <a:tr h="523727">
                <a:tc>
                  <a:txBody>
                    <a:bodyPr/>
                    <a:lstStyle/>
                    <a:p>
                      <a:pPr marL="73025" indent="0" algn="l" fontAlgn="ctr">
                        <a:buClr>
                          <a:srgbClr val="000000"/>
                        </a:buClr>
                        <a:buSzPts val="1100"/>
                        <a:buFont typeface="Calibri" panose="020F0502020204030204" pitchFamily="34" charset="0"/>
                        <a:buChar char="“"/>
                      </a:pPr>
                      <a:r>
                        <a:rPr lang="pt-BR" sz="1600" i="1" u="none" strike="noStrike" dirty="0" err="1">
                          <a:effectLst/>
                          <a:latin typeface="+mn-lt"/>
                        </a:rPr>
                        <a:t>Investment</a:t>
                      </a:r>
                      <a:r>
                        <a:rPr lang="pt-BR" sz="1600" i="1" u="none" strike="noStrike" dirty="0">
                          <a:effectLst/>
                          <a:latin typeface="+mn-lt"/>
                        </a:rPr>
                        <a:t> grade</a:t>
                      </a:r>
                      <a:r>
                        <a:rPr lang="pt-BR" sz="1600" u="none" strike="noStrike" dirty="0">
                          <a:effectLst/>
                          <a:latin typeface="+mn-lt"/>
                        </a:rPr>
                        <a:t>” do Brasil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3025" indent="0" algn="l" fontAlgn="b"/>
                      <a:r>
                        <a:rPr lang="pt-BR" sz="1600" u="none" strike="noStrike" dirty="0" smtClean="0">
                          <a:effectLst/>
                          <a:latin typeface="+mn-lt"/>
                        </a:rPr>
                        <a:t>Mantido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3025" indent="0" algn="l" fontAlgn="b"/>
                      <a:r>
                        <a:rPr lang="pt-BR" sz="1600" u="none" strike="noStrike" dirty="0" smtClean="0">
                          <a:effectLst/>
                          <a:latin typeface="+mn-lt"/>
                        </a:rPr>
                        <a:t>Perdido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73025" indent="0" algn="l" fontAlgn="b"/>
                      <a:r>
                        <a:rPr lang="pt-BR" sz="1400" u="none" strike="noStrike" dirty="0">
                          <a:effectLst/>
                          <a:latin typeface="+mn-lt"/>
                        </a:rPr>
                        <a:t>Acentuado “</a:t>
                      </a:r>
                      <a:r>
                        <a:rPr lang="pt-BR" sz="1400" u="none" strike="noStrike" dirty="0" err="1">
                          <a:effectLst/>
                          <a:latin typeface="+mn-lt"/>
                        </a:rPr>
                        <a:t>downgrade</a:t>
                      </a:r>
                      <a:r>
                        <a:rPr lang="pt-BR" sz="1400" u="none" strike="noStrike" dirty="0">
                          <a:effectLst/>
                          <a:latin typeface="+mn-lt"/>
                        </a:rPr>
                        <a:t>” nas agências de “rating</a:t>
                      </a:r>
                      <a:r>
                        <a:rPr lang="pt-BR" sz="1400" u="none" strike="noStrike" dirty="0" smtClean="0">
                          <a:effectLst/>
                          <a:latin typeface="+mn-lt"/>
                        </a:rPr>
                        <a:t>” 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523727">
                <a:tc>
                  <a:txBody>
                    <a:bodyPr/>
                    <a:lstStyle/>
                    <a:p>
                      <a:pPr marL="73025" indent="0" algn="l" fontAlgn="ctr">
                        <a:buClr>
                          <a:srgbClr val="000000"/>
                        </a:buClr>
                        <a:buSzPts val="1100"/>
                        <a:buFont typeface="Calibri" panose="020F0502020204030204" pitchFamily="34" charset="0"/>
                        <a:buNone/>
                      </a:pPr>
                      <a:r>
                        <a:rPr lang="pt-BR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Crescimento econômico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3025" indent="0" algn="l" fontAlgn="b"/>
                      <a:r>
                        <a:rPr lang="pt-BR" sz="1400" u="none" strike="noStrike" dirty="0">
                          <a:effectLst/>
                          <a:latin typeface="+mn-lt"/>
                        </a:rPr>
                        <a:t>Retomada </a:t>
                      </a:r>
                      <a:r>
                        <a:rPr lang="pt-BR" sz="1400" u="none" strike="noStrike" dirty="0" smtClean="0">
                          <a:effectLst/>
                          <a:latin typeface="+mn-lt"/>
                        </a:rPr>
                        <a:t>progressiva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3025" indent="0" algn="l" fontAlgn="b"/>
                      <a:r>
                        <a:rPr lang="pt-BR" sz="1400" u="none" strike="noStrike" dirty="0">
                          <a:effectLst/>
                          <a:latin typeface="+mn-lt"/>
                        </a:rPr>
                        <a:t>Semelhante ao período </a:t>
                      </a:r>
                      <a:r>
                        <a:rPr lang="pt-BR" sz="1400" u="none" strike="noStrike" dirty="0" smtClean="0">
                          <a:effectLst/>
                          <a:latin typeface="+mn-lt"/>
                        </a:rPr>
                        <a:t>2011-2014 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3025" indent="0" algn="l" fontAlgn="b"/>
                      <a:r>
                        <a:rPr lang="pt-BR" sz="1400" u="none" strike="noStrike" dirty="0">
                          <a:effectLst/>
                          <a:latin typeface="+mn-lt"/>
                        </a:rPr>
                        <a:t>Estagnação ou recessão </a:t>
                      </a:r>
                      <a:r>
                        <a:rPr lang="pt-BR" sz="1400" u="none" strike="noStrike" dirty="0" smtClean="0">
                          <a:effectLst/>
                          <a:latin typeface="+mn-lt"/>
                        </a:rPr>
                        <a:t>econômica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</a:tr>
              <a:tr h="445440">
                <a:tc>
                  <a:txBody>
                    <a:bodyPr/>
                    <a:lstStyle/>
                    <a:p>
                      <a:pPr marL="73025" indent="0" algn="l" fontAlgn="ctr"/>
                      <a:r>
                        <a:rPr lang="pt-BR" sz="1600" u="none" strike="noStrike" dirty="0">
                          <a:effectLst/>
                          <a:latin typeface="+mn-lt"/>
                        </a:rPr>
                        <a:t>Ambiente político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3025" indent="0" algn="l" fontAlgn="b"/>
                      <a:r>
                        <a:rPr lang="pt-BR" sz="1300" u="none" strike="noStrike" dirty="0">
                          <a:effectLst/>
                          <a:latin typeface="+mn-lt"/>
                        </a:rPr>
                        <a:t>Distensão política, </a:t>
                      </a:r>
                      <a:r>
                        <a:rPr lang="pt-BR" sz="1300" u="none" strike="noStrike" dirty="0" smtClean="0">
                          <a:effectLst/>
                          <a:latin typeface="+mn-lt"/>
                        </a:rPr>
                        <a:t>diálogo </a:t>
                      </a:r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3025" indent="0" algn="l" fontAlgn="b"/>
                      <a:r>
                        <a:rPr lang="pt-BR" sz="1300" u="none" strike="noStrike" dirty="0">
                          <a:effectLst/>
                          <a:latin typeface="+mn-lt"/>
                        </a:rPr>
                        <a:t>Tensão política </a:t>
                      </a:r>
                      <a:r>
                        <a:rPr lang="pt-BR" sz="1300" u="none" strike="noStrike" dirty="0" smtClean="0">
                          <a:effectLst/>
                          <a:latin typeface="+mn-lt"/>
                        </a:rPr>
                        <a:t>permanente</a:t>
                      </a:r>
                      <a:r>
                        <a:rPr lang="pt-BR" sz="1300" u="none" strike="noStrike" baseline="0" dirty="0" smtClean="0">
                          <a:effectLst/>
                          <a:latin typeface="+mn-lt"/>
                        </a:rPr>
                        <a:t> </a:t>
                      </a:r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73025" indent="0" algn="l" fontAlgn="b"/>
                      <a:r>
                        <a:rPr lang="pt-BR" sz="1300" u="none" strike="noStrike" dirty="0">
                          <a:effectLst/>
                          <a:latin typeface="+mn-lt"/>
                        </a:rPr>
                        <a:t>Radicalização </a:t>
                      </a:r>
                      <a:r>
                        <a:rPr lang="pt-BR" sz="1300" u="none" strike="noStrike" dirty="0" smtClean="0">
                          <a:effectLst/>
                          <a:latin typeface="+mn-lt"/>
                        </a:rPr>
                        <a:t>política</a:t>
                      </a:r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5242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2904513" y="1500188"/>
            <a:ext cx="2065564" cy="4814887"/>
          </a:xfrm>
          <a:prstGeom prst="rect">
            <a:avLst/>
          </a:prstGeom>
          <a:solidFill>
            <a:schemeClr val="bg1"/>
          </a:solidFill>
          <a:ln w="28575" cap="rnd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6" name="Retângulo 35"/>
          <p:cNvSpPr/>
          <p:nvPr/>
        </p:nvSpPr>
        <p:spPr>
          <a:xfrm>
            <a:off x="5677420" y="1500188"/>
            <a:ext cx="2065564" cy="4814887"/>
          </a:xfrm>
          <a:prstGeom prst="rect">
            <a:avLst/>
          </a:prstGeom>
          <a:solidFill>
            <a:schemeClr val="bg1"/>
          </a:solidFill>
          <a:ln w="28575" cap="rnd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Organização da Exposição</a:t>
            </a:r>
            <a:endParaRPr lang="pt-PT" dirty="0"/>
          </a:p>
        </p:txBody>
      </p:sp>
      <p:sp>
        <p:nvSpPr>
          <p:cNvPr id="22" name="Triângulo isósceles 21"/>
          <p:cNvSpPr/>
          <p:nvPr/>
        </p:nvSpPr>
        <p:spPr>
          <a:xfrm rot="5400000">
            <a:off x="2217912" y="3804181"/>
            <a:ext cx="665213" cy="39913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Retângulo 22"/>
          <p:cNvSpPr/>
          <p:nvPr/>
        </p:nvSpPr>
        <p:spPr>
          <a:xfrm>
            <a:off x="443363" y="3058759"/>
            <a:ext cx="1779770" cy="2018234"/>
          </a:xfrm>
          <a:prstGeom prst="rect">
            <a:avLst/>
          </a:prstGeom>
          <a:solidFill>
            <a:schemeClr val="accent4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8100" eaLnBrk="0" hangingPunct="0">
              <a:lnSpc>
                <a:spcPct val="120000"/>
              </a:lnSpc>
              <a:buClr>
                <a:srgbClr val="003366"/>
              </a:buClr>
              <a:tabLst>
                <a:tab pos="76200" algn="l"/>
              </a:tabLst>
            </a:pPr>
            <a:r>
              <a:rPr lang="pt-BR" kern="0" cap="small" dirty="0">
                <a:solidFill>
                  <a:schemeClr val="bg1"/>
                </a:solidFill>
              </a:rPr>
              <a:t>Tendências                       </a:t>
            </a:r>
          </a:p>
        </p:txBody>
      </p:sp>
      <p:sp>
        <p:nvSpPr>
          <p:cNvPr id="24" name="Retângulo 23"/>
          <p:cNvSpPr/>
          <p:nvPr/>
        </p:nvSpPr>
        <p:spPr>
          <a:xfrm>
            <a:off x="3044569" y="2386012"/>
            <a:ext cx="1779770" cy="1286879"/>
          </a:xfrm>
          <a:prstGeom prst="rect">
            <a:avLst/>
          </a:prstGeom>
          <a:solidFill>
            <a:schemeClr val="accent4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0" hangingPunct="0">
              <a:lnSpc>
                <a:spcPct val="120000"/>
              </a:lnSpc>
              <a:buClr>
                <a:srgbClr val="003366"/>
              </a:buClr>
            </a:pPr>
            <a:r>
              <a:rPr lang="pt-BR" kern="0" cap="small" dirty="0">
                <a:solidFill>
                  <a:schemeClr val="bg1"/>
                </a:solidFill>
              </a:rPr>
              <a:t>Tendências e </a:t>
            </a:r>
            <a:r>
              <a:rPr lang="pt-BR" kern="0" cap="small" dirty="0" smtClean="0">
                <a:solidFill>
                  <a:schemeClr val="bg1"/>
                </a:solidFill>
              </a:rPr>
              <a:t>incertezas</a:t>
            </a:r>
            <a:endParaRPr lang="pt-BR" kern="0" cap="small" dirty="0">
              <a:solidFill>
                <a:schemeClr val="bg1"/>
              </a:solidFill>
            </a:endParaRPr>
          </a:p>
        </p:txBody>
      </p:sp>
      <p:sp>
        <p:nvSpPr>
          <p:cNvPr id="25" name="Retângulo 24"/>
          <p:cNvSpPr/>
          <p:nvPr/>
        </p:nvSpPr>
        <p:spPr>
          <a:xfrm>
            <a:off x="3044569" y="4471981"/>
            <a:ext cx="1779770" cy="1680493"/>
          </a:xfrm>
          <a:prstGeom prst="rect">
            <a:avLst/>
          </a:prstGeom>
          <a:solidFill>
            <a:schemeClr val="accent4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0" anchor="t"/>
          <a:lstStyle/>
          <a:p>
            <a:pPr eaLnBrk="0" hangingPunct="0">
              <a:lnSpc>
                <a:spcPct val="120000"/>
              </a:lnSpc>
              <a:buClr>
                <a:srgbClr val="003366"/>
              </a:buClr>
            </a:pPr>
            <a:r>
              <a:rPr lang="pt-BR" kern="0" cap="small" dirty="0">
                <a:solidFill>
                  <a:schemeClr val="bg1"/>
                </a:solidFill>
              </a:rPr>
              <a:t>Cenários para </a:t>
            </a:r>
            <a:r>
              <a:rPr lang="pt-BR" kern="0" cap="small" dirty="0" smtClean="0">
                <a:solidFill>
                  <a:schemeClr val="bg1"/>
                </a:solidFill>
              </a:rPr>
              <a:t>o</a:t>
            </a:r>
            <a:endParaRPr lang="pt-BR" kern="0" cap="small" dirty="0">
              <a:solidFill>
                <a:schemeClr val="bg1"/>
              </a:solidFill>
            </a:endParaRPr>
          </a:p>
        </p:txBody>
      </p:sp>
      <p:sp>
        <p:nvSpPr>
          <p:cNvPr id="28" name="Retângulo 27"/>
          <p:cNvSpPr/>
          <p:nvPr/>
        </p:nvSpPr>
        <p:spPr>
          <a:xfrm>
            <a:off x="5818115" y="2386012"/>
            <a:ext cx="1779770" cy="1286879"/>
          </a:xfrm>
          <a:prstGeom prst="rect">
            <a:avLst/>
          </a:prstGeom>
          <a:solidFill>
            <a:schemeClr val="accent4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0" hangingPunct="0">
              <a:lnSpc>
                <a:spcPct val="120000"/>
              </a:lnSpc>
              <a:buClr>
                <a:srgbClr val="003366"/>
              </a:buClr>
            </a:pPr>
            <a:r>
              <a:rPr lang="pt-BR" kern="0" cap="small" dirty="0">
                <a:solidFill>
                  <a:schemeClr val="bg1"/>
                </a:solidFill>
              </a:rPr>
              <a:t>Os desafios para o futuro</a:t>
            </a:r>
          </a:p>
        </p:txBody>
      </p:sp>
      <p:sp>
        <p:nvSpPr>
          <p:cNvPr id="29" name="Retângulo 28"/>
          <p:cNvSpPr/>
          <p:nvPr/>
        </p:nvSpPr>
        <p:spPr>
          <a:xfrm>
            <a:off x="5818115" y="4471981"/>
            <a:ext cx="1779770" cy="1680493"/>
          </a:xfrm>
          <a:prstGeom prst="rect">
            <a:avLst/>
          </a:prstGeom>
          <a:solidFill>
            <a:schemeClr val="accent4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0" hangingPunct="0">
              <a:lnSpc>
                <a:spcPct val="120000"/>
              </a:lnSpc>
              <a:buClr>
                <a:srgbClr val="003366"/>
              </a:buClr>
            </a:pPr>
            <a:r>
              <a:rPr lang="pt-BR" kern="0" cap="small" dirty="0" smtClean="0">
                <a:solidFill>
                  <a:schemeClr val="bg1"/>
                </a:solidFill>
              </a:rPr>
              <a:t>O </a:t>
            </a:r>
            <a:r>
              <a:rPr lang="pt-BR" kern="0" cap="small" dirty="0" smtClean="0">
                <a:solidFill>
                  <a:schemeClr val="bg1"/>
                </a:solidFill>
              </a:rPr>
              <a:t>Investimento Social no mundo e no Brasil</a:t>
            </a:r>
            <a:endParaRPr lang="pt-BR" kern="0" cap="small" dirty="0">
              <a:solidFill>
                <a:schemeClr val="bg1"/>
              </a:solidFill>
            </a:endParaRPr>
          </a:p>
        </p:txBody>
      </p:sp>
      <p:sp>
        <p:nvSpPr>
          <p:cNvPr id="30" name="Triângulo isósceles 29"/>
          <p:cNvSpPr/>
          <p:nvPr/>
        </p:nvSpPr>
        <p:spPr>
          <a:xfrm rot="5400000">
            <a:off x="5011571" y="3804181"/>
            <a:ext cx="665213" cy="39913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" name="Triângulo isósceles 31"/>
          <p:cNvSpPr/>
          <p:nvPr/>
        </p:nvSpPr>
        <p:spPr>
          <a:xfrm rot="10800000">
            <a:off x="3751871" y="3967106"/>
            <a:ext cx="384006" cy="230405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3" name="Triângulo isósceles 32"/>
          <p:cNvSpPr/>
          <p:nvPr/>
        </p:nvSpPr>
        <p:spPr>
          <a:xfrm rot="10800000">
            <a:off x="6489343" y="3967106"/>
            <a:ext cx="384006" cy="230405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4" name="Retângulo 33"/>
          <p:cNvSpPr/>
          <p:nvPr/>
        </p:nvSpPr>
        <p:spPr>
          <a:xfrm>
            <a:off x="1143895" y="4578397"/>
            <a:ext cx="955711" cy="307777"/>
          </a:xfrm>
          <a:prstGeom prst="rect">
            <a:avLst/>
          </a:prstGeom>
          <a:solidFill>
            <a:schemeClr val="accent2"/>
          </a:solidFill>
        </p:spPr>
        <p:txBody>
          <a:bodyPr wrap="none">
            <a:spAutoFit/>
          </a:bodyPr>
          <a:lstStyle/>
          <a:p>
            <a:r>
              <a:rPr lang="pt-BR" sz="1400" dirty="0" smtClean="0">
                <a:solidFill>
                  <a:schemeClr val="bg1"/>
                </a:solidFill>
              </a:rPr>
              <a:t>MUNDIAIS</a:t>
            </a:r>
            <a:endParaRPr lang="pt-BR" sz="1400" dirty="0">
              <a:solidFill>
                <a:schemeClr val="bg1"/>
              </a:solidFill>
            </a:endParaRPr>
          </a:p>
        </p:txBody>
      </p:sp>
      <p:sp>
        <p:nvSpPr>
          <p:cNvPr id="35" name="Retângulo 34"/>
          <p:cNvSpPr/>
          <p:nvPr/>
        </p:nvSpPr>
        <p:spPr>
          <a:xfrm>
            <a:off x="4030425" y="3295697"/>
            <a:ext cx="686406" cy="307777"/>
          </a:xfrm>
          <a:prstGeom prst="rect">
            <a:avLst/>
          </a:prstGeom>
          <a:solidFill>
            <a:schemeClr val="accent2"/>
          </a:solidFill>
        </p:spPr>
        <p:txBody>
          <a:bodyPr wrap="none">
            <a:spAutoFit/>
          </a:bodyPr>
          <a:lstStyle/>
          <a:p>
            <a:r>
              <a:rPr lang="pt-BR" sz="1400" dirty="0" smtClean="0">
                <a:solidFill>
                  <a:schemeClr val="bg1"/>
                </a:solidFill>
              </a:rPr>
              <a:t>BRASIL</a:t>
            </a:r>
            <a:endParaRPr lang="pt-BR" sz="1400" dirty="0">
              <a:solidFill>
                <a:schemeClr val="bg1"/>
              </a:solidFill>
            </a:endParaRPr>
          </a:p>
        </p:txBody>
      </p:sp>
      <p:sp>
        <p:nvSpPr>
          <p:cNvPr id="37" name="Retângulo 36"/>
          <p:cNvSpPr/>
          <p:nvPr/>
        </p:nvSpPr>
        <p:spPr>
          <a:xfrm>
            <a:off x="3154125" y="5700330"/>
            <a:ext cx="970137" cy="350865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eaLnBrk="0" hangingPunct="0">
              <a:lnSpc>
                <a:spcPct val="120000"/>
              </a:lnSpc>
              <a:buClr>
                <a:srgbClr val="003366"/>
              </a:buClr>
            </a:pPr>
            <a:r>
              <a:rPr lang="pt-BR" sz="1400" kern="0" cap="small" dirty="0" smtClean="0">
                <a:solidFill>
                  <a:schemeClr val="bg1"/>
                </a:solidFill>
              </a:rPr>
              <a:t>2015-2018</a:t>
            </a:r>
            <a:endParaRPr lang="pt-BR" sz="1400" kern="0" cap="small" dirty="0">
              <a:solidFill>
                <a:schemeClr val="bg1"/>
              </a:solidFill>
            </a:endParaRPr>
          </a:p>
        </p:txBody>
      </p:sp>
      <p:sp>
        <p:nvSpPr>
          <p:cNvPr id="38" name="Retângulo 37"/>
          <p:cNvSpPr/>
          <p:nvPr/>
        </p:nvSpPr>
        <p:spPr>
          <a:xfrm>
            <a:off x="3154125" y="5376904"/>
            <a:ext cx="686406" cy="307777"/>
          </a:xfrm>
          <a:prstGeom prst="rect">
            <a:avLst/>
          </a:prstGeom>
          <a:solidFill>
            <a:schemeClr val="accent2"/>
          </a:solidFill>
        </p:spPr>
        <p:txBody>
          <a:bodyPr wrap="none">
            <a:spAutoFit/>
          </a:bodyPr>
          <a:lstStyle/>
          <a:p>
            <a:r>
              <a:rPr lang="pt-BR" sz="1400" dirty="0" smtClean="0">
                <a:solidFill>
                  <a:schemeClr val="bg1"/>
                </a:solidFill>
              </a:rPr>
              <a:t>BRASIL</a:t>
            </a:r>
            <a:endParaRPr lang="pt-BR" sz="1400" dirty="0">
              <a:solidFill>
                <a:schemeClr val="bg1"/>
              </a:solidFill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5951" y="2358517"/>
            <a:ext cx="610515" cy="610515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2712" y="1626082"/>
            <a:ext cx="643532" cy="659755"/>
          </a:xfrm>
          <a:prstGeom prst="rect">
            <a:avLst/>
          </a:prstGeom>
        </p:spPr>
      </p:pic>
      <p:sp>
        <p:nvSpPr>
          <p:cNvPr id="20" name="Retângulo 19"/>
          <p:cNvSpPr/>
          <p:nvPr/>
        </p:nvSpPr>
        <p:spPr>
          <a:xfrm>
            <a:off x="250826" y="1500188"/>
            <a:ext cx="2499258" cy="5075424"/>
          </a:xfrm>
          <a:prstGeom prst="rect">
            <a:avLst/>
          </a:prstGeom>
          <a:solidFill>
            <a:srgbClr val="F2F2F2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20"/>
          <p:cNvSpPr/>
          <p:nvPr/>
        </p:nvSpPr>
        <p:spPr>
          <a:xfrm>
            <a:off x="2999773" y="2285837"/>
            <a:ext cx="1844828" cy="3866637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Retângulo 25"/>
          <p:cNvSpPr/>
          <p:nvPr/>
        </p:nvSpPr>
        <p:spPr>
          <a:xfrm>
            <a:off x="5718278" y="1742836"/>
            <a:ext cx="1911803" cy="2061669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5274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Investimento social privado - Mundo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16023" y="1327718"/>
            <a:ext cx="8820471" cy="1209865"/>
          </a:xfrm>
        </p:spPr>
        <p:txBody>
          <a:bodyPr/>
          <a:lstStyle/>
          <a:p>
            <a:r>
              <a:rPr lang="pt-BR" sz="1600" dirty="0" smtClean="0"/>
              <a:t>Segundo o World </a:t>
            </a:r>
            <a:r>
              <a:rPr lang="pt-BR" sz="1600" dirty="0" err="1" smtClean="0"/>
              <a:t>Giving</a:t>
            </a:r>
            <a:r>
              <a:rPr lang="pt-BR" sz="1600" dirty="0" smtClean="0"/>
              <a:t> Index </a:t>
            </a:r>
            <a:r>
              <a:rPr lang="pt-BR" sz="1600" dirty="0" smtClean="0"/>
              <a:t>2014, </a:t>
            </a:r>
            <a:r>
              <a:rPr lang="pt-BR" sz="1600" dirty="0" smtClean="0"/>
              <a:t>publicado pelo Instituto para o Desenvolvimento do Investimento Social (IDIS)/ </a:t>
            </a:r>
            <a:r>
              <a:rPr lang="pt-BR" sz="1600" dirty="0" err="1" smtClean="0"/>
              <a:t>Charities</a:t>
            </a:r>
            <a:r>
              <a:rPr lang="pt-BR" sz="1600" dirty="0" smtClean="0"/>
              <a:t> </a:t>
            </a:r>
            <a:r>
              <a:rPr lang="pt-BR" sz="1600" dirty="0" err="1" smtClean="0"/>
              <a:t>Aid</a:t>
            </a:r>
            <a:r>
              <a:rPr lang="pt-BR" sz="1600" dirty="0" smtClean="0"/>
              <a:t> Foundation (CAF), o Brasil está na </a:t>
            </a:r>
            <a:r>
              <a:rPr lang="pt-BR" sz="1600" dirty="0" smtClean="0"/>
              <a:t>90</a:t>
            </a:r>
            <a:r>
              <a:rPr lang="pt-BR" sz="1600" dirty="0" smtClean="0"/>
              <a:t>ª </a:t>
            </a:r>
            <a:r>
              <a:rPr lang="pt-BR" sz="1600" dirty="0" smtClean="0"/>
              <a:t>posição entre os países do mundo, cujas populações mais fazem doações, caindo </a:t>
            </a:r>
            <a:r>
              <a:rPr lang="pt-BR" sz="1600" dirty="0" smtClean="0"/>
              <a:t>14</a:t>
            </a:r>
            <a:r>
              <a:rPr lang="pt-BR" sz="1600" dirty="0" smtClean="0"/>
              <a:t> </a:t>
            </a:r>
            <a:r>
              <a:rPr lang="pt-BR" sz="1600" dirty="0" smtClean="0"/>
              <a:t>posições em relação a 2010</a:t>
            </a:r>
          </a:p>
          <a:p>
            <a:pPr lvl="1"/>
            <a:endParaRPr lang="pt-BR" sz="1600" dirty="0" smtClean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109D35-FC4E-4F46-8588-BC6BECF92B40}" type="slidenum">
              <a:rPr lang="pt-BR" smtClean="0"/>
              <a:pPr>
                <a:defRPr/>
              </a:pPr>
              <a:t>42</a:t>
            </a:fld>
            <a:endParaRPr lang="pt-BR" dirty="0"/>
          </a:p>
        </p:txBody>
      </p:sp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7303275"/>
              </p:ext>
            </p:extLst>
          </p:nvPr>
        </p:nvGraphicFramePr>
        <p:xfrm>
          <a:off x="367528" y="2597456"/>
          <a:ext cx="3816424" cy="246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3033"/>
                <a:gridCol w="3343391"/>
              </a:tblGrid>
              <a:tr h="325501">
                <a:tc gridSpan="2">
                  <a:txBody>
                    <a:bodyPr/>
                    <a:lstStyle/>
                    <a:p>
                      <a:pPr algn="ctr"/>
                      <a:r>
                        <a:rPr lang="pt-BR" sz="1600" cap="small" baseline="0" dirty="0" smtClean="0"/>
                        <a:t>Ranking do World </a:t>
                      </a:r>
                      <a:r>
                        <a:rPr lang="pt-BR" sz="1600" cap="small" baseline="0" dirty="0" err="1" smtClean="0"/>
                        <a:t>Giving</a:t>
                      </a:r>
                      <a:r>
                        <a:rPr lang="pt-BR" sz="1600" cap="small" baseline="0" dirty="0" smtClean="0"/>
                        <a:t> </a:t>
                      </a:r>
                      <a:r>
                        <a:rPr lang="pt-BR" sz="1600" cap="small" baseline="0" dirty="0" err="1" smtClean="0"/>
                        <a:t>Index</a:t>
                      </a:r>
                      <a:r>
                        <a:rPr lang="pt-BR" sz="1600" cap="small" baseline="0" dirty="0" smtClean="0"/>
                        <a:t> em 2010</a:t>
                      </a:r>
                      <a:endParaRPr lang="pt-BR" sz="1600" cap="small" baseline="0" dirty="0"/>
                    </a:p>
                  </a:txBody>
                  <a:tcPr>
                    <a:solidFill>
                      <a:srgbClr val="25406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pt-BR" dirty="0"/>
                    </a:p>
                  </a:txBody>
                  <a:tcPr/>
                </a:tc>
              </a:tr>
              <a:tr h="295910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1º</a:t>
                      </a:r>
                      <a:endParaRPr lang="pt-BR" sz="1400" dirty="0"/>
                    </a:p>
                  </a:txBody>
                  <a:tcPr>
                    <a:solidFill>
                      <a:srgbClr val="DDE9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Austrália</a:t>
                      </a:r>
                      <a:endParaRPr lang="pt-BR" sz="1400" dirty="0"/>
                    </a:p>
                  </a:txBody>
                  <a:tcPr>
                    <a:solidFill>
                      <a:srgbClr val="DDE9F7"/>
                    </a:solidFill>
                  </a:tcPr>
                </a:tc>
              </a:tr>
              <a:tr h="295910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1º</a:t>
                      </a:r>
                      <a:endParaRPr lang="pt-BR" sz="1400" dirty="0"/>
                    </a:p>
                  </a:txBody>
                  <a:tcPr>
                    <a:solidFill>
                      <a:srgbClr val="BCD3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Nova Zelândia</a:t>
                      </a:r>
                      <a:endParaRPr lang="pt-BR" sz="1400" dirty="0"/>
                    </a:p>
                  </a:txBody>
                  <a:tcPr>
                    <a:solidFill>
                      <a:srgbClr val="BCD3EE"/>
                    </a:solidFill>
                  </a:tcPr>
                </a:tc>
              </a:tr>
              <a:tr h="295910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3º</a:t>
                      </a:r>
                      <a:endParaRPr lang="pt-BR" sz="1400" dirty="0"/>
                    </a:p>
                  </a:txBody>
                  <a:tcPr>
                    <a:solidFill>
                      <a:srgbClr val="DDE9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Irlanda</a:t>
                      </a:r>
                      <a:endParaRPr lang="pt-BR" sz="1400" dirty="0"/>
                    </a:p>
                  </a:txBody>
                  <a:tcPr>
                    <a:solidFill>
                      <a:srgbClr val="DDE9F7"/>
                    </a:solidFill>
                  </a:tcPr>
                </a:tc>
              </a:tr>
              <a:tr h="295910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3º</a:t>
                      </a:r>
                      <a:endParaRPr lang="pt-BR" sz="1400" dirty="0"/>
                    </a:p>
                  </a:txBody>
                  <a:tcPr>
                    <a:solidFill>
                      <a:srgbClr val="BCD3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Canadá</a:t>
                      </a:r>
                      <a:endParaRPr lang="pt-BR" sz="1400" dirty="0"/>
                    </a:p>
                  </a:txBody>
                  <a:tcPr>
                    <a:solidFill>
                      <a:srgbClr val="BCD3EE"/>
                    </a:solidFill>
                  </a:tcPr>
                </a:tc>
              </a:tr>
              <a:tr h="295910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5º</a:t>
                      </a:r>
                      <a:endParaRPr lang="pt-BR" sz="1400" dirty="0"/>
                    </a:p>
                  </a:txBody>
                  <a:tcPr>
                    <a:solidFill>
                      <a:srgbClr val="DDE9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Suíça</a:t>
                      </a:r>
                      <a:endParaRPr lang="pt-BR" sz="1400" dirty="0"/>
                    </a:p>
                  </a:txBody>
                  <a:tcPr>
                    <a:solidFill>
                      <a:srgbClr val="DDE9F7"/>
                    </a:solidFill>
                  </a:tcPr>
                </a:tc>
              </a:tr>
              <a:tr h="295910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5º</a:t>
                      </a:r>
                      <a:endParaRPr lang="pt-BR" sz="1400" dirty="0"/>
                    </a:p>
                  </a:txBody>
                  <a:tcPr>
                    <a:solidFill>
                      <a:srgbClr val="BCD3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Estados Unidos</a:t>
                      </a:r>
                      <a:endParaRPr lang="pt-BR" sz="1400" dirty="0"/>
                    </a:p>
                  </a:txBody>
                  <a:tcPr>
                    <a:solidFill>
                      <a:srgbClr val="BCD3EE"/>
                    </a:solidFill>
                  </a:tcPr>
                </a:tc>
              </a:tr>
              <a:tr h="295910">
                <a:tc>
                  <a:txBody>
                    <a:bodyPr/>
                    <a:lstStyle/>
                    <a:p>
                      <a:r>
                        <a:rPr lang="pt-BR" sz="1400" b="1" dirty="0" smtClean="0"/>
                        <a:t>76º</a:t>
                      </a:r>
                      <a:endParaRPr lang="pt-BR" sz="1400" b="1" dirty="0"/>
                    </a:p>
                  </a:txBody>
                  <a:tcPr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b="1" dirty="0" smtClean="0"/>
                        <a:t>Brasil</a:t>
                      </a:r>
                      <a:endParaRPr lang="pt-BR" sz="1400" b="1" dirty="0"/>
                    </a:p>
                  </a:txBody>
                  <a:tcPr>
                    <a:solidFill>
                      <a:srgbClr val="FFB7B7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0985723"/>
              </p:ext>
            </p:extLst>
          </p:nvPr>
        </p:nvGraphicFramePr>
        <p:xfrm>
          <a:off x="432046" y="5488088"/>
          <a:ext cx="8388423" cy="8046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6141"/>
                <a:gridCol w="2796141"/>
                <a:gridCol w="2796141"/>
              </a:tblGrid>
              <a:tr h="229089">
                <a:tc gridSpan="3"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1200" b="1" kern="1200" cap="small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Critérios do Ranking</a:t>
                      </a:r>
                    </a:p>
                  </a:txBody>
                  <a:tcPr>
                    <a:solidFill>
                      <a:srgbClr val="25406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pt-BR" sz="1600" b="1" kern="1200" cap="small" baseline="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25406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pt-BR" sz="1600" b="1" kern="1200" cap="small" baseline="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254061"/>
                    </a:solidFill>
                  </a:tcPr>
                </a:tc>
              </a:tr>
              <a:tr h="42836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% da população que faz doações em dinheiro</a:t>
                      </a:r>
                    </a:p>
                  </a:txBody>
                  <a:tcPr>
                    <a:solidFill>
                      <a:srgbClr val="BCD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% da população que gasta seu tempo com trabalhos voluntários</a:t>
                      </a:r>
                      <a:endParaRPr lang="pt-BR" sz="1100" dirty="0" smtClean="0"/>
                    </a:p>
                  </a:txBody>
                  <a:tcPr>
                    <a:solidFill>
                      <a:srgbClr val="BCD3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% da população que dá assistência a pessoas desconhecidas</a:t>
                      </a:r>
                      <a:endParaRPr lang="pt-BR" sz="1100" dirty="0" smtClean="0"/>
                    </a:p>
                  </a:txBody>
                  <a:tcPr>
                    <a:solidFill>
                      <a:srgbClr val="BCD3EE"/>
                    </a:solidFill>
                  </a:tcPr>
                </a:tc>
              </a:tr>
            </a:tbl>
          </a:graphicData>
        </a:graphic>
      </p:graphicFrame>
      <p:sp>
        <p:nvSpPr>
          <p:cNvPr id="7" name="Seta para a direita 6"/>
          <p:cNvSpPr/>
          <p:nvPr/>
        </p:nvSpPr>
        <p:spPr>
          <a:xfrm>
            <a:off x="4327968" y="3533560"/>
            <a:ext cx="504056" cy="576064"/>
          </a:xfrm>
          <a:prstGeom prst="rightArrow">
            <a:avLst/>
          </a:prstGeom>
          <a:solidFill>
            <a:srgbClr val="4B97C5"/>
          </a:solidFill>
          <a:ln>
            <a:solidFill>
              <a:srgbClr val="4B97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9" name="Tabe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1301051"/>
              </p:ext>
            </p:extLst>
          </p:nvPr>
        </p:nvGraphicFramePr>
        <p:xfrm>
          <a:off x="4904032" y="2597456"/>
          <a:ext cx="3816424" cy="246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3033"/>
                <a:gridCol w="3343391"/>
              </a:tblGrid>
              <a:tr h="325501">
                <a:tc gridSpan="2">
                  <a:txBody>
                    <a:bodyPr/>
                    <a:lstStyle/>
                    <a:p>
                      <a:pPr algn="ctr"/>
                      <a:r>
                        <a:rPr lang="pt-BR" sz="1600" cap="small" baseline="0" dirty="0" smtClean="0"/>
                        <a:t>Ranking do World </a:t>
                      </a:r>
                      <a:r>
                        <a:rPr lang="pt-BR" sz="1600" cap="small" baseline="0" dirty="0" err="1" smtClean="0"/>
                        <a:t>Giving</a:t>
                      </a:r>
                      <a:r>
                        <a:rPr lang="pt-BR" sz="1600" cap="small" baseline="0" dirty="0" smtClean="0"/>
                        <a:t> Index em </a:t>
                      </a:r>
                      <a:r>
                        <a:rPr lang="pt-BR" sz="1600" cap="small" baseline="0" dirty="0" smtClean="0"/>
                        <a:t>2014</a:t>
                      </a:r>
                      <a:endParaRPr lang="pt-BR" sz="1600" cap="small" baseline="0" dirty="0"/>
                    </a:p>
                  </a:txBody>
                  <a:tcPr>
                    <a:solidFill>
                      <a:srgbClr val="25406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pt-BR" dirty="0"/>
                    </a:p>
                  </a:txBody>
                  <a:tcPr/>
                </a:tc>
              </a:tr>
              <a:tr h="295910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1º</a:t>
                      </a:r>
                      <a:endParaRPr lang="pt-BR" sz="1400" dirty="0"/>
                    </a:p>
                  </a:txBody>
                  <a:tcPr>
                    <a:solidFill>
                      <a:srgbClr val="DDE9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Estados </a:t>
                      </a:r>
                      <a:r>
                        <a:rPr lang="pt-BR" sz="1400" dirty="0" smtClean="0"/>
                        <a:t>Unidos + </a:t>
                      </a:r>
                      <a:r>
                        <a:rPr lang="pt-BR" sz="1400" dirty="0" err="1" smtClean="0"/>
                        <a:t>Myanmar’s</a:t>
                      </a:r>
                      <a:endParaRPr lang="pt-BR" sz="1400" dirty="0"/>
                    </a:p>
                  </a:txBody>
                  <a:tcPr>
                    <a:solidFill>
                      <a:srgbClr val="DDE9F7"/>
                    </a:solidFill>
                  </a:tcPr>
                </a:tc>
              </a:tr>
              <a:tr h="295910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2º</a:t>
                      </a:r>
                      <a:endParaRPr lang="pt-BR" sz="1400" dirty="0"/>
                    </a:p>
                  </a:txBody>
                  <a:tcPr>
                    <a:solidFill>
                      <a:srgbClr val="BCD3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Canadá</a:t>
                      </a:r>
                      <a:endParaRPr lang="pt-BR" sz="1400" dirty="0"/>
                    </a:p>
                  </a:txBody>
                  <a:tcPr>
                    <a:solidFill>
                      <a:srgbClr val="BCD3EE"/>
                    </a:solidFill>
                  </a:tcPr>
                </a:tc>
              </a:tr>
              <a:tr h="295910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3º</a:t>
                      </a:r>
                      <a:endParaRPr lang="pt-BR" sz="1400" dirty="0"/>
                    </a:p>
                  </a:txBody>
                  <a:tcPr>
                    <a:solidFill>
                      <a:srgbClr val="DDE9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Irlanda</a:t>
                      </a:r>
                      <a:endParaRPr lang="pt-BR" sz="1400" dirty="0"/>
                    </a:p>
                  </a:txBody>
                  <a:tcPr>
                    <a:solidFill>
                      <a:srgbClr val="DDE9F7"/>
                    </a:solidFill>
                  </a:tcPr>
                </a:tc>
              </a:tr>
              <a:tr h="295910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4º</a:t>
                      </a:r>
                      <a:endParaRPr lang="pt-BR" sz="1400" dirty="0"/>
                    </a:p>
                  </a:txBody>
                  <a:tcPr>
                    <a:solidFill>
                      <a:srgbClr val="BCD3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Nova Zelândia</a:t>
                      </a:r>
                      <a:endParaRPr lang="pt-BR" sz="1400" dirty="0"/>
                    </a:p>
                  </a:txBody>
                  <a:tcPr>
                    <a:solidFill>
                      <a:srgbClr val="BCD3EE"/>
                    </a:solidFill>
                  </a:tcPr>
                </a:tc>
              </a:tr>
              <a:tr h="295910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5º</a:t>
                      </a:r>
                      <a:endParaRPr lang="pt-BR" sz="1400" dirty="0"/>
                    </a:p>
                  </a:txBody>
                  <a:tcPr>
                    <a:solidFill>
                      <a:srgbClr val="DDE9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Austrália</a:t>
                      </a:r>
                      <a:endParaRPr lang="pt-BR" sz="1400" dirty="0"/>
                    </a:p>
                  </a:txBody>
                  <a:tcPr>
                    <a:solidFill>
                      <a:srgbClr val="DDE9F7"/>
                    </a:solidFill>
                  </a:tcPr>
                </a:tc>
              </a:tr>
              <a:tr h="295910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6º</a:t>
                      </a:r>
                      <a:endParaRPr lang="pt-BR" sz="1400" dirty="0"/>
                    </a:p>
                  </a:txBody>
                  <a:tcPr>
                    <a:solidFill>
                      <a:srgbClr val="BCD3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Reino</a:t>
                      </a:r>
                      <a:r>
                        <a:rPr lang="pt-BR" sz="1400" baseline="0" dirty="0" smtClean="0"/>
                        <a:t> Unido</a:t>
                      </a:r>
                      <a:endParaRPr lang="pt-BR" sz="1400" dirty="0"/>
                    </a:p>
                  </a:txBody>
                  <a:tcPr>
                    <a:solidFill>
                      <a:srgbClr val="BCD3EE"/>
                    </a:solidFill>
                  </a:tcPr>
                </a:tc>
              </a:tr>
              <a:tr h="295910">
                <a:tc>
                  <a:txBody>
                    <a:bodyPr/>
                    <a:lstStyle/>
                    <a:p>
                      <a:r>
                        <a:rPr lang="pt-BR" sz="1400" b="1" dirty="0" smtClean="0"/>
                        <a:t>90º</a:t>
                      </a:r>
                      <a:endParaRPr lang="pt-BR" sz="1400" b="1" dirty="0"/>
                    </a:p>
                  </a:txBody>
                  <a:tcPr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b="1" dirty="0" smtClean="0"/>
                        <a:t>Brasil</a:t>
                      </a:r>
                      <a:endParaRPr lang="pt-BR" sz="1400" b="1" dirty="0"/>
                    </a:p>
                  </a:txBody>
                  <a:tcPr>
                    <a:solidFill>
                      <a:srgbClr val="FFB7B7"/>
                    </a:solidFill>
                  </a:tcPr>
                </a:tc>
              </a:tr>
            </a:tbl>
          </a:graphicData>
        </a:graphic>
      </p:graphicFrame>
      <p:sp>
        <p:nvSpPr>
          <p:cNvPr id="10" name="Retângulo 9"/>
          <p:cNvSpPr/>
          <p:nvPr/>
        </p:nvSpPr>
        <p:spPr>
          <a:xfrm>
            <a:off x="-36512" y="6597352"/>
            <a:ext cx="838842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800" dirty="0" smtClean="0">
                <a:solidFill>
                  <a:prstClr val="black"/>
                </a:solidFill>
                <a:latin typeface="Calibri"/>
              </a:rPr>
              <a:t>Fonte: IDIS &amp; CAF. “World </a:t>
            </a:r>
            <a:r>
              <a:rPr lang="pt-BR" sz="800" dirty="0" err="1" smtClean="0">
                <a:solidFill>
                  <a:prstClr val="black"/>
                </a:solidFill>
                <a:latin typeface="Calibri"/>
              </a:rPr>
              <a:t>Giving</a:t>
            </a:r>
            <a:r>
              <a:rPr lang="pt-BR" sz="80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pt-BR" sz="800" dirty="0" err="1" smtClean="0">
                <a:solidFill>
                  <a:prstClr val="black"/>
                </a:solidFill>
                <a:latin typeface="Calibri"/>
              </a:rPr>
              <a:t>Index</a:t>
            </a:r>
            <a:r>
              <a:rPr lang="pt-BR" sz="800" dirty="0" smtClean="0">
                <a:solidFill>
                  <a:prstClr val="black"/>
                </a:solidFill>
                <a:latin typeface="Calibri"/>
              </a:rPr>
              <a:t> 2011”, 2011.</a:t>
            </a:r>
          </a:p>
        </p:txBody>
      </p:sp>
    </p:spTree>
    <p:extLst>
      <p:ext uri="{BB962C8B-B14F-4D97-AF65-F5344CB8AC3E}">
        <p14:creationId xmlns:p14="http://schemas.microsoft.com/office/powerpoint/2010/main" val="1849938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Participação dos continentes</a:t>
            </a:r>
            <a:endParaRPr lang="pt-PT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FC35BA5-46A4-4FC8-B9C4-88F14CDFB3C3}" type="slidenum">
              <a:rPr lang="pt-BR" smtClean="0"/>
              <a:pPr>
                <a:defRPr/>
              </a:pPr>
              <a:t>43</a:t>
            </a:fld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2"/>
          <a:srcRect l="23755" t="18555" r="24195" b="13867"/>
          <a:stretch/>
        </p:blipFill>
        <p:spPr>
          <a:xfrm>
            <a:off x="742951" y="1215279"/>
            <a:ext cx="7400924" cy="5402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996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Evolução por tipo de economia 2009-2013</a:t>
            </a:r>
            <a:endParaRPr lang="pt-PT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FC35BA5-46A4-4FC8-B9C4-88F14CDFB3C3}" type="slidenum">
              <a:rPr lang="pt-BR" smtClean="0"/>
              <a:pPr>
                <a:defRPr/>
              </a:pPr>
              <a:t>44</a:t>
            </a:fld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2"/>
          <a:srcRect l="31223" t="36133" r="23865" b="33203"/>
          <a:stretch/>
        </p:blipFill>
        <p:spPr>
          <a:xfrm>
            <a:off x="-28949" y="1785938"/>
            <a:ext cx="9118974" cy="3500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222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O número de pessoas que fazem algum  tipo de doação no mundo vem crescendo </a:t>
            </a:r>
            <a:endParaRPr lang="pt-PT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FC35BA5-46A4-4FC8-B9C4-88F14CDFB3C3}" type="slidenum">
              <a:rPr lang="pt-BR" smtClean="0"/>
              <a:pPr>
                <a:defRPr/>
              </a:pPr>
              <a:t>45</a:t>
            </a:fld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2"/>
          <a:srcRect l="31443" t="33594" r="27159" b="21094"/>
          <a:stretch/>
        </p:blipFill>
        <p:spPr>
          <a:xfrm>
            <a:off x="510381" y="1290637"/>
            <a:ext cx="8358188" cy="514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196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Doação de dinheiro por idade</a:t>
            </a:r>
            <a:endParaRPr lang="pt-PT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FC35BA5-46A4-4FC8-B9C4-88F14CDFB3C3}" type="slidenum">
              <a:rPr lang="pt-BR" smtClean="0"/>
              <a:pPr>
                <a:defRPr/>
              </a:pPr>
              <a:t>46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2"/>
          <a:srcRect l="29062" t="29427" r="25110" b="26823"/>
          <a:stretch/>
        </p:blipFill>
        <p:spPr>
          <a:xfrm>
            <a:off x="75066" y="1298712"/>
            <a:ext cx="9014959" cy="483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864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Investimento social privado - Mundo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7969" y="1321605"/>
            <a:ext cx="8647113" cy="5078827"/>
          </a:xfrm>
        </p:spPr>
        <p:txBody>
          <a:bodyPr/>
          <a:lstStyle/>
          <a:p>
            <a:r>
              <a:rPr lang="pt-BR" sz="1800" dirty="0" smtClean="0"/>
              <a:t>Alguns insights e conclusões do relatório:</a:t>
            </a:r>
            <a:endParaRPr lang="pt-BR" sz="1800" dirty="0" smtClean="0"/>
          </a:p>
          <a:p>
            <a:pPr marL="914400" lvl="1" indent="-457200">
              <a:buFont typeface="+mj-lt"/>
              <a:buAutoNum type="arabicPeriod"/>
            </a:pPr>
            <a:r>
              <a:rPr lang="pt-BR" sz="1600" dirty="0">
                <a:solidFill>
                  <a:schemeClr val="dk1"/>
                </a:solidFill>
              </a:rPr>
              <a:t>Apenas 5 dos 20 vinte países mais ricos do mundo estão no top 20 do World </a:t>
            </a:r>
            <a:r>
              <a:rPr lang="pt-BR" sz="1600" dirty="0" err="1">
                <a:solidFill>
                  <a:schemeClr val="dk1"/>
                </a:solidFill>
              </a:rPr>
              <a:t>Giving</a:t>
            </a:r>
            <a:r>
              <a:rPr lang="pt-BR" sz="1600" dirty="0">
                <a:solidFill>
                  <a:schemeClr val="dk1"/>
                </a:solidFill>
              </a:rPr>
              <a:t> Index – prosperidade econômica não significa um maior número de </a:t>
            </a:r>
            <a:r>
              <a:rPr lang="pt-BR" sz="1600" dirty="0" smtClean="0">
                <a:solidFill>
                  <a:schemeClr val="dk1"/>
                </a:solidFill>
              </a:rPr>
              <a:t>doações</a:t>
            </a:r>
          </a:p>
          <a:p>
            <a:pPr marL="914400" lvl="1" indent="-457200">
              <a:buFont typeface="+mj-lt"/>
              <a:buAutoNum type="arabicPeriod"/>
            </a:pPr>
            <a:r>
              <a:rPr lang="pt-BR" sz="1600" dirty="0" smtClean="0">
                <a:solidFill>
                  <a:schemeClr val="dk1"/>
                </a:solidFill>
              </a:rPr>
              <a:t>Eventos adversos contribuem muito para a propensão a doação e ao comportamento </a:t>
            </a:r>
            <a:endParaRPr lang="pt-BR" sz="1600" dirty="0">
              <a:solidFill>
                <a:schemeClr val="dk1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pt-BR" sz="1600" dirty="0" smtClean="0">
                <a:solidFill>
                  <a:schemeClr val="dk1"/>
                </a:solidFill>
              </a:rPr>
              <a:t>Aumento </a:t>
            </a:r>
            <a:r>
              <a:rPr lang="pt-BR" sz="1600" dirty="0" smtClean="0">
                <a:solidFill>
                  <a:schemeClr val="dk1"/>
                </a:solidFill>
              </a:rPr>
              <a:t>no % da população mundial que gasta seu tempo com trabalhos voluntários e no % da população mundial que dá assistência a pessoas desconhecidas; enquanto isso, houve uma diminuição no % da população mundial que faz doações em dinheiro, um reflexo da </a:t>
            </a:r>
            <a:r>
              <a:rPr lang="pt-BR" sz="1600" dirty="0" smtClean="0">
                <a:solidFill>
                  <a:schemeClr val="dk1"/>
                </a:solidFill>
              </a:rPr>
              <a:t>crise e o desemprego entre os jovens</a:t>
            </a:r>
            <a:endParaRPr lang="pt-BR" sz="1600" dirty="0" smtClean="0">
              <a:solidFill>
                <a:schemeClr val="dk1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pt-BR" sz="1600" dirty="0" smtClean="0">
                <a:solidFill>
                  <a:schemeClr val="dk1"/>
                </a:solidFill>
              </a:rPr>
              <a:t>Crescimento das doações em dinheiro e do número de voluntários para ações direcionadas para grupos com idade mais avançada (idosos)</a:t>
            </a:r>
          </a:p>
          <a:p>
            <a:pPr marL="914400" lvl="1" indent="-457200">
              <a:buFont typeface="+mj-lt"/>
              <a:buAutoNum type="arabicPeriod"/>
            </a:pPr>
            <a:r>
              <a:rPr lang="pt-BR" sz="1600" dirty="0" smtClean="0">
                <a:solidFill>
                  <a:schemeClr val="dk1"/>
                </a:solidFill>
              </a:rPr>
              <a:t>Em países de maior renda as mulheres são mais propensas a doações financeiras, enquanto em países menos desenvolvidos ou em desenvolviment</a:t>
            </a:r>
            <a:r>
              <a:rPr lang="pt-BR" sz="1600" dirty="0" smtClean="0">
                <a:solidFill>
                  <a:schemeClr val="dk1"/>
                </a:solidFill>
              </a:rPr>
              <a:t>o esta proporção maior é entre os homens.</a:t>
            </a:r>
            <a:r>
              <a:rPr lang="pt-BR" sz="1600" dirty="0" smtClean="0">
                <a:solidFill>
                  <a:schemeClr val="dk1"/>
                </a:solidFill>
              </a:rPr>
              <a:t> </a:t>
            </a:r>
            <a:endParaRPr lang="pt-BR" sz="1600" dirty="0" smtClean="0">
              <a:solidFill>
                <a:schemeClr val="dk1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endParaRPr lang="pt-BR" sz="1800" dirty="0" smtClean="0">
              <a:solidFill>
                <a:schemeClr val="dk1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endParaRPr lang="pt-BR" sz="1800" dirty="0" smtClean="0"/>
          </a:p>
          <a:p>
            <a:pPr marL="914400" lvl="1" indent="-457200">
              <a:buFont typeface="+mj-lt"/>
              <a:buAutoNum type="arabicPeriod"/>
            </a:pPr>
            <a:endParaRPr lang="pt-BR" sz="1800" dirty="0" smtClean="0"/>
          </a:p>
          <a:p>
            <a:pPr marL="914400" lvl="1" indent="-457200">
              <a:buFont typeface="+mj-lt"/>
              <a:buAutoNum type="arabicPeriod"/>
            </a:pPr>
            <a:endParaRPr lang="pt-BR" sz="1800" dirty="0" smtClean="0"/>
          </a:p>
          <a:p>
            <a:pPr marL="914400" lvl="1" indent="-457200">
              <a:buFont typeface="+mj-lt"/>
              <a:buAutoNum type="arabicPeriod"/>
            </a:pPr>
            <a:endParaRPr lang="pt-BR" sz="1800" dirty="0" smtClean="0"/>
          </a:p>
          <a:p>
            <a:pPr marL="914400" lvl="1" indent="-457200">
              <a:buFont typeface="+mj-lt"/>
              <a:buAutoNum type="arabicPeriod"/>
            </a:pPr>
            <a:endParaRPr lang="pt-BR" sz="18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109D35-FC4E-4F46-8588-BC6BECF92B40}" type="slidenum">
              <a:rPr lang="pt-BR" smtClean="0"/>
              <a:pPr>
                <a:defRPr/>
              </a:pPr>
              <a:t>47</a:t>
            </a:fld>
            <a:endParaRPr lang="pt-BR" dirty="0"/>
          </a:p>
        </p:txBody>
      </p:sp>
      <p:sp>
        <p:nvSpPr>
          <p:cNvPr id="5" name="Retângulo 4"/>
          <p:cNvSpPr/>
          <p:nvPr/>
        </p:nvSpPr>
        <p:spPr>
          <a:xfrm>
            <a:off x="-36512" y="6597352"/>
            <a:ext cx="838842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800" dirty="0" smtClean="0">
                <a:solidFill>
                  <a:prstClr val="black"/>
                </a:solidFill>
                <a:latin typeface="Calibri"/>
              </a:rPr>
              <a:t>Fonte: IDIS &amp; CAF. “World </a:t>
            </a:r>
            <a:r>
              <a:rPr lang="pt-BR" sz="800" dirty="0" err="1" smtClean="0">
                <a:solidFill>
                  <a:prstClr val="black"/>
                </a:solidFill>
                <a:latin typeface="Calibri"/>
              </a:rPr>
              <a:t>Giving</a:t>
            </a:r>
            <a:r>
              <a:rPr lang="pt-BR" sz="80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pt-BR" sz="800" dirty="0" err="1" smtClean="0">
                <a:solidFill>
                  <a:prstClr val="black"/>
                </a:solidFill>
                <a:latin typeface="Calibri"/>
              </a:rPr>
              <a:t>Index</a:t>
            </a:r>
            <a:r>
              <a:rPr lang="pt-BR" sz="800" dirty="0" smtClean="0">
                <a:solidFill>
                  <a:prstClr val="black"/>
                </a:solidFill>
                <a:latin typeface="Calibri"/>
              </a:rPr>
              <a:t> 2011”, 2011.</a:t>
            </a:r>
          </a:p>
        </p:txBody>
      </p:sp>
    </p:spTree>
    <p:extLst>
      <p:ext uri="{BB962C8B-B14F-4D97-AF65-F5344CB8AC3E}">
        <p14:creationId xmlns:p14="http://schemas.microsoft.com/office/powerpoint/2010/main" val="1114048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Investimento social privado - Brasil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56661" y="1314035"/>
            <a:ext cx="8090452" cy="5078827"/>
          </a:xfrm>
        </p:spPr>
        <p:txBody>
          <a:bodyPr/>
          <a:lstStyle/>
          <a:p>
            <a:r>
              <a:rPr lang="pt-BR" sz="2000" dirty="0" smtClean="0"/>
              <a:t>Em 2008, o IPEA (Instituto de Pesquisa Econômica Aplicada) realizou uma pesquisa com 782 mil empresas, para saber quais delas faziam investimento social. Dentre essas empresas, constatou-se: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109D35-FC4E-4F46-8588-BC6BECF92B40}" type="slidenum">
              <a:rPr lang="pt-BR" smtClean="0"/>
              <a:pPr/>
              <a:t>48</a:t>
            </a:fld>
            <a:endParaRPr lang="pt-BR" dirty="0"/>
          </a:p>
        </p:txBody>
      </p:sp>
      <p:sp>
        <p:nvSpPr>
          <p:cNvPr id="15" name="Retângulo de cantos arredondados 14"/>
          <p:cNvSpPr/>
          <p:nvPr/>
        </p:nvSpPr>
        <p:spPr>
          <a:xfrm>
            <a:off x="5364088" y="2852936"/>
            <a:ext cx="3240360" cy="3024336"/>
          </a:xfrm>
          <a:prstGeom prst="roundRect">
            <a:avLst>
              <a:gd name="adj" fmla="val 4032"/>
            </a:avLst>
          </a:prstGeom>
          <a:solidFill>
            <a:schemeClr val="bg1">
              <a:lumMod val="95000"/>
            </a:schemeClr>
          </a:solidFill>
          <a:ln w="9525">
            <a:solidFill>
              <a:srgbClr val="2540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pt-BR" b="1" cap="small" dirty="0" smtClean="0">
                <a:solidFill>
                  <a:schemeClr val="tx1"/>
                </a:solidFill>
              </a:rPr>
              <a:t>Dentre 59% das empresas que realizavam investimento social, 39% tinham a intenção de ampliá-lo</a:t>
            </a:r>
            <a:endParaRPr lang="pt-BR" b="1" cap="small" dirty="0">
              <a:solidFill>
                <a:schemeClr val="tx1"/>
              </a:solidFill>
            </a:endParaRP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91307" y="3376612"/>
            <a:ext cx="2360613" cy="301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5" name="Freeform 11"/>
          <p:cNvSpPr>
            <a:spLocks/>
          </p:cNvSpPr>
          <p:nvPr/>
        </p:nvSpPr>
        <p:spPr bwMode="auto">
          <a:xfrm>
            <a:off x="1567507" y="3068960"/>
            <a:ext cx="2193925" cy="2847975"/>
          </a:xfrm>
          <a:custGeom>
            <a:avLst/>
            <a:gdLst/>
            <a:ahLst/>
            <a:cxnLst>
              <a:cxn ang="0">
                <a:pos x="952" y="0"/>
              </a:cxn>
              <a:cxn ang="0">
                <a:pos x="2736" y="1776"/>
              </a:cxn>
              <a:cxn ang="0">
                <a:pos x="952" y="3552"/>
              </a:cxn>
              <a:cxn ang="0">
                <a:pos x="0" y="3278"/>
              </a:cxn>
              <a:cxn ang="0">
                <a:pos x="0" y="3278"/>
              </a:cxn>
              <a:cxn ang="0">
                <a:pos x="952" y="1776"/>
              </a:cxn>
              <a:cxn ang="0">
                <a:pos x="952" y="0"/>
              </a:cxn>
            </a:cxnLst>
            <a:rect l="0" t="0" r="r" b="b"/>
            <a:pathLst>
              <a:path w="2736" h="3552">
                <a:moveTo>
                  <a:pt x="952" y="0"/>
                </a:moveTo>
                <a:cubicBezTo>
                  <a:pt x="1938" y="0"/>
                  <a:pt x="2736" y="796"/>
                  <a:pt x="2736" y="1776"/>
                </a:cubicBezTo>
                <a:cubicBezTo>
                  <a:pt x="2736" y="2757"/>
                  <a:pt x="1938" y="3552"/>
                  <a:pt x="952" y="3552"/>
                </a:cubicBezTo>
                <a:cubicBezTo>
                  <a:pt x="615" y="3552"/>
                  <a:pt x="285" y="3457"/>
                  <a:pt x="0" y="3278"/>
                </a:cubicBezTo>
                <a:lnTo>
                  <a:pt x="0" y="3278"/>
                </a:lnTo>
                <a:lnTo>
                  <a:pt x="952" y="1776"/>
                </a:lnTo>
                <a:lnTo>
                  <a:pt x="952" y="0"/>
                </a:lnTo>
                <a:close/>
              </a:path>
            </a:pathLst>
          </a:custGeom>
          <a:solidFill>
            <a:srgbClr val="25406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037" name="Freeform 13"/>
          <p:cNvSpPr>
            <a:spLocks/>
          </p:cNvSpPr>
          <p:nvPr/>
        </p:nvSpPr>
        <p:spPr bwMode="auto">
          <a:xfrm>
            <a:off x="699144" y="3068960"/>
            <a:ext cx="1631950" cy="2628900"/>
          </a:xfrm>
          <a:custGeom>
            <a:avLst/>
            <a:gdLst/>
            <a:ahLst/>
            <a:cxnLst>
              <a:cxn ang="0">
                <a:pos x="1082" y="3278"/>
              </a:cxn>
              <a:cxn ang="0">
                <a:pos x="526" y="828"/>
              </a:cxn>
              <a:cxn ang="0">
                <a:pos x="2034" y="0"/>
              </a:cxn>
              <a:cxn ang="0">
                <a:pos x="2034" y="0"/>
              </a:cxn>
              <a:cxn ang="0">
                <a:pos x="2034" y="1776"/>
              </a:cxn>
              <a:cxn ang="0">
                <a:pos x="1082" y="3278"/>
              </a:cxn>
            </a:cxnLst>
            <a:rect l="0" t="0" r="r" b="b"/>
            <a:pathLst>
              <a:path w="2034" h="3278">
                <a:moveTo>
                  <a:pt x="1082" y="3278"/>
                </a:moveTo>
                <a:cubicBezTo>
                  <a:pt x="249" y="2754"/>
                  <a:pt x="0" y="1657"/>
                  <a:pt x="526" y="828"/>
                </a:cubicBezTo>
                <a:cubicBezTo>
                  <a:pt x="853" y="313"/>
                  <a:pt x="1422" y="0"/>
                  <a:pt x="2034" y="0"/>
                </a:cubicBezTo>
                <a:lnTo>
                  <a:pt x="2034" y="0"/>
                </a:lnTo>
                <a:lnTo>
                  <a:pt x="2034" y="1776"/>
                </a:lnTo>
                <a:lnTo>
                  <a:pt x="1082" y="3278"/>
                </a:lnTo>
                <a:close/>
              </a:path>
            </a:pathLst>
          </a:custGeom>
          <a:solidFill>
            <a:srgbClr val="33993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039" name="Rectangle 15"/>
          <p:cNvSpPr>
            <a:spLocks noChangeArrowheads="1"/>
          </p:cNvSpPr>
          <p:nvPr/>
        </p:nvSpPr>
        <p:spPr bwMode="auto">
          <a:xfrm>
            <a:off x="2479179" y="4020170"/>
            <a:ext cx="110455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cs typeface="Arial" pitchFamily="34" charset="0"/>
              </a:rPr>
              <a:t>Realizavam  investimento social</a:t>
            </a:r>
            <a:endParaRPr kumimoji="0" lang="pt-BR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2" name="Rectangle 18"/>
          <p:cNvSpPr>
            <a:spLocks noChangeArrowheads="1"/>
          </p:cNvSpPr>
          <p:nvPr/>
        </p:nvSpPr>
        <p:spPr bwMode="auto">
          <a:xfrm>
            <a:off x="2800802" y="4777407"/>
            <a:ext cx="44723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cs typeface="Arial" pitchFamily="34" charset="0"/>
              </a:rPr>
              <a:t>59%</a:t>
            </a:r>
            <a:endParaRPr kumimoji="0" lang="pt-BR" sz="2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1018555" y="4005064"/>
            <a:ext cx="126903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algn="ctr"/>
            <a:r>
              <a:rPr kumimoji="0" lang="pt-BR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cs typeface="Arial" pitchFamily="34" charset="0"/>
              </a:rPr>
              <a:t>Não </a:t>
            </a:r>
            <a:r>
              <a:rPr lang="pt-BR" sz="1600" dirty="0" smtClean="0">
                <a:solidFill>
                  <a:schemeClr val="bg1"/>
                </a:solidFill>
                <a:latin typeface="Calibri" pitchFamily="34" charset="0"/>
                <a:cs typeface="Arial" pitchFamily="34" charset="0"/>
              </a:rPr>
              <a:t>realizavam investimento social</a:t>
            </a:r>
          </a:p>
          <a:p>
            <a:pPr lvl="0" algn="ctr"/>
            <a:endParaRPr kumimoji="0" lang="pt-BR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7" name="Rectangle 23"/>
          <p:cNvSpPr>
            <a:spLocks noChangeArrowheads="1"/>
          </p:cNvSpPr>
          <p:nvPr/>
        </p:nvSpPr>
        <p:spPr bwMode="auto">
          <a:xfrm>
            <a:off x="1421949" y="4748111"/>
            <a:ext cx="44723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cs typeface="Arial" pitchFamily="34" charset="0"/>
              </a:rPr>
              <a:t>41%</a:t>
            </a:r>
            <a:endParaRPr kumimoji="0" lang="pt-BR" sz="2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Divisa 32"/>
          <p:cNvSpPr/>
          <p:nvPr/>
        </p:nvSpPr>
        <p:spPr>
          <a:xfrm>
            <a:off x="4139952" y="3789040"/>
            <a:ext cx="648072" cy="1368152"/>
          </a:xfrm>
          <a:prstGeom prst="chevron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539552" y="2996952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pt-BR" dirty="0">
              <a:latin typeface="+mn-lt"/>
            </a:endParaRPr>
          </a:p>
        </p:txBody>
      </p:sp>
      <p:sp>
        <p:nvSpPr>
          <p:cNvPr id="16" name="Retângulo 15"/>
          <p:cNvSpPr/>
          <p:nvPr/>
        </p:nvSpPr>
        <p:spPr>
          <a:xfrm>
            <a:off x="58867" y="6318600"/>
            <a:ext cx="82809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900" dirty="0" smtClean="0"/>
              <a:t>Fonte: IPEA, 2008. In: IDIS. “A Contribuição do Investimento Privado e no Desenvolvimento do País”, 2011.</a:t>
            </a:r>
          </a:p>
          <a:p>
            <a:r>
              <a:rPr lang="pt-BR" sz="900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39468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Características do investimento </a:t>
            </a:r>
            <a:r>
              <a:rPr lang="pt-BR" dirty="0" smtClean="0"/>
              <a:t>social no Brasil</a:t>
            </a:r>
            <a:endParaRPr lang="pt-PT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31127" y="1590261"/>
            <a:ext cx="8194726" cy="5078827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pt-BR" sz="1600" dirty="0"/>
              <a:t>O investimento social no Brasil tem características muito particulares,  </a:t>
            </a:r>
            <a:r>
              <a:rPr lang="pt-BR" sz="1600" dirty="0" smtClean="0"/>
              <a:t>                                diferentes </a:t>
            </a:r>
            <a:r>
              <a:rPr lang="pt-BR" sz="1600" dirty="0"/>
              <a:t>daquelas da filantropia norte-americana ou europeia e, </a:t>
            </a:r>
            <a:r>
              <a:rPr lang="pt-BR" sz="1600" dirty="0" smtClean="0"/>
              <a:t>                                      em </a:t>
            </a:r>
            <a:r>
              <a:rPr lang="pt-BR" sz="1600" dirty="0"/>
              <a:t>grande medida, semelhantes às de outros países </a:t>
            </a:r>
            <a:r>
              <a:rPr lang="pt-BR" sz="1600" dirty="0" smtClean="0"/>
              <a:t>latino-americanos.</a:t>
            </a:r>
          </a:p>
          <a:p>
            <a:pPr lvl="1">
              <a:spcBef>
                <a:spcPts val="600"/>
              </a:spcBef>
            </a:pPr>
            <a:r>
              <a:rPr lang="pt-BR" sz="1400" b="1" dirty="0" smtClean="0"/>
              <a:t>Filantropia: </a:t>
            </a:r>
            <a:r>
              <a:rPr lang="pt-BR" sz="1400" dirty="0" smtClean="0"/>
              <a:t>predominantemente </a:t>
            </a:r>
            <a:r>
              <a:rPr lang="pt-BR" sz="1400" dirty="0"/>
              <a:t>assistencialista. </a:t>
            </a:r>
            <a:endParaRPr lang="pt-BR" sz="1400" dirty="0" smtClean="0"/>
          </a:p>
          <a:p>
            <a:pPr lvl="1">
              <a:spcBef>
                <a:spcPts val="600"/>
              </a:spcBef>
            </a:pPr>
            <a:r>
              <a:rPr lang="pt-BR" sz="1400" b="1" dirty="0" smtClean="0"/>
              <a:t>Investimento social privado</a:t>
            </a:r>
            <a:r>
              <a:rPr lang="pt-BR" sz="1400" dirty="0" smtClean="0"/>
              <a:t>: preocupação </a:t>
            </a:r>
            <a:r>
              <a:rPr lang="pt-BR" sz="1400" dirty="0"/>
              <a:t>com planejamento, monitoramento e avaliação dos </a:t>
            </a:r>
            <a:r>
              <a:rPr lang="pt-BR" sz="1400" dirty="0"/>
              <a:t>projetos. </a:t>
            </a:r>
            <a:r>
              <a:rPr lang="pt-BR" sz="1400" dirty="0" smtClean="0"/>
              <a:t>Repasse </a:t>
            </a:r>
            <a:r>
              <a:rPr lang="pt-BR" sz="1400" dirty="0"/>
              <a:t>voluntário de recursos privados de forma planejada, monitorada e sistemática para projetos </a:t>
            </a:r>
            <a:r>
              <a:rPr lang="pt-BR" sz="1400" dirty="0" smtClean="0"/>
              <a:t>sociais.</a:t>
            </a:r>
          </a:p>
          <a:p>
            <a:pPr>
              <a:spcBef>
                <a:spcPts val="600"/>
              </a:spcBef>
              <a:buFont typeface="+mj-lt"/>
              <a:buAutoNum type="arabicPeriod"/>
            </a:pPr>
            <a:r>
              <a:rPr lang="pt-BR" sz="1400" dirty="0"/>
              <a:t>Distribuição dos investidores sociais privados: Fundação Empresarial (58%); Fundação Comunitária (3%); Fundação Familiar (8%); Fundação independente (18%); Empresa (13</a:t>
            </a:r>
            <a:r>
              <a:rPr lang="pt-BR" sz="1400" dirty="0" smtClean="0"/>
              <a:t>%)</a:t>
            </a:r>
          </a:p>
          <a:p>
            <a:pPr>
              <a:spcBef>
                <a:spcPts val="600"/>
              </a:spcBef>
              <a:buFont typeface="+mj-lt"/>
              <a:buAutoNum type="arabicPeriod"/>
            </a:pPr>
            <a:r>
              <a:rPr lang="pt-BR" sz="1400" dirty="0" smtClean="0"/>
              <a:t>O que fazer com os recursos: Execução de projetos (55%); Recursos doados( 29%); Custos administrativos ( 16%)</a:t>
            </a:r>
          </a:p>
          <a:p>
            <a:pPr>
              <a:spcBef>
                <a:spcPts val="600"/>
              </a:spcBef>
              <a:buFont typeface="+mj-lt"/>
              <a:buAutoNum type="arabicPeriod"/>
            </a:pPr>
            <a:r>
              <a:rPr lang="pt-BR" sz="1400" b="1" dirty="0" smtClean="0"/>
              <a:t>EDUCAÇÃO</a:t>
            </a:r>
            <a:r>
              <a:rPr lang="pt-BR" sz="1400" dirty="0" smtClean="0"/>
              <a:t> </a:t>
            </a:r>
            <a:r>
              <a:rPr lang="pt-BR" sz="1400" dirty="0"/>
              <a:t>é a área de atuação que recebe mais atenção dos investidores sociais. Aproximadamente 80% das organizações associadas ao </a:t>
            </a:r>
            <a:r>
              <a:rPr lang="pt-BR" sz="1400" dirty="0" err="1"/>
              <a:t>Gife</a:t>
            </a:r>
            <a:r>
              <a:rPr lang="pt-BR" sz="1400" dirty="0"/>
              <a:t> investem nessa área. Além de educação, outros temas correlacionados também são relevantes para a rede, como </a:t>
            </a:r>
            <a:r>
              <a:rPr lang="pt-BR" sz="1400" b="1" dirty="0" smtClean="0"/>
              <a:t>FORMAÇÃO DE JOVENS </a:t>
            </a:r>
            <a:r>
              <a:rPr lang="pt-BR" sz="1400" dirty="0" smtClean="0"/>
              <a:t>para </a:t>
            </a:r>
            <a:r>
              <a:rPr lang="pt-BR" sz="1400" dirty="0"/>
              <a:t>o trabalho e/ou para a </a:t>
            </a:r>
            <a:r>
              <a:rPr lang="pt-BR" sz="1400" dirty="0" smtClean="0"/>
              <a:t>CIDADANIA E GERAÇÃO DE TRABALHO E RENDA</a:t>
            </a:r>
            <a:endParaRPr lang="pt-BR" sz="1800" dirty="0"/>
          </a:p>
          <a:p>
            <a:pPr lvl="1">
              <a:spcBef>
                <a:spcPts val="600"/>
              </a:spcBef>
            </a:pPr>
            <a:endParaRPr lang="pt-PT" sz="12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FC35BA5-46A4-4FC8-B9C4-88F14CDFB3C3}" type="slidenum">
              <a:rPr lang="pt-BR" smtClean="0"/>
              <a:pPr>
                <a:defRPr/>
              </a:pPr>
              <a:t>49</a:t>
            </a:fld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2"/>
          <a:srcRect l="31012" t="11459" r="32122" b="4989"/>
          <a:stretch/>
        </p:blipFill>
        <p:spPr>
          <a:xfrm rot="20879489">
            <a:off x="7019925" y="154261"/>
            <a:ext cx="1848643" cy="235562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687764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Mapa do Investimento e Volume </a:t>
            </a:r>
            <a:endParaRPr lang="pt-PT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FC35BA5-46A4-4FC8-B9C4-88F14CDFB3C3}" type="slidenum">
              <a:rPr lang="pt-BR" smtClean="0"/>
              <a:pPr>
                <a:defRPr/>
              </a:pPr>
              <a:t>50</a:t>
            </a:fld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2"/>
          <a:srcRect l="47133" t="33717" r="31043" b="36842"/>
          <a:stretch/>
        </p:blipFill>
        <p:spPr>
          <a:xfrm>
            <a:off x="-55471" y="2536265"/>
            <a:ext cx="3781906" cy="2868478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3"/>
          <a:srcRect l="25218" t="36349" r="42694" b="32730"/>
          <a:stretch/>
        </p:blipFill>
        <p:spPr>
          <a:xfrm>
            <a:off x="4084451" y="2663545"/>
            <a:ext cx="5059549" cy="2741198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4"/>
          <a:srcRect l="31012" t="11459" r="32122" b="4989"/>
          <a:stretch/>
        </p:blipFill>
        <p:spPr>
          <a:xfrm rot="20879489">
            <a:off x="7053345" y="120070"/>
            <a:ext cx="1618399" cy="206224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4269332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Dasfios para o futuro</a:t>
            </a:r>
            <a:endParaRPr lang="pt-PT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pt-PT" dirty="0" smtClean="0"/>
              <a:t>Como ganhar escala e fazer com que os projetos impactem mais efetivamente seus públicos-alvo e gerem transforções efetivas?</a:t>
            </a:r>
          </a:p>
          <a:p>
            <a:pPr marL="457200" indent="-457200">
              <a:buFont typeface="+mj-lt"/>
              <a:buAutoNum type="arabicPeriod"/>
            </a:pPr>
            <a:r>
              <a:rPr lang="pt-PT" dirty="0" smtClean="0"/>
              <a:t>Medição de resultados: do “output” para o “outcome”</a:t>
            </a:r>
          </a:p>
          <a:p>
            <a:pPr marL="457200" indent="-457200">
              <a:buFont typeface="+mj-lt"/>
              <a:buAutoNum type="arabicPeriod"/>
            </a:pPr>
            <a:r>
              <a:rPr lang="pt-PT" dirty="0" smtClean="0"/>
              <a:t>Como transformar os projetos e embriões de inovações sociais relevantes: desafio da “replicabilidade”</a:t>
            </a:r>
          </a:p>
          <a:p>
            <a:pPr marL="457200" indent="-457200">
              <a:buFont typeface="+mj-lt"/>
              <a:buAutoNum type="arabicPeriod"/>
            </a:pPr>
            <a:r>
              <a:rPr lang="pt-PT" dirty="0" smtClean="0"/>
              <a:t>Em que público/especialidade podemos ser mais efetivos: desafio do “foco” </a:t>
            </a:r>
            <a:endParaRPr lang="pt-PT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FC35BA5-46A4-4FC8-B9C4-88F14CDFB3C3}" type="slidenum">
              <a:rPr lang="pt-BR" smtClean="0"/>
              <a:pPr>
                <a:defRPr/>
              </a:pPr>
              <a:t>51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8408810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de cantos arredondados 8"/>
          <p:cNvSpPr/>
          <p:nvPr/>
        </p:nvSpPr>
        <p:spPr>
          <a:xfrm>
            <a:off x="157163" y="1500188"/>
            <a:ext cx="8843962" cy="5000625"/>
          </a:xfrm>
          <a:prstGeom prst="roundRect">
            <a:avLst>
              <a:gd name="adj" fmla="val 5120"/>
            </a:avLst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2808000" rIns="36000" rtlCol="0" anchor="t" anchorCtr="0"/>
          <a:lstStyle/>
          <a:p>
            <a:pPr algn="ctr">
              <a:lnSpc>
                <a:spcPct val="120000"/>
              </a:lnSpc>
            </a:pPr>
            <a:endParaRPr lang="pt-BR" sz="3200" cap="small" dirty="0">
              <a:solidFill>
                <a:prstClr val="black"/>
              </a:solidFill>
            </a:endParaRPr>
          </a:p>
        </p:txBody>
      </p:sp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 rIns="360000"/>
          <a:lstStyle/>
          <a:p>
            <a:r>
              <a:rPr lang="pt-BR" dirty="0" smtClean="0"/>
              <a:t>Contato</a:t>
            </a: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4E3D3F-EA4A-4A27-8485-3489284F8CF4}" type="slidenum">
              <a:rPr lang="pt-BR" smtClean="0">
                <a:solidFill>
                  <a:prstClr val="white"/>
                </a:solidFill>
              </a:rPr>
              <a:pPr>
                <a:defRPr/>
              </a:pPr>
              <a:t>52</a:t>
            </a:fld>
            <a:endParaRPr lang="pt-BR" dirty="0">
              <a:solidFill>
                <a:prstClr val="white"/>
              </a:solidFill>
            </a:endParaRPr>
          </a:p>
        </p:txBody>
      </p:sp>
      <p:sp>
        <p:nvSpPr>
          <p:cNvPr id="28675" name="Espaço Reservado para Texto 8"/>
          <p:cNvSpPr>
            <a:spLocks noGrp="1"/>
          </p:cNvSpPr>
          <p:nvPr>
            <p:ph idx="4294967295"/>
          </p:nvPr>
        </p:nvSpPr>
        <p:spPr bwMode="auto">
          <a:xfrm>
            <a:off x="3381377" y="3544881"/>
            <a:ext cx="3394075" cy="187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r>
              <a:rPr lang="pt-BR" sz="1800" b="1" dirty="0" smtClean="0">
                <a:latin typeface="Calibri" pitchFamily="34" charset="0"/>
              </a:rPr>
              <a:t>Rio de Janeiro</a:t>
            </a:r>
            <a:r>
              <a:rPr lang="pt-BR" sz="1800" dirty="0" smtClean="0">
                <a:latin typeface="Calibri" pitchFamily="34" charset="0"/>
              </a:rPr>
              <a:t>|21 2287.3293</a:t>
            </a:r>
          </a:p>
          <a:p>
            <a:r>
              <a:rPr lang="pt-BR" sz="1800" b="1" dirty="0" smtClean="0">
                <a:latin typeface="Calibri" pitchFamily="34" charset="0"/>
              </a:rPr>
              <a:t>São Paulo</a:t>
            </a:r>
            <a:r>
              <a:rPr lang="pt-BR" sz="1800" dirty="0" smtClean="0">
                <a:latin typeface="Calibri" pitchFamily="34" charset="0"/>
              </a:rPr>
              <a:t>|11 3285.5634</a:t>
            </a:r>
          </a:p>
          <a:p>
            <a:r>
              <a:rPr lang="pt-BR" sz="1800" b="1" dirty="0" smtClean="0">
                <a:latin typeface="Calibri" pitchFamily="34" charset="0"/>
              </a:rPr>
              <a:t>Brasília</a:t>
            </a:r>
            <a:r>
              <a:rPr lang="pt-BR" sz="1800" dirty="0" smtClean="0">
                <a:latin typeface="Calibri" pitchFamily="34" charset="0"/>
              </a:rPr>
              <a:t>|61 3328.6504</a:t>
            </a:r>
          </a:p>
        </p:txBody>
      </p:sp>
      <p:pic>
        <p:nvPicPr>
          <p:cNvPr id="28676" name="Imagem 6" descr="slides de contatos copy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t="30208" r="50000" b="58334"/>
          <a:stretch>
            <a:fillRect/>
          </a:stretch>
        </p:blipFill>
        <p:spPr bwMode="auto">
          <a:xfrm>
            <a:off x="3041652" y="2737745"/>
            <a:ext cx="257175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7" name="Imagem 7" descr="slides de contatos copy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19" t="68750" r="50000" b="16667"/>
          <a:stretch>
            <a:fillRect/>
          </a:stretch>
        </p:blipFill>
        <p:spPr bwMode="auto">
          <a:xfrm>
            <a:off x="3381377" y="5176093"/>
            <a:ext cx="2357437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Espaço Reservado para Texto 8"/>
          <p:cNvSpPr txBox="1">
            <a:spLocks/>
          </p:cNvSpPr>
          <p:nvPr/>
        </p:nvSpPr>
        <p:spPr>
          <a:xfrm>
            <a:off x="3595689" y="6047532"/>
            <a:ext cx="3786188" cy="1000125"/>
          </a:xfrm>
        </p:spPr>
        <p:txBody>
          <a:bodyPr/>
          <a:lstStyle/>
          <a:p>
            <a:pPr marL="342900" indent="-342900" eaLnBrk="0" hangingPunct="0">
              <a:lnSpc>
                <a:spcPct val="110000"/>
              </a:lnSpc>
              <a:spcBef>
                <a:spcPct val="50000"/>
              </a:spcBef>
              <a:buClr>
                <a:srgbClr val="E97208"/>
              </a:buClr>
              <a:buFont typeface="Wingdings" pitchFamily="2" charset="2"/>
              <a:buChar char="§"/>
              <a:defRPr/>
            </a:pPr>
            <a:r>
              <a:rPr lang="pt-BR" kern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+mn-cs"/>
              </a:rPr>
              <a:t>www.macroplan.com.br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2872582" y="1528238"/>
            <a:ext cx="3786188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pt-BR" b="1" dirty="0" smtClean="0">
                <a:latin typeface="Calibri" pitchFamily="34" charset="0"/>
              </a:rPr>
              <a:t>Glaucio Neves</a:t>
            </a:r>
          </a:p>
          <a:p>
            <a:pPr algn="ctr">
              <a:lnSpc>
                <a:spcPct val="120000"/>
              </a:lnSpc>
            </a:pPr>
            <a:r>
              <a:rPr lang="pt-BR" b="1" dirty="0" smtClean="0">
                <a:latin typeface="Calibri" pitchFamily="34" charset="0"/>
              </a:rPr>
              <a:t>Diretor</a:t>
            </a:r>
            <a:endParaRPr lang="pt-BR" b="1" dirty="0">
              <a:latin typeface="Calibri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pt-BR" dirty="0" smtClean="0">
                <a:latin typeface="Calibri" pitchFamily="34" charset="0"/>
              </a:rPr>
              <a:t>glaucio@macroplan.com.br</a:t>
            </a:r>
          </a:p>
        </p:txBody>
      </p:sp>
    </p:spTree>
    <p:extLst>
      <p:ext uri="{BB962C8B-B14F-4D97-AF65-F5344CB8AC3E}">
        <p14:creationId xmlns:p14="http://schemas.microsoft.com/office/powerpoint/2010/main" val="15751230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a do Office">
  <a:themeElements>
    <a:clrScheme name="macroplan">
      <a:dk1>
        <a:sysClr val="windowText" lastClr="000000"/>
      </a:dk1>
      <a:lt1>
        <a:sysClr val="window" lastClr="FFFFFF"/>
      </a:lt1>
      <a:dk2>
        <a:srgbClr val="3F3F3F"/>
      </a:dk2>
      <a:lt2>
        <a:srgbClr val="7F7F7F"/>
      </a:lt2>
      <a:accent1>
        <a:srgbClr val="E97108"/>
      </a:accent1>
      <a:accent2>
        <a:srgbClr val="8B351C"/>
      </a:accent2>
      <a:accent3>
        <a:srgbClr val="3D2A15"/>
      </a:accent3>
      <a:accent4>
        <a:srgbClr val="004851"/>
      </a:accent4>
      <a:accent5>
        <a:srgbClr val="66723B"/>
      </a:accent5>
      <a:accent6>
        <a:srgbClr val="FCCFA6"/>
      </a:accent6>
      <a:hlink>
        <a:srgbClr val="D9B893"/>
      </a:hlink>
      <a:folHlink>
        <a:srgbClr val="CEE3E8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2777</TotalTime>
  <Words>4081</Words>
  <Application>Microsoft Office PowerPoint</Application>
  <PresentationFormat>Apresentação na tela (4:3)</PresentationFormat>
  <Paragraphs>936</Paragraphs>
  <Slides>52</Slides>
  <Notes>24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52</vt:i4>
      </vt:variant>
    </vt:vector>
  </HeadingPairs>
  <TitlesOfParts>
    <vt:vector size="59" baseType="lpstr">
      <vt:lpstr>ＭＳ Ｐゴシック</vt:lpstr>
      <vt:lpstr>Arial</vt:lpstr>
      <vt:lpstr>Calibri</vt:lpstr>
      <vt:lpstr>DTLProkyonST Light</vt:lpstr>
      <vt:lpstr>Times New Roman</vt:lpstr>
      <vt:lpstr>Wingdings</vt:lpstr>
      <vt:lpstr>1_Tema do Office</vt:lpstr>
      <vt:lpstr>Cenários Nacionais e os Desafios Estratégicos para o Brasil</vt:lpstr>
      <vt:lpstr>A Macroplan®</vt:lpstr>
      <vt:lpstr>MACROPLAN® EM NÚMEROS</vt:lpstr>
      <vt:lpstr>Amostra de clientes</vt:lpstr>
      <vt:lpstr>Apresentação do PowerPoint</vt:lpstr>
      <vt:lpstr>Organização da Exposição</vt:lpstr>
      <vt:lpstr>As tendências de longo prazo apontam para um MUNDO com mais… </vt:lpstr>
      <vt:lpstr>Projeção da população mundial</vt:lpstr>
      <vt:lpstr>Participação da classe média mundial  no consumo</vt:lpstr>
      <vt:lpstr>Novo padrão de competitividade</vt:lpstr>
      <vt:lpstr>Envelhecimento da população</vt:lpstr>
      <vt:lpstr>Urbanização e Metropolização</vt:lpstr>
      <vt:lpstr>Apresentação do PowerPoint</vt:lpstr>
      <vt:lpstr>Conexão entre as pessoas</vt:lpstr>
      <vt:lpstr>Informação em tempo real (retweets no mundo mapeados em um espaço de tempo) </vt:lpstr>
      <vt:lpstr>Organização da Exposição</vt:lpstr>
      <vt:lpstr>O Brasil Hoje Diferenciais Competitivos e Deficiências Estruturais</vt:lpstr>
      <vt:lpstr>Desafios da Competitividade Ambiente Macroeconômico e Eficiência do Estado</vt:lpstr>
      <vt:lpstr>O desafio da Produtividade</vt:lpstr>
      <vt:lpstr>O desafio da Produtividade</vt:lpstr>
      <vt:lpstr>Baixa qualificação da mão de obra Fortes impactos para a atividade produtiva</vt:lpstr>
      <vt:lpstr>Tendências consolidadas para o Brasil</vt:lpstr>
      <vt:lpstr>Transição demográfica</vt:lpstr>
      <vt:lpstr>Demanda por serviços em função da idade</vt:lpstr>
      <vt:lpstr>Apresentação do PowerPoint</vt:lpstr>
      <vt:lpstr>Forte expansão da conectividade</vt:lpstr>
      <vt:lpstr>Porém, a qualidade ainda é muito baixa</vt:lpstr>
      <vt:lpstr>Integração as Cadeias Produtivas Globais</vt:lpstr>
      <vt:lpstr>Aumento das pressões por melhoria dos serviços públicos</vt:lpstr>
      <vt:lpstr>Organização da Exposição</vt:lpstr>
      <vt:lpstr>Cenários para o Brasil em 2022</vt:lpstr>
      <vt:lpstr>Cenários para o Brasil em 2022</vt:lpstr>
      <vt:lpstr>Cenários para o Brasil em 2022</vt:lpstr>
      <vt:lpstr>Cenários para o Brasil em 2022</vt:lpstr>
      <vt:lpstr>Cenários para o Brasil em 2022</vt:lpstr>
      <vt:lpstr>Cenários para o Brasil em 2022</vt:lpstr>
      <vt:lpstr>E o curto prazo? Perspectivas econômicas 2015-2018</vt:lpstr>
      <vt:lpstr>Três cenários econômicos para 2015-2018</vt:lpstr>
      <vt:lpstr>Três cenários econômicos para 2015-2018</vt:lpstr>
      <vt:lpstr>Três cenários econômicos para 2015-2018</vt:lpstr>
      <vt:lpstr>Organização da Exposição</vt:lpstr>
      <vt:lpstr>Investimento social privado - Mundo</vt:lpstr>
      <vt:lpstr>Participação dos continentes</vt:lpstr>
      <vt:lpstr>Evolução por tipo de economia 2009-2013</vt:lpstr>
      <vt:lpstr>O número de pessoas que fazem algum  tipo de doação no mundo vem crescendo </vt:lpstr>
      <vt:lpstr>Doação de dinheiro por idade</vt:lpstr>
      <vt:lpstr>Investimento social privado - Mundo</vt:lpstr>
      <vt:lpstr>Investimento social privado - Brasil</vt:lpstr>
      <vt:lpstr>Características do investimento social no Brasil</vt:lpstr>
      <vt:lpstr>Mapa do Investimento e Volume </vt:lpstr>
      <vt:lpstr>Dasfios para o futuro</vt:lpstr>
      <vt:lpstr>Contato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OS NOVOS CENÁRIOS NACIONAIS E O PROTAGONISMO DOS TRIBUNAIS DE CONTAS NA MELHORIA DA GOVERNANÇA E GESTÃO PÚBLICA  Glaucio Neves</dc:title>
  <dc:creator>Pedro Lipkin</dc:creator>
  <cp:lastModifiedBy>Glaucio Neves</cp:lastModifiedBy>
  <cp:revision>157</cp:revision>
  <dcterms:created xsi:type="dcterms:W3CDTF">2014-11-24T20:57:12Z</dcterms:created>
  <dcterms:modified xsi:type="dcterms:W3CDTF">2015-09-22T15:52:07Z</dcterms:modified>
</cp:coreProperties>
</file>